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2.xml" ContentType="application/vnd.openxmlformats-officedocument.drawingml.chart+xml"/>
  <Override PartName="/ppt/drawings/drawing1.xml" ContentType="application/vnd.openxmlformats-officedocument.drawingml.chartshapes+xml"/>
  <Override PartName="/ppt/notesSlides/notesSlide7.xml" ContentType="application/vnd.openxmlformats-officedocument.presentationml.notesSlide+xml"/>
  <Override PartName="/ppt/charts/chart3.xml" ContentType="application/vnd.openxmlformats-officedocument.drawingml.chart+xml"/>
  <Override PartName="/ppt/notesSlides/notesSlide8.xml" ContentType="application/vnd.openxmlformats-officedocument.presentationml.notesSlide+xml"/>
  <Override PartName="/ppt/charts/chart4.xml" ContentType="application/vnd.openxmlformats-officedocument.drawingml.chart+xml"/>
  <Override PartName="/ppt/theme/themeOverride1.xml" ContentType="application/vnd.openxmlformats-officedocument.themeOverr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5.xml" ContentType="application/vnd.openxmlformats-officedocument.drawingml.chart+xml"/>
  <Override PartName="/ppt/drawings/drawing2.xml" ContentType="application/vnd.openxmlformats-officedocument.drawingml.chartshape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rts/chart6.xml" ContentType="application/vnd.openxmlformats-officedocument.drawingml.chart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rts/chart7.xml" ContentType="application/vnd.openxmlformats-officedocument.drawingml.chart+xml"/>
  <Override PartName="/ppt/drawings/drawing3.xml" ContentType="application/vnd.openxmlformats-officedocument.drawingml.chartshapes+xml"/>
  <Override PartName="/ppt/notesSlides/notesSlide21.xml" ContentType="application/vnd.openxmlformats-officedocument.presentationml.notesSlide+xml"/>
  <Override PartName="/ppt/charts/chart8.xml" ContentType="application/vnd.openxmlformats-officedocument.drawingml.chart+xml"/>
  <Override PartName="/ppt/drawings/drawing4.xml" ContentType="application/vnd.openxmlformats-officedocument.drawingml.chartshapes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charts/chart9.xml" ContentType="application/vnd.openxmlformats-officedocument.drawingml.chart+xml"/>
  <Override PartName="/ppt/notesSlides/notesSlide25.xml" ContentType="application/vnd.openxmlformats-officedocument.presentationml.notesSlide+xml"/>
  <Override PartName="/ppt/charts/chart10.xml" ContentType="application/vnd.openxmlformats-officedocument.drawingml.chart+xml"/>
  <Override PartName="/ppt/drawings/drawing5.xml" ContentType="application/vnd.openxmlformats-officedocument.drawingml.chartshapes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colors1.xml" ContentType="application/vnd.ms-office.chartcolorstyle+xml"/>
  <Override PartName="/ppt/charts/style1.xml" ContentType="application/vnd.ms-office.chartstyle+xml"/>
  <Override PartName="/ppt/charts/colors2.xml" ContentType="application/vnd.ms-office.chartcolorstyle+xml"/>
  <Override PartName="/ppt/charts/style2.xml" ContentType="application/vnd.ms-office.chartstyle+xml"/>
  <Override PartName="/ppt/charts/colors3.xml" ContentType="application/vnd.ms-office.chartcolorstyle+xml"/>
  <Override PartName="/ppt/charts/style3.xml" ContentType="application/vnd.ms-office.chartstyle+xml"/>
  <Override PartName="/ppt/charts/colors4.xml" ContentType="application/vnd.ms-office.chartcolorstyle+xml"/>
  <Override PartName="/ppt/charts/style4.xml" ContentType="application/vnd.ms-office.chartstyle+xml"/>
  <Override PartName="/ppt/charts/colors5.xml" ContentType="application/vnd.ms-office.chartcolorstyle+xml"/>
  <Override PartName="/ppt/charts/style5.xml" ContentType="application/vnd.ms-office.chartstyle+xml"/>
  <Override PartName="/ppt/charts/colors6.xml" ContentType="application/vnd.ms-office.chartcolorstyle+xml"/>
  <Override PartName="/ppt/charts/style6.xml" ContentType="application/vnd.ms-office.chart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2" r:id="rId2"/>
    <p:sldMasterId id="2147483715" r:id="rId3"/>
  </p:sldMasterIdLst>
  <p:notesMasterIdLst>
    <p:notesMasterId r:id="rId85"/>
  </p:notesMasterIdLst>
  <p:sldIdLst>
    <p:sldId id="257" r:id="rId4"/>
    <p:sldId id="281" r:id="rId5"/>
    <p:sldId id="555" r:id="rId6"/>
    <p:sldId id="488" r:id="rId7"/>
    <p:sldId id="489" r:id="rId8"/>
    <p:sldId id="473" r:id="rId9"/>
    <p:sldId id="490" r:id="rId10"/>
    <p:sldId id="491" r:id="rId11"/>
    <p:sldId id="341" r:id="rId12"/>
    <p:sldId id="493" r:id="rId13"/>
    <p:sldId id="494" r:id="rId14"/>
    <p:sldId id="495" r:id="rId15"/>
    <p:sldId id="496" r:id="rId16"/>
    <p:sldId id="497" r:id="rId17"/>
    <p:sldId id="498" r:id="rId18"/>
    <p:sldId id="499" r:id="rId19"/>
    <p:sldId id="500" r:id="rId20"/>
    <p:sldId id="501" r:id="rId21"/>
    <p:sldId id="502" r:id="rId22"/>
    <p:sldId id="505" r:id="rId23"/>
    <p:sldId id="503" r:id="rId24"/>
    <p:sldId id="340" r:id="rId25"/>
    <p:sldId id="506" r:id="rId26"/>
    <p:sldId id="507" r:id="rId27"/>
    <p:sldId id="508" r:id="rId28"/>
    <p:sldId id="509" r:id="rId29"/>
    <p:sldId id="510" r:id="rId30"/>
    <p:sldId id="511" r:id="rId31"/>
    <p:sldId id="512" r:id="rId32"/>
    <p:sldId id="342" r:id="rId33"/>
    <p:sldId id="513" r:id="rId34"/>
    <p:sldId id="514" r:id="rId35"/>
    <p:sldId id="343" r:id="rId36"/>
    <p:sldId id="582" r:id="rId37"/>
    <p:sldId id="515" r:id="rId38"/>
    <p:sldId id="517" r:id="rId39"/>
    <p:sldId id="344" r:id="rId40"/>
    <p:sldId id="261" r:id="rId41"/>
    <p:sldId id="518" r:id="rId42"/>
    <p:sldId id="519" r:id="rId43"/>
    <p:sldId id="258" r:id="rId44"/>
    <p:sldId id="520" r:id="rId45"/>
    <p:sldId id="522" r:id="rId46"/>
    <p:sldId id="259" r:id="rId47"/>
    <p:sldId id="523" r:id="rId48"/>
    <p:sldId id="524" r:id="rId49"/>
    <p:sldId id="260" r:id="rId50"/>
    <p:sldId id="525" r:id="rId51"/>
    <p:sldId id="526" r:id="rId52"/>
    <p:sldId id="556" r:id="rId53"/>
    <p:sldId id="492" r:id="rId54"/>
    <p:sldId id="557" r:id="rId55"/>
    <p:sldId id="558" r:id="rId56"/>
    <p:sldId id="559" r:id="rId57"/>
    <p:sldId id="560" r:id="rId58"/>
    <p:sldId id="561" r:id="rId59"/>
    <p:sldId id="562" r:id="rId60"/>
    <p:sldId id="563" r:id="rId61"/>
    <p:sldId id="564" r:id="rId62"/>
    <p:sldId id="565" r:id="rId63"/>
    <p:sldId id="566" r:id="rId64"/>
    <p:sldId id="567" r:id="rId65"/>
    <p:sldId id="504" r:id="rId66"/>
    <p:sldId id="568" r:id="rId67"/>
    <p:sldId id="569" r:id="rId68"/>
    <p:sldId id="570" r:id="rId69"/>
    <p:sldId id="571" r:id="rId70"/>
    <p:sldId id="572" r:id="rId71"/>
    <p:sldId id="573" r:id="rId72"/>
    <p:sldId id="574" r:id="rId73"/>
    <p:sldId id="575" r:id="rId74"/>
    <p:sldId id="576" r:id="rId75"/>
    <p:sldId id="577" r:id="rId76"/>
    <p:sldId id="578" r:id="rId77"/>
    <p:sldId id="521" r:id="rId78"/>
    <p:sldId id="579" r:id="rId79"/>
    <p:sldId id="427" r:id="rId80"/>
    <p:sldId id="580" r:id="rId81"/>
    <p:sldId id="581" r:id="rId82"/>
    <p:sldId id="530" r:id="rId83"/>
    <p:sldId id="286" r:id="rId84"/>
  </p:sldIdLst>
  <p:sldSz cx="9144000" cy="5143500" type="screen16x9"/>
  <p:notesSz cx="6858000" cy="9144000"/>
  <p:defaultTextStyle>
    <a:defPPr>
      <a:defRPr lang="es-E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C901"/>
    <a:srgbClr val="CCCCCC"/>
    <a:srgbClr val="F4F4F4"/>
    <a:srgbClr val="F2F2F2"/>
    <a:srgbClr val="FFAE01"/>
    <a:srgbClr val="0091E0"/>
    <a:srgbClr val="FE0046"/>
    <a:srgbClr val="0070C1"/>
    <a:srgbClr val="FFFFCC"/>
    <a:srgbClr val="FF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574" autoAdjust="0"/>
    <p:restoredTop sz="94085" autoAdjust="0"/>
  </p:normalViewPr>
  <p:slideViewPr>
    <p:cSldViewPr snapToGrid="0" snapToObjects="1">
      <p:cViewPr>
        <p:scale>
          <a:sx n="111" d="100"/>
          <a:sy n="111" d="100"/>
        </p:scale>
        <p:origin x="-84" y="-456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notesViewPr>
    <p:cSldViewPr snapToGrid="0" snapToObjects="1">
      <p:cViewPr varScale="1">
        <p:scale>
          <a:sx n="55" d="100"/>
          <a:sy n="55" d="100"/>
        </p:scale>
        <p:origin x="2880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76" Type="http://schemas.openxmlformats.org/officeDocument/2006/relationships/slide" Target="slides/slide73.xml"/><Relationship Id="rId84" Type="http://schemas.openxmlformats.org/officeDocument/2006/relationships/slide" Target="slides/slide81.xml"/><Relationship Id="rId89" Type="http://schemas.openxmlformats.org/officeDocument/2006/relationships/tableStyles" Target="tableStyles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slide" Target="slides/slide63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87" Type="http://schemas.openxmlformats.org/officeDocument/2006/relationships/viewProps" Target="view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slide" Target="slides/slide74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3" Type="http://schemas.microsoft.com/office/2011/relationships/chartColorStyle" Target="colors6.xml"/><Relationship Id="rId2" Type="http://schemas.openxmlformats.org/officeDocument/2006/relationships/chartUserShapes" Target="../drawings/drawing5.xml"/><Relationship Id="rId1" Type="http://schemas.openxmlformats.org/officeDocument/2006/relationships/oleObject" Target="file:///D:\Usuarios\dreyes\Downloads\%25_Pais_Origen_FL_crosstab.csv" TargetMode="External"/><Relationship Id="rId4" Type="http://schemas.microsoft.com/office/2011/relationships/chartStyle" Target="style6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oleObject" Target="file:///D:\usuarios\pinteligencia7\Desktop\2019-01\1.%20Consultas%20Laura\Gr&#225;fica\2018-12-20%20Serie%20clase%20media.xlsx" TargetMode="Externa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.xlsx"/><Relationship Id="rId1" Type="http://schemas.openxmlformats.org/officeDocument/2006/relationships/themeOverride" Target="../theme/themeOverride1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3" Type="http://schemas.microsoft.com/office/2011/relationships/chartStyle" Target="style2.xml"/><Relationship Id="rId2" Type="http://schemas.microsoft.com/office/2011/relationships/chartColorStyle" Target="colors2.xml"/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3" Type="http://schemas.microsoft.com/office/2011/relationships/chartColorStyle" Target="colors3.xml"/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Microsoft_Excel_Worksheet6.xlsx"/><Relationship Id="rId4" Type="http://schemas.microsoft.com/office/2011/relationships/chartStyle" Target="style3.xml"/></Relationships>
</file>

<file path=ppt/charts/_rels/chart8.xml.rels><?xml version="1.0" encoding="UTF-8" standalone="yes"?>
<Relationships xmlns="http://schemas.openxmlformats.org/package/2006/relationships"><Relationship Id="rId3" Type="http://schemas.microsoft.com/office/2011/relationships/chartColorStyle" Target="colors4.xml"/><Relationship Id="rId2" Type="http://schemas.openxmlformats.org/officeDocument/2006/relationships/chartUserShapes" Target="../drawings/drawing4.xml"/><Relationship Id="rId1" Type="http://schemas.openxmlformats.org/officeDocument/2006/relationships/package" Target="../embeddings/Microsoft_Excel_Worksheet7.xlsx"/><Relationship Id="rId4" Type="http://schemas.microsoft.com/office/2011/relationships/chartStyle" Target="style4.xml"/></Relationships>
</file>

<file path=ppt/charts/_rels/chart9.xml.rels><?xml version="1.0" encoding="UTF-8" standalone="yes"?>
<Relationships xmlns="http://schemas.openxmlformats.org/package/2006/relationships"><Relationship Id="rId3" Type="http://schemas.microsoft.com/office/2011/relationships/chartStyle" Target="style5.xml"/><Relationship Id="rId2" Type="http://schemas.microsoft.com/office/2011/relationships/chartColorStyle" Target="colors5.xml"/><Relationship Id="rId1" Type="http://schemas.openxmlformats.org/officeDocument/2006/relationships/oleObject" Target="https://proexportcol-my.sharepoint.com/personal/cnino_procolombia_co/Documents/7.%20Bases%20frecuentes/RNT/RNT_abril_2017%20(cierre)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5672595212644442"/>
          <c:y val="1.66164452024136E-2"/>
          <c:w val="0.61261710043211592"/>
          <c:h val="0.9407562714278777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CE0-41BB-9F85-C0AEE5FA1A87}"/>
              </c:ext>
            </c:extLst>
          </c:dPt>
          <c:dPt>
            <c:idx val="2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0CE0-41BB-9F85-C0AEE5FA1A87}"/>
              </c:ext>
            </c:extLst>
          </c:dPt>
          <c:dPt>
            <c:idx val="10"/>
            <c:invertIfNegative val="0"/>
            <c:bubble3D val="0"/>
            <c:spPr>
              <a:solidFill>
                <a:srgbClr val="FFC000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CE0-41BB-9F85-C0AEE5FA1A87}"/>
              </c:ext>
            </c:extLst>
          </c:dPt>
          <c:dPt>
            <c:idx val="13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0CE0-41BB-9F85-C0AEE5FA1A87}"/>
              </c:ext>
            </c:extLst>
          </c:dPt>
          <c:dPt>
            <c:idx val="17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CE0-41BB-9F85-C0AEE5FA1A87}"/>
              </c:ext>
            </c:extLst>
          </c:dPt>
          <c:dPt>
            <c:idx val="18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0CE0-41BB-9F85-C0AEE5FA1A87}"/>
              </c:ext>
            </c:extLst>
          </c:dPt>
          <c:dLbls>
            <c:dLbl>
              <c:idx val="0"/>
              <c:layout>
                <c:manualLayout>
                  <c:x val="-8.4139166302199433E-2"/>
                  <c:y val="2.692896753278283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0CE0-41BB-9F85-C0AEE5FA1A87}"/>
                </c:ext>
              </c:extLst>
            </c:dLbl>
            <c:dLbl>
              <c:idx val="2"/>
              <c:layout>
                <c:manualLayout>
                  <c:x val="-6.8087829411314249E-2"/>
                  <c:y val="-9.8738406985700561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CE0-41BB-9F85-C0AEE5FA1A8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tr-T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Hoja1!$A$2:$A$20</c:f>
              <c:strCache>
                <c:ptCount val="19"/>
                <c:pt idx="0">
                  <c:v>Peru</c:v>
                </c:pt>
                <c:pt idx="1">
                  <c:v>Austria</c:v>
                </c:pt>
                <c:pt idx="2">
                  <c:v>Chile</c:v>
                </c:pt>
                <c:pt idx="3">
                  <c:v>Hong Kong SAR</c:v>
                </c:pt>
                <c:pt idx="4">
                  <c:v>Switzerland</c:v>
                </c:pt>
                <c:pt idx="5">
                  <c:v>Sweden</c:v>
                </c:pt>
                <c:pt idx="6">
                  <c:v>Singapore</c:v>
                </c:pt>
                <c:pt idx="7">
                  <c:v>Algeria</c:v>
                </c:pt>
                <c:pt idx="8">
                  <c:v>Vietnam</c:v>
                </c:pt>
                <c:pt idx="9">
                  <c:v>United Arab Emirates</c:v>
                </c:pt>
                <c:pt idx="10">
                  <c:v>Colombia</c:v>
                </c:pt>
                <c:pt idx="11">
                  <c:v>Bangladesh</c:v>
                </c:pt>
                <c:pt idx="12">
                  <c:v>South Africa</c:v>
                </c:pt>
                <c:pt idx="13">
                  <c:v>Philippines</c:v>
                </c:pt>
                <c:pt idx="14">
                  <c:v>Argentina</c:v>
                </c:pt>
                <c:pt idx="15">
                  <c:v>Malaysia</c:v>
                </c:pt>
                <c:pt idx="16">
                  <c:v>Australia</c:v>
                </c:pt>
                <c:pt idx="17">
                  <c:v>Mexico</c:v>
                </c:pt>
                <c:pt idx="18">
                  <c:v>Brazil</c:v>
                </c:pt>
              </c:strCache>
            </c:strRef>
          </c:cat>
          <c:val>
            <c:numRef>
              <c:f>Hoja1!$B$2:$B$20</c:f>
              <c:numCache>
                <c:formatCode>_(* #,##0_);_(* \(#,##0\);_(* "-"_);_(@_)</c:formatCode>
                <c:ptCount val="19"/>
                <c:pt idx="0">
                  <c:v>458.38900000000001</c:v>
                </c:pt>
                <c:pt idx="1">
                  <c:v>463.99299999999999</c:v>
                </c:pt>
                <c:pt idx="2">
                  <c:v>480.96499999999997</c:v>
                </c:pt>
                <c:pt idx="3">
                  <c:v>484.04899999999998</c:v>
                </c:pt>
                <c:pt idx="4">
                  <c:v>542.83399999999995</c:v>
                </c:pt>
                <c:pt idx="5">
                  <c:v>551.35500000000002</c:v>
                </c:pt>
                <c:pt idx="6">
                  <c:v>556.21900000000005</c:v>
                </c:pt>
                <c:pt idx="7">
                  <c:v>660.75699999999995</c:v>
                </c:pt>
                <c:pt idx="8">
                  <c:v>707.62</c:v>
                </c:pt>
                <c:pt idx="9">
                  <c:v>732.86099999999999</c:v>
                </c:pt>
                <c:pt idx="10">
                  <c:v>748.57500000000005</c:v>
                </c:pt>
                <c:pt idx="11">
                  <c:v>758.17100000000005</c:v>
                </c:pt>
                <c:pt idx="12">
                  <c:v>790.93399999999997</c:v>
                </c:pt>
                <c:pt idx="13">
                  <c:v>918.572</c:v>
                </c:pt>
                <c:pt idx="14">
                  <c:v>956.03</c:v>
                </c:pt>
                <c:pt idx="15">
                  <c:v>999.83500000000004</c:v>
                </c:pt>
                <c:pt idx="16">
                  <c:v>1318.6</c:v>
                </c:pt>
                <c:pt idx="17">
                  <c:v>2575.2060000000001</c:v>
                </c:pt>
                <c:pt idx="18">
                  <c:v>3370.62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1FD-AF4E-880D-EDD822D9201F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96626560"/>
        <c:axId val="96631808"/>
      </c:barChart>
      <c:catAx>
        <c:axId val="96626560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solidFill>
              <a:schemeClr val="accent2">
                <a:lumMod val="60000"/>
                <a:lumOff val="40000"/>
              </a:schemeClr>
            </a:solidFill>
          </a:ln>
        </c:spPr>
        <c:txPr>
          <a:bodyPr/>
          <a:lstStyle/>
          <a:p>
            <a:pPr>
              <a:defRPr>
                <a:solidFill>
                  <a:schemeClr val="tx1"/>
                </a:solidFill>
              </a:defRPr>
            </a:pPr>
            <a:endParaRPr lang="tr-TR"/>
          </a:p>
        </c:txPr>
        <c:crossAx val="96631808"/>
        <c:crosses val="autoZero"/>
        <c:auto val="1"/>
        <c:lblAlgn val="ctr"/>
        <c:lblOffset val="100"/>
        <c:noMultiLvlLbl val="0"/>
      </c:catAx>
      <c:valAx>
        <c:axId val="96631808"/>
        <c:scaling>
          <c:orientation val="minMax"/>
        </c:scaling>
        <c:delete val="1"/>
        <c:axPos val="b"/>
        <c:numFmt formatCode="_(* #,##0_);_(* \(#,##0\);_(* &quot;-&quot;_);_(@_)" sourceLinked="1"/>
        <c:majorTickMark val="out"/>
        <c:minorTickMark val="none"/>
        <c:tickLblPos val="nextTo"/>
        <c:crossAx val="966265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bg1"/>
          </a:solidFill>
          <a:latin typeface="Century Gothic"/>
        </a:defRPr>
      </a:pPr>
      <a:endParaRPr lang="tr-TR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689914972654007E-2"/>
          <c:y val="4.6535805201094002E-2"/>
          <c:w val="0.87184756094506799"/>
          <c:h val="0.7645491853170405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Hoja2!$B$23</c:f>
              <c:strCache>
                <c:ptCount val="1"/>
                <c:pt idx="0">
                  <c:v>hotels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Hoja2!$A$24:$A$33</c:f>
              <c:strCache>
                <c:ptCount val="10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2019 - 2022</c:v>
                </c:pt>
              </c:strCache>
            </c:strRef>
          </c:cat>
          <c:val>
            <c:numRef>
              <c:f>Hoja2!$B$24:$B$33</c:f>
              <c:numCache>
                <c:formatCode>General</c:formatCode>
                <c:ptCount val="10"/>
                <c:pt idx="0">
                  <c:v>34</c:v>
                </c:pt>
                <c:pt idx="1">
                  <c:v>31</c:v>
                </c:pt>
                <c:pt idx="2">
                  <c:v>17</c:v>
                </c:pt>
                <c:pt idx="3">
                  <c:v>17</c:v>
                </c:pt>
                <c:pt idx="4">
                  <c:v>22</c:v>
                </c:pt>
                <c:pt idx="5">
                  <c:v>27</c:v>
                </c:pt>
                <c:pt idx="6">
                  <c:v>16</c:v>
                </c:pt>
                <c:pt idx="7">
                  <c:v>24</c:v>
                </c:pt>
                <c:pt idx="8">
                  <c:v>23</c:v>
                </c:pt>
                <c:pt idx="9">
                  <c:v>82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797-4EE1-8EFE-9A69BB55431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70"/>
        <c:axId val="114890624"/>
        <c:axId val="114901760"/>
      </c:barChart>
      <c:lineChart>
        <c:grouping val="standard"/>
        <c:varyColors val="0"/>
        <c:ser>
          <c:idx val="1"/>
          <c:order val="1"/>
          <c:tx>
            <c:strRef>
              <c:f>Hoja2!$C$23</c:f>
              <c:strCache>
                <c:ptCount val="1"/>
                <c:pt idx="0">
                  <c:v>Rooms</c:v>
                </c:pt>
              </c:strCache>
            </c:strRef>
          </c:tx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4.6263022057378242E-2"/>
                  <c:y val="-0.17334464612592007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797-4EE1-8EFE-9A69BB554313}"/>
                </c:ext>
              </c:extLst>
            </c:dLbl>
            <c:dLbl>
              <c:idx val="1"/>
              <c:layout>
                <c:manualLayout>
                  <c:x val="-3.5711013116301447E-2"/>
                  <c:y val="-0.12275574969925498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797-4EE1-8EFE-9A69BB554313}"/>
                </c:ext>
              </c:extLst>
            </c:dLbl>
            <c:dLbl>
              <c:idx val="7"/>
              <c:layout>
                <c:manualLayout>
                  <c:x val="-3.7218442965026681E-2"/>
                  <c:y val="-9.551557470028147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797-4EE1-8EFE-9A69BB554313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53210F84-4A1E-4AD9-9E4E-7FDBB6708862}" type="VALUE">
                      <a:rPr lang="en-US" smtClean="0"/>
                      <a:pPr/>
                      <a:t>[VALOR]</a:t>
                    </a:fld>
                    <a:r>
                      <a:rPr lang="en-US"/>
                      <a:t>*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F6AD-4F4C-B583-EEB1CBD46DAC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Hoja2!$A$24:$A$33</c:f>
              <c:strCache>
                <c:ptCount val="10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2019 - 2022</c:v>
                </c:pt>
              </c:strCache>
            </c:strRef>
          </c:cat>
          <c:val>
            <c:numRef>
              <c:f>Hoja2!$C$24:$C$33</c:f>
              <c:numCache>
                <c:formatCode>General</c:formatCode>
                <c:ptCount val="10"/>
                <c:pt idx="0">
                  <c:v>2595</c:v>
                </c:pt>
                <c:pt idx="1">
                  <c:v>2815</c:v>
                </c:pt>
                <c:pt idx="2">
                  <c:v>1618</c:v>
                </c:pt>
                <c:pt idx="3">
                  <c:v>2455</c:v>
                </c:pt>
                <c:pt idx="4">
                  <c:v>2391</c:v>
                </c:pt>
                <c:pt idx="5">
                  <c:v>3160</c:v>
                </c:pt>
                <c:pt idx="6">
                  <c:v>2755</c:v>
                </c:pt>
                <c:pt idx="7">
                  <c:v>2232</c:v>
                </c:pt>
                <c:pt idx="8">
                  <c:v>2825</c:v>
                </c:pt>
                <c:pt idx="9">
                  <c:v>10562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7797-4EE1-8EFE-9A69BB55431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14917376"/>
        <c:axId val="114903296"/>
      </c:lineChart>
      <c:catAx>
        <c:axId val="114890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tr-TR"/>
          </a:p>
        </c:txPr>
        <c:crossAx val="114901760"/>
        <c:crosses val="autoZero"/>
        <c:auto val="1"/>
        <c:lblAlgn val="ctr"/>
        <c:lblOffset val="100"/>
        <c:noMultiLvlLbl val="0"/>
      </c:catAx>
      <c:valAx>
        <c:axId val="11490176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tr-TR"/>
          </a:p>
        </c:txPr>
        <c:crossAx val="114890624"/>
        <c:crosses val="autoZero"/>
        <c:crossBetween val="between"/>
      </c:valAx>
      <c:valAx>
        <c:axId val="114903296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tr-TR"/>
          </a:p>
        </c:txPr>
        <c:crossAx val="114917376"/>
        <c:crosses val="max"/>
        <c:crossBetween val="between"/>
      </c:valAx>
      <c:catAx>
        <c:axId val="1149173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1490329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/>
      </a:pPr>
      <a:endParaRPr lang="tr-TR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1033106746433141E-2"/>
          <c:y val="0"/>
          <c:w val="0.91923789448562288"/>
          <c:h val="0.8667283383245123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9CD-4A34-AA08-0FC8E17FB94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9CD-4A34-AA08-0FC8E17FB94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9CD-4A34-AA08-0FC8E17FB94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49CD-4A34-AA08-0FC8E17FB94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49CD-4A34-AA08-0FC8E17FB948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49CD-4A34-AA08-0FC8E17FB948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49CD-4A34-AA08-0FC8E17FB948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49CD-4A34-AA08-0FC8E17FB948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49CD-4A34-AA08-0FC8E17FB948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49CD-4A34-AA08-0FC8E17FB948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49CD-4A34-AA08-0FC8E17FB948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49CD-4A34-AA08-0FC8E17FB948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49CD-4A34-AA08-0FC8E17FB948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49CD-4A34-AA08-0FC8E17FB948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49CD-4A34-AA08-0FC8E17FB948}"/>
              </c:ext>
            </c:extLst>
          </c:dPt>
          <c:dPt>
            <c:idx val="15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49CD-4A34-AA08-0FC8E17FB948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49CD-4A34-AA08-0FC8E17FB948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49CD-4A34-AA08-0FC8E17FB948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49CD-4A34-AA08-0FC8E17FB948}"/>
              </c:ext>
            </c:extLst>
          </c:dPt>
          <c:dPt>
            <c:idx val="19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49CD-4A34-AA08-0FC8E17FB948}"/>
              </c:ext>
            </c:extLst>
          </c:dPt>
          <c:dPt>
            <c:idx val="20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49CD-4A34-AA08-0FC8E17FB948}"/>
              </c:ext>
            </c:extLst>
          </c:dPt>
          <c:dPt>
            <c:idx val="21"/>
            <c:invertIfNegative val="0"/>
            <c:bubble3D val="0"/>
            <c:spPr>
              <a:solidFill>
                <a:srgbClr val="FEC901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49CD-4A34-AA08-0FC8E17FB948}"/>
              </c:ext>
            </c:extLst>
          </c:dPt>
          <c:dPt>
            <c:idx val="22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49CD-4A34-AA08-0FC8E17FB948}"/>
              </c:ext>
            </c:extLst>
          </c:dPt>
          <c:dPt>
            <c:idx val="23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49CD-4A34-AA08-0FC8E17FB948}"/>
              </c:ext>
            </c:extLst>
          </c:dPt>
          <c:dPt>
            <c:idx val="24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49CD-4A34-AA08-0FC8E17FB948}"/>
              </c:ext>
            </c:extLst>
          </c:dPt>
          <c:dPt>
            <c:idx val="25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49CD-4A34-AA08-0FC8E17FB948}"/>
              </c:ext>
            </c:extLst>
          </c:dPt>
          <c:dPt>
            <c:idx val="26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49CD-4A34-AA08-0FC8E17FB948}"/>
              </c:ext>
            </c:extLst>
          </c:dPt>
          <c:dPt>
            <c:idx val="27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7-49CD-4A34-AA08-0FC8E17FB948}"/>
              </c:ext>
            </c:extLst>
          </c:dPt>
          <c:dPt>
            <c:idx val="28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9-49CD-4A34-AA08-0FC8E17FB948}"/>
              </c:ext>
            </c:extLst>
          </c:dPt>
          <c:dPt>
            <c:idx val="29"/>
            <c:invertIfNegative val="0"/>
            <c:bubble3D val="0"/>
            <c:spPr>
              <a:solidFill>
                <a:srgbClr val="FF5C1B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B-49CD-4A34-AA08-0FC8E17FB948}"/>
              </c:ext>
            </c:extLst>
          </c:dPt>
          <c:dLbls>
            <c:dLbl>
              <c:idx val="2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100" b="1">
                      <a:solidFill>
                        <a:srgbClr val="0D1E2D"/>
                      </a:solidFill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0">
                    <a:solidFill>
                      <a:srgbClr val="0D1E2D"/>
                    </a:solidFill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Hoja1!$A$2:$A$31</c:f>
              <c:strCache>
                <c:ptCount val="30"/>
                <c:pt idx="0">
                  <c:v>United States</c:v>
                </c:pt>
                <c:pt idx="1">
                  <c:v>China</c:v>
                </c:pt>
                <c:pt idx="2">
                  <c:v>Hong Kong, China</c:v>
                </c:pt>
                <c:pt idx="3">
                  <c:v>Brazil</c:v>
                </c:pt>
                <c:pt idx="4">
                  <c:v>Singapore</c:v>
                </c:pt>
                <c:pt idx="5">
                  <c:v>Netherlands</c:v>
                </c:pt>
                <c:pt idx="6">
                  <c:v>France</c:v>
                </c:pt>
                <c:pt idx="7">
                  <c:v>Australia</c:v>
                </c:pt>
                <c:pt idx="8">
                  <c:v>India</c:v>
                </c:pt>
                <c:pt idx="9">
                  <c:v>Germany</c:v>
                </c:pt>
                <c:pt idx="10">
                  <c:v>Belgium</c:v>
                </c:pt>
                <c:pt idx="11">
                  <c:v>Mexico</c:v>
                </c:pt>
                <c:pt idx="12">
                  <c:v>Ireland</c:v>
                </c:pt>
                <c:pt idx="13">
                  <c:v>Russian Federation</c:v>
                </c:pt>
                <c:pt idx="14">
                  <c:v>Canada</c:v>
                </c:pt>
                <c:pt idx="15">
                  <c:v>Spain</c:v>
                </c:pt>
                <c:pt idx="16">
                  <c:v>Israel</c:v>
                </c:pt>
                <c:pt idx="17">
                  <c:v>Italy</c:v>
                </c:pt>
                <c:pt idx="18">
                  <c:v>Korea, Republic of</c:v>
                </c:pt>
                <c:pt idx="19">
                  <c:v>Sweden</c:v>
                </c:pt>
                <c:pt idx="20">
                  <c:v>United Kingdom</c:v>
                </c:pt>
                <c:pt idx="21">
                  <c:v>Colombia</c:v>
                </c:pt>
                <c:pt idx="22">
                  <c:v>Viet Nam</c:v>
                </c:pt>
                <c:pt idx="23">
                  <c:v>Turkey</c:v>
                </c:pt>
                <c:pt idx="24">
                  <c:v>Japan</c:v>
                </c:pt>
                <c:pt idx="25">
                  <c:v>Malaysia</c:v>
                </c:pt>
                <c:pt idx="26">
                  <c:v>Chile</c:v>
                </c:pt>
                <c:pt idx="27">
                  <c:v>Luxembourg</c:v>
                </c:pt>
                <c:pt idx="28">
                  <c:v>Poland</c:v>
                </c:pt>
                <c:pt idx="29">
                  <c:v>Angola</c:v>
                </c:pt>
              </c:strCache>
            </c:strRef>
          </c:cat>
          <c:val>
            <c:numRef>
              <c:f>Hoja1!$B$2:$B$31</c:f>
              <c:numCache>
                <c:formatCode>_-* #,##0.0_-;\-* #,##0.0_-;_-* "-"_-;_-@_-</c:formatCode>
                <c:ptCount val="30"/>
                <c:pt idx="0">
                  <c:v>275.38099999999997</c:v>
                </c:pt>
                <c:pt idx="1">
                  <c:v>136.32</c:v>
                </c:pt>
                <c:pt idx="2">
                  <c:v>104.333</c:v>
                </c:pt>
                <c:pt idx="3">
                  <c:v>62.713000000000001</c:v>
                </c:pt>
                <c:pt idx="4">
                  <c:v>62.006</c:v>
                </c:pt>
                <c:pt idx="5">
                  <c:v>57.957000000000001</c:v>
                </c:pt>
                <c:pt idx="6">
                  <c:v>49.795000000000002</c:v>
                </c:pt>
                <c:pt idx="7">
                  <c:v>46.368000000000002</c:v>
                </c:pt>
                <c:pt idx="8">
                  <c:v>39.915999999999997</c:v>
                </c:pt>
                <c:pt idx="9">
                  <c:v>34.725999999999999</c:v>
                </c:pt>
                <c:pt idx="10">
                  <c:v>30.306999999999999</c:v>
                </c:pt>
                <c:pt idx="11">
                  <c:v>29.695</c:v>
                </c:pt>
                <c:pt idx="12">
                  <c:v>28.975000000000001</c:v>
                </c:pt>
                <c:pt idx="13">
                  <c:v>25.283999999999999</c:v>
                </c:pt>
                <c:pt idx="14">
                  <c:v>24.244</c:v>
                </c:pt>
                <c:pt idx="15">
                  <c:v>19.085999999999999</c:v>
                </c:pt>
                <c:pt idx="16">
                  <c:v>18.954000000000001</c:v>
                </c:pt>
                <c:pt idx="17">
                  <c:v>17.077000000000002</c:v>
                </c:pt>
                <c:pt idx="18">
                  <c:v>17.053000000000001</c:v>
                </c:pt>
                <c:pt idx="19">
                  <c:v>15.396000000000001</c:v>
                </c:pt>
                <c:pt idx="20">
                  <c:v>15.09</c:v>
                </c:pt>
                <c:pt idx="21">
                  <c:v>14.518000000000001</c:v>
                </c:pt>
                <c:pt idx="22">
                  <c:v>14.1</c:v>
                </c:pt>
                <c:pt idx="23">
                  <c:v>10.864000000000001</c:v>
                </c:pt>
                <c:pt idx="24">
                  <c:v>10.43</c:v>
                </c:pt>
                <c:pt idx="25">
                  <c:v>9.5429999999999993</c:v>
                </c:pt>
                <c:pt idx="26">
                  <c:v>6.73</c:v>
                </c:pt>
                <c:pt idx="27">
                  <c:v>6.6230000000000002</c:v>
                </c:pt>
                <c:pt idx="28">
                  <c:v>6.4340000000000002</c:v>
                </c:pt>
                <c:pt idx="29">
                  <c:v>-2.2549999999999999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C-49CD-4A34-AA08-0FC8E17FB948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Hoja1!$A$2:$A$31</c:f>
              <c:strCache>
                <c:ptCount val="30"/>
                <c:pt idx="0">
                  <c:v>United States</c:v>
                </c:pt>
                <c:pt idx="1">
                  <c:v>China</c:v>
                </c:pt>
                <c:pt idx="2">
                  <c:v>Hong Kong, China</c:v>
                </c:pt>
                <c:pt idx="3">
                  <c:v>Brazil</c:v>
                </c:pt>
                <c:pt idx="4">
                  <c:v>Singapore</c:v>
                </c:pt>
                <c:pt idx="5">
                  <c:v>Netherlands</c:v>
                </c:pt>
                <c:pt idx="6">
                  <c:v>France</c:v>
                </c:pt>
                <c:pt idx="7">
                  <c:v>Australia</c:v>
                </c:pt>
                <c:pt idx="8">
                  <c:v>India</c:v>
                </c:pt>
                <c:pt idx="9">
                  <c:v>Germany</c:v>
                </c:pt>
                <c:pt idx="10">
                  <c:v>Belgium</c:v>
                </c:pt>
                <c:pt idx="11">
                  <c:v>Mexico</c:v>
                </c:pt>
                <c:pt idx="12">
                  <c:v>Ireland</c:v>
                </c:pt>
                <c:pt idx="13">
                  <c:v>Russian Federation</c:v>
                </c:pt>
                <c:pt idx="14">
                  <c:v>Canada</c:v>
                </c:pt>
                <c:pt idx="15">
                  <c:v>Spain</c:v>
                </c:pt>
                <c:pt idx="16">
                  <c:v>Israel</c:v>
                </c:pt>
                <c:pt idx="17">
                  <c:v>Italy</c:v>
                </c:pt>
                <c:pt idx="18">
                  <c:v>Korea, Republic of</c:v>
                </c:pt>
                <c:pt idx="19">
                  <c:v>Sweden</c:v>
                </c:pt>
                <c:pt idx="20">
                  <c:v>United Kingdom</c:v>
                </c:pt>
                <c:pt idx="21">
                  <c:v>Colombia</c:v>
                </c:pt>
                <c:pt idx="22">
                  <c:v>Viet Nam</c:v>
                </c:pt>
                <c:pt idx="23">
                  <c:v>Turkey</c:v>
                </c:pt>
                <c:pt idx="24">
                  <c:v>Japan</c:v>
                </c:pt>
                <c:pt idx="25">
                  <c:v>Malaysia</c:v>
                </c:pt>
                <c:pt idx="26">
                  <c:v>Chile</c:v>
                </c:pt>
                <c:pt idx="27">
                  <c:v>Luxembourg</c:v>
                </c:pt>
                <c:pt idx="28">
                  <c:v>Poland</c:v>
                </c:pt>
                <c:pt idx="29">
                  <c:v>Angola</c:v>
                </c:pt>
              </c:strCache>
            </c:strRef>
          </c:cat>
          <c:val>
            <c:numRef>
              <c:f>Hoja1!$C$2:$C$31</c:f>
              <c:numCache>
                <c:formatCode>General</c:formatCode>
                <c:ptCount val="30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D-49CD-4A34-AA08-0FC8E17FB948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Columna2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Hoja1!$A$2:$A$31</c:f>
              <c:strCache>
                <c:ptCount val="30"/>
                <c:pt idx="0">
                  <c:v>United States</c:v>
                </c:pt>
                <c:pt idx="1">
                  <c:v>China</c:v>
                </c:pt>
                <c:pt idx="2">
                  <c:v>Hong Kong, China</c:v>
                </c:pt>
                <c:pt idx="3">
                  <c:v>Brazil</c:v>
                </c:pt>
                <c:pt idx="4">
                  <c:v>Singapore</c:v>
                </c:pt>
                <c:pt idx="5">
                  <c:v>Netherlands</c:v>
                </c:pt>
                <c:pt idx="6">
                  <c:v>France</c:v>
                </c:pt>
                <c:pt idx="7">
                  <c:v>Australia</c:v>
                </c:pt>
                <c:pt idx="8">
                  <c:v>India</c:v>
                </c:pt>
                <c:pt idx="9">
                  <c:v>Germany</c:v>
                </c:pt>
                <c:pt idx="10">
                  <c:v>Belgium</c:v>
                </c:pt>
                <c:pt idx="11">
                  <c:v>Mexico</c:v>
                </c:pt>
                <c:pt idx="12">
                  <c:v>Ireland</c:v>
                </c:pt>
                <c:pt idx="13">
                  <c:v>Russian Federation</c:v>
                </c:pt>
                <c:pt idx="14">
                  <c:v>Canada</c:v>
                </c:pt>
                <c:pt idx="15">
                  <c:v>Spain</c:v>
                </c:pt>
                <c:pt idx="16">
                  <c:v>Israel</c:v>
                </c:pt>
                <c:pt idx="17">
                  <c:v>Italy</c:v>
                </c:pt>
                <c:pt idx="18">
                  <c:v>Korea, Republic of</c:v>
                </c:pt>
                <c:pt idx="19">
                  <c:v>Sweden</c:v>
                </c:pt>
                <c:pt idx="20">
                  <c:v>United Kingdom</c:v>
                </c:pt>
                <c:pt idx="21">
                  <c:v>Colombia</c:v>
                </c:pt>
                <c:pt idx="22">
                  <c:v>Viet Nam</c:v>
                </c:pt>
                <c:pt idx="23">
                  <c:v>Turkey</c:v>
                </c:pt>
                <c:pt idx="24">
                  <c:v>Japan</c:v>
                </c:pt>
                <c:pt idx="25">
                  <c:v>Malaysia</c:v>
                </c:pt>
                <c:pt idx="26">
                  <c:v>Chile</c:v>
                </c:pt>
                <c:pt idx="27">
                  <c:v>Luxembourg</c:v>
                </c:pt>
                <c:pt idx="28">
                  <c:v>Poland</c:v>
                </c:pt>
                <c:pt idx="29">
                  <c:v>Angola</c:v>
                </c:pt>
              </c:strCache>
            </c:strRef>
          </c:cat>
          <c:val>
            <c:numRef>
              <c:f>Hoja1!$D$2:$D$31</c:f>
              <c:numCache>
                <c:formatCode>General</c:formatCode>
                <c:ptCount val="30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E-49CD-4A34-AA08-0FC8E17FB94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97783168"/>
        <c:axId val="97797248"/>
      </c:barChart>
      <c:catAx>
        <c:axId val="977831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 b="0">
                <a:solidFill>
                  <a:srgbClr val="0D1E2D"/>
                </a:solidFill>
              </a:defRPr>
            </a:pPr>
            <a:endParaRPr lang="tr-TR"/>
          </a:p>
        </c:txPr>
        <c:crossAx val="97797248"/>
        <c:crosses val="autoZero"/>
        <c:auto val="1"/>
        <c:lblAlgn val="ctr"/>
        <c:lblOffset val="100"/>
        <c:noMultiLvlLbl val="0"/>
      </c:catAx>
      <c:valAx>
        <c:axId val="97797248"/>
        <c:scaling>
          <c:orientation val="minMax"/>
        </c:scaling>
        <c:delete val="1"/>
        <c:axPos val="l"/>
        <c:numFmt formatCode="_-* #,##0.0_-;\-* #,##0.0_-;_-* &quot;-&quot;_-;_-@_-" sourceLinked="1"/>
        <c:majorTickMark val="none"/>
        <c:minorTickMark val="none"/>
        <c:tickLblPos val="none"/>
        <c:crossAx val="977831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b="1">
          <a:solidFill>
            <a:srgbClr val="616161"/>
          </a:solidFill>
          <a:latin typeface="Century Gothic"/>
          <a:cs typeface="Century Gothic"/>
        </a:defRPr>
      </a:pPr>
      <a:endParaRPr lang="tr-TR"/>
    </a:p>
  </c:txPr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1095419468506885E-2"/>
          <c:y val="3.948021345739032E-2"/>
          <c:w val="0.9413391886934932"/>
          <c:h val="0.81380960356192356"/>
        </c:manualLayout>
      </c:layout>
      <c:lineChart>
        <c:grouping val="standard"/>
        <c:varyColors val="0"/>
        <c:ser>
          <c:idx val="0"/>
          <c:order val="0"/>
          <c:tx>
            <c:strRef>
              <c:f>'22'!$A$2</c:f>
              <c:strCache>
                <c:ptCount val="1"/>
                <c:pt idx="0">
                  <c:v>PIB Per 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dLbl>
              <c:idx val="13"/>
              <c:layout>
                <c:manualLayout>
                  <c:x val="-3.4648848237357414E-2"/>
                  <c:y val="6.9248958883920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200" b="0" i="0" u="none" strike="noStrike" kern="1200" baseline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tr-T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7B1-4F9B-91CD-255729AA87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Century Gothic" panose="020B0502020202020204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'22'!$B$1:$O$1</c:f>
              <c:numCache>
                <c:formatCode>General</c:formatCode>
                <c:ptCount val="14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2008</c:v>
                </c:pt>
                <c:pt idx="5">
                  <c:v>2009</c:v>
                </c:pt>
                <c:pt idx="6">
                  <c:v>2010</c:v>
                </c:pt>
                <c:pt idx="7">
                  <c:v>2011</c:v>
                </c:pt>
                <c:pt idx="8">
                  <c:v>2012</c:v>
                </c:pt>
                <c:pt idx="9">
                  <c:v>2013</c:v>
                </c:pt>
                <c:pt idx="10">
                  <c:v>2014</c:v>
                </c:pt>
                <c:pt idx="11">
                  <c:v>2015</c:v>
                </c:pt>
                <c:pt idx="12">
                  <c:v>2016</c:v>
                </c:pt>
                <c:pt idx="13">
                  <c:v>2017</c:v>
                </c:pt>
              </c:numCache>
            </c:numRef>
          </c:cat>
          <c:val>
            <c:numRef>
              <c:f>'22'!$B$2:$O$2</c:f>
              <c:numCache>
                <c:formatCode>#,##0</c:formatCode>
                <c:ptCount val="14"/>
                <c:pt idx="0">
                  <c:v>7139071.8444078797</c:v>
                </c:pt>
                <c:pt idx="1">
                  <c:v>7316779.6348044015</c:v>
                </c:pt>
                <c:pt idx="2">
                  <c:v>7603800.2195619373</c:v>
                </c:pt>
                <c:pt idx="3">
                  <c:v>7858404.0145975454</c:v>
                </c:pt>
                <c:pt idx="4">
                  <c:v>8947220.1668610778</c:v>
                </c:pt>
                <c:pt idx="5">
                  <c:v>8991927.3485368565</c:v>
                </c:pt>
                <c:pt idx="6">
                  <c:v>9246877.1081693582</c:v>
                </c:pt>
                <c:pt idx="7">
                  <c:v>9752439.3381068744</c:v>
                </c:pt>
                <c:pt idx="8">
                  <c:v>10044052.581536736</c:v>
                </c:pt>
                <c:pt idx="9">
                  <c:v>10430923.223867124</c:v>
                </c:pt>
                <c:pt idx="10">
                  <c:v>10786930.0309</c:v>
                </c:pt>
                <c:pt idx="11">
                  <c:v>11015474.873808015</c:v>
                </c:pt>
                <c:pt idx="12">
                  <c:v>11142402.962472174</c:v>
                </c:pt>
                <c:pt idx="13">
                  <c:v>11244147.250574563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C7B1-4F9B-91CD-255729AA87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0267904"/>
        <c:axId val="100269440"/>
      </c:lineChart>
      <c:lineChart>
        <c:grouping val="standard"/>
        <c:varyColors val="0"/>
        <c:ser>
          <c:idx val="1"/>
          <c:order val="1"/>
          <c:tx>
            <c:strRef>
              <c:f>'22'!$A$3</c:f>
              <c:strCache>
                <c:ptCount val="1"/>
                <c:pt idx="0">
                  <c:v>Clase media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13"/>
              <c:layout>
                <c:manualLayout>
                  <c:x val="-3.6743602562678224E-2"/>
                  <c:y val="-6.021641399875160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200" b="0" i="0" u="none" strike="noStrike" kern="1200" baseline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tr-T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7B1-4F9B-91CD-255729AA87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Century Gothic" panose="020B0502020202020204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'22'!$B$1:$O$1</c:f>
              <c:numCache>
                <c:formatCode>General</c:formatCode>
                <c:ptCount val="14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2008</c:v>
                </c:pt>
                <c:pt idx="5">
                  <c:v>2009</c:v>
                </c:pt>
                <c:pt idx="6">
                  <c:v>2010</c:v>
                </c:pt>
                <c:pt idx="7">
                  <c:v>2011</c:v>
                </c:pt>
                <c:pt idx="8">
                  <c:v>2012</c:v>
                </c:pt>
                <c:pt idx="9">
                  <c:v>2013</c:v>
                </c:pt>
                <c:pt idx="10">
                  <c:v>2014</c:v>
                </c:pt>
                <c:pt idx="11">
                  <c:v>2015</c:v>
                </c:pt>
                <c:pt idx="12">
                  <c:v>2016</c:v>
                </c:pt>
                <c:pt idx="13">
                  <c:v>2017</c:v>
                </c:pt>
              </c:numCache>
            </c:numRef>
          </c:cat>
          <c:val>
            <c:numRef>
              <c:f>'22'!$B$3:$O$3</c:f>
              <c:numCache>
                <c:formatCode>0.00%</c:formatCode>
                <c:ptCount val="14"/>
                <c:pt idx="0">
                  <c:v>0.156</c:v>
                </c:pt>
                <c:pt idx="1">
                  <c:v>0.159</c:v>
                </c:pt>
                <c:pt idx="2">
                  <c:v>0.16200000000000001</c:v>
                </c:pt>
                <c:pt idx="3">
                  <c:v>0.17499999999999999</c:v>
                </c:pt>
                <c:pt idx="4">
                  <c:v>0.21299999999999999</c:v>
                </c:pt>
                <c:pt idx="5">
                  <c:v>0.22800000000000001</c:v>
                </c:pt>
                <c:pt idx="6">
                  <c:v>0.24299999999999999</c:v>
                </c:pt>
                <c:pt idx="7">
                  <c:v>0.26100000000000001</c:v>
                </c:pt>
                <c:pt idx="8">
                  <c:v>0.27600000000000002</c:v>
                </c:pt>
                <c:pt idx="9">
                  <c:v>0.29100000000000004</c:v>
                </c:pt>
                <c:pt idx="10">
                  <c:v>0.30099999999999999</c:v>
                </c:pt>
                <c:pt idx="11">
                  <c:v>0.29899999999999999</c:v>
                </c:pt>
                <c:pt idx="12">
                  <c:v>0.3</c:v>
                </c:pt>
                <c:pt idx="13">
                  <c:v>0.30399999999999999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C7B1-4F9B-91CD-255729AA87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9695232"/>
        <c:axId val="99693696"/>
      </c:lineChart>
      <c:catAx>
        <c:axId val="100267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rgbClr val="0D1E2D"/>
                </a:solidFill>
                <a:latin typeface="Century Gothic" panose="020B0502020202020204" pitchFamily="34" charset="0"/>
                <a:ea typeface="+mn-ea"/>
                <a:cs typeface="Arial" panose="020B0604020202020204" pitchFamily="34" charset="0"/>
              </a:defRPr>
            </a:pPr>
            <a:endParaRPr lang="tr-TR"/>
          </a:p>
        </c:txPr>
        <c:crossAx val="100269440"/>
        <c:crosses val="autoZero"/>
        <c:auto val="1"/>
        <c:lblAlgn val="ctr"/>
        <c:lblOffset val="100"/>
        <c:noMultiLvlLbl val="0"/>
      </c:catAx>
      <c:valAx>
        <c:axId val="100269440"/>
        <c:scaling>
          <c:orientation val="minMax"/>
          <c:min val="5500000"/>
        </c:scaling>
        <c:delete val="0"/>
        <c:axPos val="l"/>
        <c:numFmt formatCode="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" b="0" i="0" u="none" strike="noStrike" kern="1200" baseline="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pPr>
            <a:endParaRPr lang="tr-TR"/>
          </a:p>
        </c:txPr>
        <c:crossAx val="100267904"/>
        <c:crosses val="autoZero"/>
        <c:crossBetween val="between"/>
      </c:valAx>
      <c:valAx>
        <c:axId val="99693696"/>
        <c:scaling>
          <c:orientation val="minMax"/>
          <c:min val="5.000000000000001E-2"/>
        </c:scaling>
        <c:delete val="0"/>
        <c:axPos val="r"/>
        <c:numFmt formatCode="0.0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" b="0" i="0" u="none" strike="noStrike" kern="1200" baseline="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pPr>
            <a:endParaRPr lang="tr-TR"/>
          </a:p>
        </c:txPr>
        <c:crossAx val="99695232"/>
        <c:crosses val="max"/>
        <c:crossBetween val="between"/>
      </c:valAx>
      <c:catAx>
        <c:axId val="996952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969369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  <a:latin typeface="Century Gothic" panose="020B0502020202020204" pitchFamily="34" charset="0"/>
        </a:defRPr>
      </a:pPr>
      <a:endParaRPr lang="tr-T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3.2501838693846846E-4"/>
          <c:y val="9.5230341296061907E-2"/>
          <c:w val="0.98557041641837773"/>
          <c:h val="0.7567491274296820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Otros sectores</c:v>
                </c:pt>
              </c:strCache>
            </c:strRef>
          </c:tx>
          <c:spPr>
            <a:solidFill>
              <a:srgbClr val="C0504D">
                <a:lumMod val="60000"/>
                <a:lumOff val="40000"/>
              </a:srgbClr>
            </a:solidFill>
          </c:spPr>
          <c:invertIfNegative val="0"/>
          <c:dLbls>
            <c:dLbl>
              <c:idx val="7"/>
              <c:layout>
                <c:manualLayout>
                  <c:x val="-2.3739187631242405E-3"/>
                  <c:y val="1.217345739924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28D-47BC-8582-06482546F1A0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Hoja1!$A$2:$A$11</c:f>
              <c:strCache>
                <c:ptCount val="10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2017 (Q3)</c:v>
                </c:pt>
                <c:pt idx="9">
                  <c:v>2018 (Q3)</c:v>
                </c:pt>
              </c:strCache>
            </c:strRef>
          </c:cat>
          <c:val>
            <c:numRef>
              <c:f>Hoja1!$B$2:$B$11</c:f>
              <c:numCache>
                <c:formatCode>#,##0.0</c:formatCode>
                <c:ptCount val="10"/>
                <c:pt idx="0">
                  <c:v>1511.6844697669044</c:v>
                </c:pt>
                <c:pt idx="1">
                  <c:v>7467.0506864840354</c:v>
                </c:pt>
                <c:pt idx="2">
                  <c:v>7094.7277793232142</c:v>
                </c:pt>
                <c:pt idx="3">
                  <c:v>8120.6190270138213</c:v>
                </c:pt>
                <c:pt idx="4">
                  <c:v>9853.143042804988</c:v>
                </c:pt>
                <c:pt idx="5">
                  <c:v>8583.8551248721924</c:v>
                </c:pt>
                <c:pt idx="6">
                  <c:v>11589.118342174599</c:v>
                </c:pt>
                <c:pt idx="7">
                  <c:v>9894.3159394483719</c:v>
                </c:pt>
                <c:pt idx="8">
                  <c:v>7570.7649498509363</c:v>
                </c:pt>
                <c:pt idx="9">
                  <c:v>5206.7648519351478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28D-47BC-8582-06482546F1A0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Petróleo y minas</c:v>
                </c:pt>
              </c:strCache>
            </c:strRef>
          </c:tx>
          <c:spPr>
            <a:solidFill>
              <a:srgbClr val="4F81BD">
                <a:lumMod val="60000"/>
                <a:lumOff val="40000"/>
              </a:srgbClr>
            </a:solidFill>
          </c:spPr>
          <c:invertIfNegative val="0"/>
          <c:dLbls>
            <c:dLbl>
              <c:idx val="7"/>
              <c:layout>
                <c:manualLayout>
                  <c:x val="1.4544972528600308E-3"/>
                  <c:y val="8.05841229273623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28D-47BC-8582-06482546F1A0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 b="1"/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Hoja1!$A$2:$A$11</c:f>
              <c:strCache>
                <c:ptCount val="10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2017 (Q3)</c:v>
                </c:pt>
                <c:pt idx="9">
                  <c:v>2018 (Q3)</c:v>
                </c:pt>
              </c:strCache>
            </c:strRef>
          </c:cat>
          <c:val>
            <c:numRef>
              <c:f>Hoja1!$C$2:$C$11</c:f>
              <c:numCache>
                <c:formatCode>#,##0.0</c:formatCode>
                <c:ptCount val="10"/>
                <c:pt idx="0">
                  <c:v>4918.2586214931962</c:v>
                </c:pt>
                <c:pt idx="1">
                  <c:v>7179.7293672713649</c:v>
                </c:pt>
                <c:pt idx="2">
                  <c:v>7944.644498130292</c:v>
                </c:pt>
                <c:pt idx="3">
                  <c:v>8088.7710404068384</c:v>
                </c:pt>
                <c:pt idx="4">
                  <c:v>6313.8797966452512</c:v>
                </c:pt>
                <c:pt idx="5">
                  <c:v>3139.3616417154817</c:v>
                </c:pt>
                <c:pt idx="6">
                  <c:v>2260.9436190352321</c:v>
                </c:pt>
                <c:pt idx="7">
                  <c:v>4062.0637861759196</c:v>
                </c:pt>
                <c:pt idx="8">
                  <c:v>2460.76830481967</c:v>
                </c:pt>
                <c:pt idx="9">
                  <c:v>3062.7929059758726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628D-47BC-8582-06482546F1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01343232"/>
        <c:axId val="101344768"/>
      </c:barChart>
      <c:catAx>
        <c:axId val="10134323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 b="0">
                <a:solidFill>
                  <a:schemeClr val="tx1"/>
                </a:solidFill>
              </a:defRPr>
            </a:pPr>
            <a:endParaRPr lang="tr-TR"/>
          </a:p>
        </c:txPr>
        <c:crossAx val="101344768"/>
        <c:crosses val="autoZero"/>
        <c:auto val="1"/>
        <c:lblAlgn val="ctr"/>
        <c:lblOffset val="100"/>
        <c:noMultiLvlLbl val="0"/>
      </c:catAx>
      <c:valAx>
        <c:axId val="101344768"/>
        <c:scaling>
          <c:orientation val="minMax"/>
        </c:scaling>
        <c:delete val="1"/>
        <c:axPos val="l"/>
        <c:numFmt formatCode="#,##0.0" sourceLinked="1"/>
        <c:majorTickMark val="out"/>
        <c:minorTickMark val="none"/>
        <c:tickLblPos val="none"/>
        <c:crossAx val="1013432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100" b="1">
          <a:solidFill>
            <a:schemeClr val="bg1"/>
          </a:solidFill>
          <a:latin typeface="Century Gothic" panose="020B0502020202020204" pitchFamily="34" charset="0"/>
        </a:defRPr>
      </a:pPr>
      <a:endParaRPr lang="tr-TR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6648507896833169E-2"/>
          <c:y val="7.7658145023012923E-2"/>
          <c:w val="0.89953624501678231"/>
          <c:h val="0.75558906313300511"/>
        </c:manualLayout>
      </c:layout>
      <c:barChart>
        <c:barDir val="col"/>
        <c:grouping val="stacked"/>
        <c:varyColors val="0"/>
        <c:ser>
          <c:idx val="2"/>
          <c:order val="0"/>
          <c:tx>
            <c:strRef>
              <c:f>Hoja1!$D$1</c:f>
              <c:strCache>
                <c:ptCount val="1"/>
                <c:pt idx="0">
                  <c:v>Cruise passengers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7.1044085590996043E-4"/>
                  <c:y val="-7.35386895660630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5CE-4BDB-8DD4-D4C2F3DF471A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>
                    <a:solidFill>
                      <a:schemeClr val="tx1"/>
                    </a:solidFill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Hoja1!$A$2:$A$9</c:f>
              <c:strCache>
                <c:ptCount val="8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</c:strCache>
            </c:strRef>
          </c:cat>
          <c:val>
            <c:numRef>
              <c:f>Hoja1!$D$2:$D$9</c:f>
              <c:numCache>
                <c:formatCode>_(* #,##0_);_(* \(#,##0\);_(* "-"_);_(@_)</c:formatCode>
                <c:ptCount val="8"/>
                <c:pt idx="0">
                  <c:v>313153</c:v>
                </c:pt>
                <c:pt idx="1">
                  <c:v>254403</c:v>
                </c:pt>
                <c:pt idx="2">
                  <c:v>306694</c:v>
                </c:pt>
                <c:pt idx="3">
                  <c:v>314207</c:v>
                </c:pt>
                <c:pt idx="4">
                  <c:v>272206</c:v>
                </c:pt>
                <c:pt idx="5">
                  <c:v>305820</c:v>
                </c:pt>
                <c:pt idx="6">
                  <c:v>344624</c:v>
                </c:pt>
                <c:pt idx="7" formatCode="#,##0">
                  <c:v>378081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15CE-4BDB-8DD4-D4C2F3DF471A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Non-resident Colombians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>
                    <a:solidFill>
                      <a:schemeClr val="tx1"/>
                    </a:solidFill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Hoja1!$A$2:$A$9</c:f>
              <c:strCache>
                <c:ptCount val="8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</c:strCache>
            </c:strRef>
          </c:cat>
          <c:val>
            <c:numRef>
              <c:f>Hoja1!$C$2:$C$9</c:f>
              <c:numCache>
                <c:formatCode>_(* #,##0_);_(* \(#,##0\);_(* "-"_);_(@_)</c:formatCode>
                <c:ptCount val="8"/>
                <c:pt idx="0">
                  <c:v>546024</c:v>
                </c:pt>
                <c:pt idx="1">
                  <c:v>583609</c:v>
                </c:pt>
                <c:pt idx="2">
                  <c:v>561791</c:v>
                </c:pt>
                <c:pt idx="3">
                  <c:v>583967</c:v>
                </c:pt>
                <c:pt idx="4">
                  <c:v>689280</c:v>
                </c:pt>
                <c:pt idx="5">
                  <c:v>724302</c:v>
                </c:pt>
                <c:pt idx="6">
                  <c:v>793775</c:v>
                </c:pt>
                <c:pt idx="7">
                  <c:v>793459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15CE-4BDB-8DD4-D4C2F3DF471A}"/>
            </c:ext>
          </c:extLst>
        </c:ser>
        <c:ser>
          <c:idx val="3"/>
          <c:order val="2"/>
          <c:tx>
            <c:strRef>
              <c:f>Hoja1!#REF!</c:f>
              <c:strCache>
                <c:ptCount val="1"/>
                <c:pt idx="0">
                  <c:v>#REF!</c:v>
                </c:pt>
              </c:strCache>
            </c:strRef>
          </c:tx>
          <c:spPr>
            <a:solidFill>
              <a:srgbClr val="4A93AC"/>
            </a:solidFill>
          </c:spPr>
          <c:invertIfNegative val="0"/>
          <c:cat>
            <c:strRef>
              <c:f>Hoja1!$A$2:$A$9</c:f>
              <c:strCache>
                <c:ptCount val="8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</c:strCache>
            </c:strRef>
          </c:cat>
          <c:val>
            <c:numRef>
              <c:f>Hoja1!#REF!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15CE-4BDB-8DD4-D4C2F3DF471A}"/>
            </c:ext>
          </c:extLst>
        </c:ser>
        <c:ser>
          <c:idx val="0"/>
          <c:order val="3"/>
          <c:tx>
            <c:strRef>
              <c:f>Hoja1!$B$1</c:f>
              <c:strCache>
                <c:ptCount val="1"/>
                <c:pt idx="0">
                  <c:v>Non-resident foreigners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>
                    <a:solidFill>
                      <a:schemeClr val="tx1"/>
                    </a:solidFill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Hoja1!$A$2:$A$9</c:f>
              <c:strCache>
                <c:ptCount val="8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</c:strCache>
            </c:strRef>
          </c:cat>
          <c:val>
            <c:numRef>
              <c:f>Hoja1!$B$2:$B$9</c:f>
              <c:numCache>
                <c:formatCode>_(* #,##0_);_(* \(#,##0\);_(* "-"_);_(@_)</c:formatCode>
                <c:ptCount val="8"/>
                <c:pt idx="0">
                  <c:v>1496401</c:v>
                </c:pt>
                <c:pt idx="1">
                  <c:v>1591120</c:v>
                </c:pt>
                <c:pt idx="2">
                  <c:v>1726300</c:v>
                </c:pt>
                <c:pt idx="3">
                  <c:v>1967814</c:v>
                </c:pt>
                <c:pt idx="4">
                  <c:v>2288342</c:v>
                </c:pt>
                <c:pt idx="5">
                  <c:v>2528877</c:v>
                </c:pt>
                <c:pt idx="6">
                  <c:v>2837171</c:v>
                </c:pt>
                <c:pt idx="7">
                  <c:v>3104606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15CE-4BDB-8DD4-D4C2F3DF471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3"/>
        <c:overlap val="100"/>
        <c:axId val="99962880"/>
        <c:axId val="99964416"/>
      </c:barChart>
      <c:catAx>
        <c:axId val="999628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b="0">
                <a:solidFill>
                  <a:schemeClr val="tx1"/>
                </a:solidFill>
              </a:defRPr>
            </a:pPr>
            <a:endParaRPr lang="tr-TR"/>
          </a:p>
        </c:txPr>
        <c:crossAx val="99964416"/>
        <c:crosses val="autoZero"/>
        <c:auto val="1"/>
        <c:lblAlgn val="ctr"/>
        <c:lblOffset val="100"/>
        <c:noMultiLvlLbl val="0"/>
      </c:catAx>
      <c:valAx>
        <c:axId val="99964416"/>
        <c:scaling>
          <c:orientation val="minMax"/>
        </c:scaling>
        <c:delete val="1"/>
        <c:axPos val="l"/>
        <c:numFmt formatCode="#,##0" sourceLinked="0"/>
        <c:majorTickMark val="out"/>
        <c:minorTickMark val="none"/>
        <c:tickLblPos val="nextTo"/>
        <c:crossAx val="99962880"/>
        <c:crosses val="autoZero"/>
        <c:crossBetween val="between"/>
      </c:valAx>
      <c:spPr>
        <a:noFill/>
        <a:ln w="25400">
          <a:noFill/>
        </a:ln>
      </c:spPr>
    </c:plotArea>
    <c:legend>
      <c:legendPos val="b"/>
      <c:legendEntry>
        <c:idx val="2"/>
        <c:delete val="1"/>
      </c:legendEntry>
      <c:layout>
        <c:manualLayout>
          <c:xMode val="edge"/>
          <c:yMode val="edge"/>
          <c:x val="1.6754851130674965E-2"/>
          <c:y val="0.92466993294844657"/>
          <c:w val="0.96396094637357388"/>
          <c:h val="4.471306687993036E-2"/>
        </c:manualLayout>
      </c:layout>
      <c:overlay val="0"/>
      <c:txPr>
        <a:bodyPr/>
        <a:lstStyle/>
        <a:p>
          <a:pPr>
            <a:defRPr sz="1000">
              <a:solidFill>
                <a:schemeClr val="tx1"/>
              </a:solidFill>
            </a:defRPr>
          </a:pPr>
          <a:endParaRPr lang="tr-TR"/>
        </a:p>
      </c:txPr>
    </c:legend>
    <c:plotVisOnly val="1"/>
    <c:dispBlanksAs val="gap"/>
    <c:showDLblsOverMax val="0"/>
  </c:chart>
  <c:txPr>
    <a:bodyPr/>
    <a:lstStyle/>
    <a:p>
      <a:pPr>
        <a:defRPr sz="1000">
          <a:solidFill>
            <a:srgbClr val="595959"/>
          </a:solidFill>
          <a:latin typeface="Century Gothic"/>
          <a:cs typeface="Century Gothic"/>
        </a:defRPr>
      </a:pPr>
      <a:endParaRPr lang="tr-TR"/>
    </a:p>
  </c:txPr>
  <c:externalData r:id="rId1">
    <c:autoUpdate val="0"/>
  </c:externalData>
  <c:userShapes r:id="rId2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1510043570038099E-2"/>
          <c:y val="4.7968749999999998E-2"/>
          <c:w val="0.96557326963670698"/>
          <c:h val="0.8195125953083400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Passengers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  <a:effectLst>
              <a:innerShdw blurRad="114300">
                <a:schemeClr val="accent6">
                  <a:tint val="77000"/>
                </a:schemeClr>
              </a:innerShdw>
            </a:effectLst>
          </c:spPr>
          <c:invertIfNegative val="0"/>
          <c:dPt>
            <c:idx val="5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F657-427A-BA65-1C7347A20091}"/>
              </c:ext>
            </c:extLst>
          </c:dPt>
          <c:dPt>
            <c:idx val="6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F657-427A-BA65-1C7347A20091}"/>
              </c:ext>
            </c:extLst>
          </c:dPt>
          <c:dPt>
            <c:idx val="9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F657-427A-BA65-1C7347A20091}"/>
              </c:ext>
            </c:extLst>
          </c:dPt>
          <c:dPt>
            <c:idx val="1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F657-427A-BA65-1C7347A20091}"/>
              </c:ext>
            </c:extLst>
          </c:dPt>
          <c:dPt>
            <c:idx val="1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F657-427A-BA65-1C7347A2009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Century Gothic" panose="020B0502020202020204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Hoja1!$A$2:$A$14</c:f>
              <c:numCache>
                <c:formatCode>General</c:formatCode>
                <c:ptCount val="13"/>
                <c:pt idx="0">
                  <c:v>2006</c:v>
                </c:pt>
                <c:pt idx="1">
                  <c:v>2007</c:v>
                </c:pt>
                <c:pt idx="2">
                  <c:v>2008</c:v>
                </c:pt>
                <c:pt idx="3">
                  <c:v>2009</c:v>
                </c:pt>
                <c:pt idx="4">
                  <c:v>2010</c:v>
                </c:pt>
                <c:pt idx="5">
                  <c:v>2011</c:v>
                </c:pt>
                <c:pt idx="6">
                  <c:v>2012</c:v>
                </c:pt>
                <c:pt idx="7">
                  <c:v>2013</c:v>
                </c:pt>
                <c:pt idx="8">
                  <c:v>2014</c:v>
                </c:pt>
                <c:pt idx="9">
                  <c:v>2015</c:v>
                </c:pt>
                <c:pt idx="10">
                  <c:v>2016</c:v>
                </c:pt>
                <c:pt idx="11">
                  <c:v>2017</c:v>
                </c:pt>
                <c:pt idx="12">
                  <c:v>2018</c:v>
                </c:pt>
              </c:numCache>
            </c:numRef>
          </c:cat>
          <c:val>
            <c:numRef>
              <c:f>Hoja1!$B$2:$B$14</c:f>
              <c:numCache>
                <c:formatCode>#,##0</c:formatCode>
                <c:ptCount val="13"/>
                <c:pt idx="0">
                  <c:v>50946</c:v>
                </c:pt>
                <c:pt idx="1">
                  <c:v>126890</c:v>
                </c:pt>
                <c:pt idx="2">
                  <c:v>228221</c:v>
                </c:pt>
                <c:pt idx="3">
                  <c:v>284727</c:v>
                </c:pt>
                <c:pt idx="4">
                  <c:v>296049</c:v>
                </c:pt>
                <c:pt idx="5">
                  <c:v>313153</c:v>
                </c:pt>
                <c:pt idx="6">
                  <c:v>254351</c:v>
                </c:pt>
                <c:pt idx="7">
                  <c:v>306694</c:v>
                </c:pt>
                <c:pt idx="8">
                  <c:v>314207</c:v>
                </c:pt>
                <c:pt idx="9">
                  <c:v>272206</c:v>
                </c:pt>
                <c:pt idx="10">
                  <c:v>305820</c:v>
                </c:pt>
                <c:pt idx="11">
                  <c:v>344624</c:v>
                </c:pt>
                <c:pt idx="12">
                  <c:v>378081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F657-427A-BA65-1C7347A200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6"/>
        <c:axId val="106801024"/>
        <c:axId val="106799488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Landings</c:v>
                </c:pt>
              </c:strCache>
            </c:strRef>
          </c:tx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  <a:effectLst/>
            </c:spPr>
          </c:marker>
          <c:dPt>
            <c:idx val="1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F657-427A-BA65-1C7347A20091}"/>
              </c:ext>
            </c:extLst>
          </c:dPt>
          <c:dPt>
            <c:idx val="11"/>
            <c:bubble3D val="0"/>
            <c:spPr>
              <a:ln w="28575" cap="rnd">
                <a:solidFill>
                  <a:schemeClr val="accent1">
                    <a:lumMod val="60000"/>
                    <a:lumOff val="40000"/>
                  </a:schemeClr>
                </a:solidFill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F657-427A-BA65-1C7347A20091}"/>
              </c:ext>
            </c:extLst>
          </c:dPt>
          <c:dLbls>
            <c:dLbl>
              <c:idx val="3"/>
              <c:layout>
                <c:manualLayout>
                  <c:x val="-2.8951185717310268E-2"/>
                  <c:y val="-0.11405490201943376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F657-427A-BA65-1C7347A20091}"/>
                </c:ext>
              </c:extLst>
            </c:dLbl>
            <c:dLbl>
              <c:idx val="5"/>
              <c:layout>
                <c:manualLayout>
                  <c:x val="-3.7270491957916624E-2"/>
                  <c:y val="-8.01377304231153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657-427A-BA65-1C7347A20091}"/>
                </c:ext>
              </c:extLst>
            </c:dLbl>
            <c:dLbl>
              <c:idx val="6"/>
              <c:layout>
                <c:manualLayout>
                  <c:x val="-3.394276946167419E-2"/>
                  <c:y val="-8.692116474237905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657-427A-BA65-1C7347A20091}"/>
                </c:ext>
              </c:extLst>
            </c:dLbl>
            <c:dLbl>
              <c:idx val="8"/>
              <c:layout>
                <c:manualLayout>
                  <c:x val="-2.7287324469188957E-2"/>
                  <c:y val="-7.674601326348355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657-427A-BA65-1C7347A20091}"/>
                </c:ext>
              </c:extLst>
            </c:dLbl>
            <c:dLbl>
              <c:idx val="10"/>
              <c:layout>
                <c:manualLayout>
                  <c:x val="-2.3073877338608158E-2"/>
                  <c:y val="-5.430698029437058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F657-427A-BA65-1C7347A20091}"/>
                </c:ext>
              </c:extLst>
            </c:dLbl>
            <c:dLbl>
              <c:idx val="12"/>
              <c:layout>
                <c:manualLayout>
                  <c:x val="-2.2013009414994185E-2"/>
                  <c:y val="-9.350015636122735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F657-427A-BA65-1C7347A2009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Century Gothic" panose="020B0502020202020204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numRef>
              <c:f>Hoja1!$A$2:$A$14</c:f>
              <c:numCache>
                <c:formatCode>General</c:formatCode>
                <c:ptCount val="13"/>
                <c:pt idx="0">
                  <c:v>2006</c:v>
                </c:pt>
                <c:pt idx="1">
                  <c:v>2007</c:v>
                </c:pt>
                <c:pt idx="2">
                  <c:v>2008</c:v>
                </c:pt>
                <c:pt idx="3">
                  <c:v>2009</c:v>
                </c:pt>
                <c:pt idx="4">
                  <c:v>2010</c:v>
                </c:pt>
                <c:pt idx="5">
                  <c:v>2011</c:v>
                </c:pt>
                <c:pt idx="6">
                  <c:v>2012</c:v>
                </c:pt>
                <c:pt idx="7">
                  <c:v>2013</c:v>
                </c:pt>
                <c:pt idx="8">
                  <c:v>2014</c:v>
                </c:pt>
                <c:pt idx="9">
                  <c:v>2015</c:v>
                </c:pt>
                <c:pt idx="10">
                  <c:v>2016</c:v>
                </c:pt>
                <c:pt idx="11">
                  <c:v>2017</c:v>
                </c:pt>
                <c:pt idx="12">
                  <c:v>2018</c:v>
                </c:pt>
              </c:numCache>
            </c:numRef>
          </c:cat>
          <c:val>
            <c:numRef>
              <c:f>Hoja1!$C$2:$C$14</c:f>
              <c:numCache>
                <c:formatCode>General</c:formatCode>
                <c:ptCount val="13"/>
                <c:pt idx="0">
                  <c:v>53</c:v>
                </c:pt>
                <c:pt idx="1">
                  <c:v>99</c:v>
                </c:pt>
                <c:pt idx="2">
                  <c:v>161</c:v>
                </c:pt>
                <c:pt idx="3">
                  <c:v>184</c:v>
                </c:pt>
                <c:pt idx="4" formatCode="#,##0">
                  <c:v>212</c:v>
                </c:pt>
                <c:pt idx="5" formatCode="#,##0">
                  <c:v>213</c:v>
                </c:pt>
                <c:pt idx="6" formatCode="#,##0">
                  <c:v>166</c:v>
                </c:pt>
                <c:pt idx="7" formatCode="#,##0">
                  <c:v>214</c:v>
                </c:pt>
                <c:pt idx="8" formatCode="#,##0">
                  <c:v>209</c:v>
                </c:pt>
                <c:pt idx="9" formatCode="#,##0">
                  <c:v>192</c:v>
                </c:pt>
                <c:pt idx="10" formatCode="#,##0">
                  <c:v>209</c:v>
                </c:pt>
                <c:pt idx="11" formatCode="#,##0">
                  <c:v>234</c:v>
                </c:pt>
                <c:pt idx="12">
                  <c:v>231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E-F657-427A-BA65-1C7347A200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6820736"/>
        <c:axId val="106802560"/>
      </c:lineChart>
      <c:valAx>
        <c:axId val="106799488"/>
        <c:scaling>
          <c:orientation val="minMax"/>
        </c:scaling>
        <c:delete val="0"/>
        <c:axPos val="l"/>
        <c:numFmt formatCode="#,##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tr-TR"/>
          </a:p>
        </c:txPr>
        <c:crossAx val="106801024"/>
        <c:crosses val="autoZero"/>
        <c:crossBetween val="between"/>
      </c:valAx>
      <c:catAx>
        <c:axId val="106801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accent2">
                <a:lumMod val="60000"/>
                <a:lumOff val="4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1" i="0" u="none" strike="noStrike" kern="1200" baseline="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pPr>
            <a:endParaRPr lang="tr-TR"/>
          </a:p>
        </c:txPr>
        <c:crossAx val="106799488"/>
        <c:crosses val="autoZero"/>
        <c:auto val="1"/>
        <c:lblAlgn val="ctr"/>
        <c:lblOffset val="100"/>
        <c:noMultiLvlLbl val="0"/>
      </c:catAx>
      <c:valAx>
        <c:axId val="106802560"/>
        <c:scaling>
          <c:orientation val="minMax"/>
        </c:scaling>
        <c:delete val="0"/>
        <c:axPos val="r"/>
        <c:numFmt formatCode="General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tr-TR"/>
          </a:p>
        </c:txPr>
        <c:crossAx val="106820736"/>
        <c:crosses val="max"/>
        <c:crossBetween val="between"/>
      </c:valAx>
      <c:catAx>
        <c:axId val="1068207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680256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2.4663937458744206E-2"/>
          <c:y val="0.12972684859445907"/>
          <c:w val="0.15034519344735228"/>
          <c:h val="0.1404340208171367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baseline="0">
              <a:solidFill>
                <a:srgbClr val="595959"/>
              </a:solidFill>
              <a:latin typeface="Century Gothic"/>
              <a:ea typeface="+mn-ea"/>
              <a:cs typeface="Century Gothic"/>
            </a:defRPr>
          </a:pPr>
          <a:endParaRPr lang="tr-T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tr-TR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1510043570038099E-2"/>
          <c:y val="4.7968749999999998E-2"/>
          <c:w val="0.96557326963670698"/>
          <c:h val="0.8195125953083400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Visitantes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  <a:effectLst>
              <a:innerShdw blurRad="114300">
                <a:schemeClr val="accent6"/>
              </a:innerShdw>
            </a:effectLst>
          </c:spPr>
          <c:invertIfNegative val="0"/>
          <c:dPt>
            <c:idx val="5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F657-427A-BA65-1C7347A20091}"/>
              </c:ext>
            </c:extLst>
          </c:dPt>
          <c:dPt>
            <c:idx val="6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F657-427A-BA65-1C7347A20091}"/>
              </c:ext>
            </c:extLst>
          </c:dPt>
          <c:dPt>
            <c:idx val="9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F657-427A-BA65-1C7347A20091}"/>
              </c:ext>
            </c:extLst>
          </c:dPt>
          <c:dPt>
            <c:idx val="1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F657-427A-BA65-1C7347A20091}"/>
              </c:ext>
            </c:extLst>
          </c:dPt>
          <c:dPt>
            <c:idx val="1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F657-427A-BA65-1C7347A2009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Century Gothic" panose="020B0502020202020204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Hoja1!$A$2:$A$10</c:f>
              <c:numCache>
                <c:formatCode>General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Hoja1!$B$2:$B$10</c:f>
              <c:numCache>
                <c:formatCode>#,##0</c:formatCode>
                <c:ptCount val="9"/>
                <c:pt idx="0">
                  <c:v>6232</c:v>
                </c:pt>
                <c:pt idx="1">
                  <c:v>6963</c:v>
                </c:pt>
                <c:pt idx="2">
                  <c:v>7779</c:v>
                </c:pt>
                <c:pt idx="3">
                  <c:v>8884</c:v>
                </c:pt>
                <c:pt idx="4">
                  <c:v>9965</c:v>
                </c:pt>
                <c:pt idx="5">
                  <c:v>11015</c:v>
                </c:pt>
                <c:pt idx="6">
                  <c:v>11806</c:v>
                </c:pt>
                <c:pt idx="7" formatCode="_(* #,##0_);_(* \(#,##0\);_(* &quot;-&quot;_);_(@_)">
                  <c:v>12276.723</c:v>
                </c:pt>
                <c:pt idx="8" formatCode="_(* #,##0_);_(* \(#,##0\);_(* &quot;-&quot;_);_(@_)">
                  <c:v>13776.642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F657-427A-BA65-1C7347A200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6"/>
        <c:axId val="114429312"/>
        <c:axId val="114427776"/>
      </c:barChart>
      <c:valAx>
        <c:axId val="114427776"/>
        <c:scaling>
          <c:orientation val="minMax"/>
        </c:scaling>
        <c:delete val="0"/>
        <c:axPos val="l"/>
        <c:numFmt formatCode="#,##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tr-TR"/>
          </a:p>
        </c:txPr>
        <c:crossAx val="114429312"/>
        <c:crosses val="autoZero"/>
        <c:crossBetween val="between"/>
      </c:valAx>
      <c:catAx>
        <c:axId val="114429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pPr>
            <a:endParaRPr lang="tr-TR"/>
          </a:p>
        </c:txPr>
        <c:crossAx val="11442777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tr-TR"/>
    </a:p>
  </c:txPr>
  <c:externalData r:id="rId1">
    <c:autoUpdate val="0"/>
  </c:externalData>
  <c:userShapes r:id="rId2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1510043570038099E-2"/>
          <c:y val="4.7968749999999998E-2"/>
          <c:w val="0.96557326963670698"/>
          <c:h val="0.8195125953083400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Visitantes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  <a:effectLst>
              <a:innerShdw blurRad="114300">
                <a:schemeClr val="accent6"/>
              </a:innerShdw>
            </a:effectLst>
          </c:spPr>
          <c:invertIfNegative val="0"/>
          <c:dPt>
            <c:idx val="5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F657-427A-BA65-1C7347A20091}"/>
              </c:ext>
            </c:extLst>
          </c:dPt>
          <c:dPt>
            <c:idx val="6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F657-427A-BA65-1C7347A20091}"/>
              </c:ext>
            </c:extLst>
          </c:dPt>
          <c:dPt>
            <c:idx val="9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F657-427A-BA65-1C7347A20091}"/>
              </c:ext>
            </c:extLst>
          </c:dPt>
          <c:dPt>
            <c:idx val="1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F657-427A-BA65-1C7347A20091}"/>
              </c:ext>
            </c:extLst>
          </c:dPt>
          <c:dPt>
            <c:idx val="1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F657-427A-BA65-1C7347A2009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Century Gothic" panose="020B0502020202020204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Hoja1!$A$2:$A$10</c:f>
              <c:numCache>
                <c:formatCode>General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Hoja1!$B$2:$B$10</c:f>
              <c:numCache>
                <c:formatCode>#,##0</c:formatCode>
                <c:ptCount val="9"/>
                <c:pt idx="0">
                  <c:v>13942</c:v>
                </c:pt>
                <c:pt idx="1">
                  <c:v>14629</c:v>
                </c:pt>
                <c:pt idx="2">
                  <c:v>16943</c:v>
                </c:pt>
                <c:pt idx="3">
                  <c:v>19754</c:v>
                </c:pt>
                <c:pt idx="4">
                  <c:v>21001</c:v>
                </c:pt>
                <c:pt idx="5">
                  <c:v>23116</c:v>
                </c:pt>
                <c:pt idx="6">
                  <c:v>23968</c:v>
                </c:pt>
                <c:pt idx="7" formatCode="_(* #,##0_);_(* \(#,##0\);_(* &quot;-&quot;_);_(@_)">
                  <c:v>23343.99</c:v>
                </c:pt>
                <c:pt idx="8" formatCode="_(* #,##0_);_(* \(#,##0\);_(* &quot;-&quot;_);_(@_)">
                  <c:v>24030.628000000001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F657-427A-BA65-1C7347A200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6"/>
        <c:axId val="114861952"/>
        <c:axId val="114860416"/>
      </c:barChart>
      <c:valAx>
        <c:axId val="114860416"/>
        <c:scaling>
          <c:orientation val="minMax"/>
        </c:scaling>
        <c:delete val="0"/>
        <c:axPos val="l"/>
        <c:numFmt formatCode="#,##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tr-TR"/>
          </a:p>
        </c:txPr>
        <c:crossAx val="114861952"/>
        <c:crosses val="autoZero"/>
        <c:crossBetween val="between"/>
      </c:valAx>
      <c:catAx>
        <c:axId val="114861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pPr>
            <a:endParaRPr lang="tr-TR"/>
          </a:p>
        </c:txPr>
        <c:crossAx val="11486041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tr-TR"/>
    </a:p>
  </c:txPr>
  <c:externalData r:id="rId1">
    <c:autoUpdate val="0"/>
  </c:externalData>
  <c:userShapes r:id="rId2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pivotSource>
    <c:name>[RNT_abril_2017 (cierre).xlsx]Hoja4!TablaDinámica3</c:name>
    <c:fmtId val="-1"/>
  </c:pivotSource>
  <c:chart>
    <c:title>
      <c:tx>
        <c:rich>
          <a:bodyPr rot="0" spcFirstLastPara="1" vertOverflow="ellipsis" vert="horz" wrap="square" anchor="ctr" anchorCtr="1"/>
          <a:lstStyle/>
          <a:p>
            <a:pPr algn="ctr" rtl="0">
              <a:defRPr sz="1400" b="1" i="0" u="none" strike="noStrike" kern="1200" spc="0" baseline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pPr>
            <a:r>
              <a:rPr lang="es-CO" sz="1400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Number</a:t>
            </a:r>
            <a:r>
              <a:rPr lang="es-CO" sz="1400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 </a:t>
            </a:r>
            <a:r>
              <a:rPr lang="es-CO" sz="1400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of</a:t>
            </a:r>
            <a:r>
              <a:rPr lang="es-CO" sz="1400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 </a:t>
            </a:r>
            <a:r>
              <a:rPr lang="es-CO" sz="1400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hotels</a:t>
            </a:r>
            <a:r>
              <a:rPr lang="es-CO" sz="1400" b="1" baseline="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 </a:t>
            </a:r>
            <a:r>
              <a:rPr lang="es-CO" sz="1400" b="1" baseline="0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by</a:t>
            </a:r>
            <a:r>
              <a:rPr lang="es-CO" sz="1400" b="1" baseline="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 </a:t>
            </a:r>
            <a:r>
              <a:rPr lang="es-CO" sz="1400" b="1" baseline="0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region</a:t>
            </a:r>
            <a:endParaRPr lang="es-CO" sz="1400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</c:rich>
      </c:tx>
      <c:layout>
        <c:manualLayout>
          <c:xMode val="edge"/>
          <c:yMode val="edge"/>
          <c:x val="0.34344444746199548"/>
          <c:y val="0.16168641679984186"/>
        </c:manualLayout>
      </c:layout>
      <c:overlay val="0"/>
      <c:spPr>
        <a:noFill/>
        <a:ln>
          <a:noFill/>
        </a:ln>
        <a:effectLst/>
      </c:spPr>
    </c:title>
    <c:autoTitleDeleted val="0"/>
    <c:pivotFmts>
      <c:pivotFmt>
        <c:idx val="0"/>
        <c:spPr>
          <a:solidFill>
            <a:srgbClr val="002060"/>
          </a:solidFill>
          <a:ln>
            <a:noFill/>
          </a:ln>
          <a:effectLst/>
        </c:spPr>
        <c:marker>
          <c:symbol val="none"/>
        </c:marker>
        <c:dLbl>
          <c:idx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lIns="38100" tIns="19050" rIns="38100" bIns="19050" anchor="ctr" anchorCtr="1">
              <a:spAutoFit/>
            </a:bodyPr>
            <a:lstStyle/>
            <a:p>
              <a:pPr>
                <a:defRPr sz="900" b="0" i="0" u="none" strike="noStrike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tr-TR"/>
            </a:p>
          </c:txPr>
          <c:dLblPos val="outEnd"/>
          <c:showLegendKey val="0"/>
          <c:showVal val="1"/>
          <c:showCatName val="0"/>
          <c:showSerName val="0"/>
          <c:showPercent val="0"/>
          <c:showBubbleSize val="0"/>
          <c:extLst xmlns:c16r2="http://schemas.microsoft.com/office/drawing/2015/06/chart">
            <c:ext xmlns:c15="http://schemas.microsoft.com/office/drawing/2012/chart" uri="{CE6537A1-D6FC-4f65-9D91-7224C49458BB}"/>
          </c:extLst>
        </c:dLbl>
      </c:pivotFmt>
      <c:pivotFmt>
        <c:idx val="1"/>
        <c:spPr>
          <a:solidFill>
            <a:srgbClr val="002060"/>
          </a:solidFill>
          <a:ln>
            <a:noFill/>
          </a:ln>
          <a:effectLst/>
        </c:spPr>
        <c:marker>
          <c:symbol val="none"/>
        </c:marker>
        <c:dLbl>
          <c:idx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lIns="38100" tIns="19050" rIns="38100" bIns="19050" anchor="ctr" anchorCtr="1">
              <a:spAutoFit/>
            </a:bodyPr>
            <a:lstStyle/>
            <a:p>
              <a:pPr>
                <a:defRPr sz="900" b="0" i="0" u="none" strike="noStrike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tr-TR"/>
            </a:p>
          </c:txPr>
          <c:dLblPos val="outEnd"/>
          <c:showLegendKey val="0"/>
          <c:showVal val="1"/>
          <c:showCatName val="0"/>
          <c:showSerName val="0"/>
          <c:showPercent val="0"/>
          <c:showBubbleSize val="0"/>
          <c:extLst xmlns:c16r2="http://schemas.microsoft.com/office/drawing/2015/06/chart">
            <c:ext xmlns:c15="http://schemas.microsoft.com/office/drawing/2012/chart" uri="{CE6537A1-D6FC-4f65-9D91-7224C49458BB}"/>
          </c:extLst>
        </c:dLbl>
      </c:pivotFmt>
      <c:pivotFmt>
        <c:idx val="2"/>
        <c:spPr>
          <a:solidFill>
            <a:srgbClr val="002060"/>
          </a:solidFill>
          <a:ln>
            <a:noFill/>
          </a:ln>
          <a:effectLst/>
        </c:spPr>
        <c:marker>
          <c:symbol val="none"/>
        </c:marker>
        <c:dLbl>
          <c:idx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lIns="38100" tIns="19050" rIns="38100" bIns="19050" anchor="ctr" anchorCtr="1">
              <a:spAutoFit/>
            </a:bodyPr>
            <a:lstStyle/>
            <a:p>
              <a:pPr>
                <a:defRPr sz="900" b="0" i="0" u="none" strike="noStrike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tr-TR"/>
            </a:p>
          </c:txPr>
          <c:dLblPos val="outEnd"/>
          <c:showLegendKey val="0"/>
          <c:showVal val="1"/>
          <c:showCatName val="0"/>
          <c:showSerName val="0"/>
          <c:showPercent val="0"/>
          <c:showBubbleSize val="0"/>
          <c:extLst xmlns:c16r2="http://schemas.microsoft.com/office/drawing/2015/06/chart">
            <c:ext xmlns:c15="http://schemas.microsoft.com/office/drawing/2012/chart" uri="{CE6537A1-D6FC-4f65-9D91-7224C49458BB}"/>
          </c:extLst>
        </c:dLbl>
      </c:pivotFmt>
    </c:pivotFmts>
    <c:plotArea>
      <c:layout>
        <c:manualLayout>
          <c:layoutTarget val="inner"/>
          <c:xMode val="edge"/>
          <c:yMode val="edge"/>
          <c:x val="1.3322552517140693E-2"/>
          <c:y val="0.10942210339755896"/>
          <c:w val="0.96743376051365604"/>
          <c:h val="0.577822225349187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Hoja4!$C$5</c:f>
              <c:strCache>
                <c:ptCount val="1"/>
                <c:pt idx="0">
                  <c:v>Total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Hoja4!$B$6:$B$38</c:f>
              <c:strCache>
                <c:ptCount val="32"/>
                <c:pt idx="0">
                  <c:v>Cundinamarca</c:v>
                </c:pt>
                <c:pt idx="1">
                  <c:v>Antioquia</c:v>
                </c:pt>
                <c:pt idx="2">
                  <c:v>Santander</c:v>
                </c:pt>
                <c:pt idx="3">
                  <c:v>Boyaca</c:v>
                </c:pt>
                <c:pt idx="4">
                  <c:v>Meta</c:v>
                </c:pt>
                <c:pt idx="5">
                  <c:v>Nariño</c:v>
                </c:pt>
                <c:pt idx="6">
                  <c:v>Valle Del Cauca</c:v>
                </c:pt>
                <c:pt idx="7">
                  <c:v>Tolima</c:v>
                </c:pt>
                <c:pt idx="8">
                  <c:v>Bolivar</c:v>
                </c:pt>
                <c:pt idx="9">
                  <c:v>Magdalena</c:v>
                </c:pt>
                <c:pt idx="10">
                  <c:v>Huila</c:v>
                </c:pt>
                <c:pt idx="11">
                  <c:v>Caldas</c:v>
                </c:pt>
                <c:pt idx="12">
                  <c:v>Casanare</c:v>
                </c:pt>
                <c:pt idx="13">
                  <c:v>Quindio</c:v>
                </c:pt>
                <c:pt idx="14">
                  <c:v>Norte De Santander</c:v>
                </c:pt>
                <c:pt idx="15">
                  <c:v>Risaralda</c:v>
                </c:pt>
                <c:pt idx="16">
                  <c:v>Sucre</c:v>
                </c:pt>
                <c:pt idx="17">
                  <c:v>Atlantico</c:v>
                </c:pt>
                <c:pt idx="18">
                  <c:v>Cordoba</c:v>
                </c:pt>
                <c:pt idx="19">
                  <c:v>Cesar</c:v>
                </c:pt>
                <c:pt idx="20">
                  <c:v>San Andres</c:v>
                </c:pt>
                <c:pt idx="21">
                  <c:v>Cauca</c:v>
                </c:pt>
                <c:pt idx="22">
                  <c:v>Choco</c:v>
                </c:pt>
                <c:pt idx="23">
                  <c:v>Putumayo</c:v>
                </c:pt>
                <c:pt idx="24">
                  <c:v>La Guajira</c:v>
                </c:pt>
                <c:pt idx="25">
                  <c:v>Caqueta</c:v>
                </c:pt>
                <c:pt idx="26">
                  <c:v>Amazonas</c:v>
                </c:pt>
                <c:pt idx="27">
                  <c:v>Arauca</c:v>
                </c:pt>
                <c:pt idx="28">
                  <c:v>Guaviare</c:v>
                </c:pt>
                <c:pt idx="29">
                  <c:v>Vichada</c:v>
                </c:pt>
                <c:pt idx="30">
                  <c:v>Guainia</c:v>
                </c:pt>
                <c:pt idx="31">
                  <c:v>Vaupe</c:v>
                </c:pt>
              </c:strCache>
            </c:strRef>
          </c:cat>
          <c:val>
            <c:numRef>
              <c:f>Hoja4!$C$6:$C$38</c:f>
              <c:numCache>
                <c:formatCode>#,##0</c:formatCode>
                <c:ptCount val="32"/>
                <c:pt idx="0">
                  <c:v>959</c:v>
                </c:pt>
                <c:pt idx="1">
                  <c:v>935</c:v>
                </c:pt>
                <c:pt idx="2">
                  <c:v>483</c:v>
                </c:pt>
                <c:pt idx="3">
                  <c:v>445</c:v>
                </c:pt>
                <c:pt idx="4">
                  <c:v>349</c:v>
                </c:pt>
                <c:pt idx="5">
                  <c:v>324</c:v>
                </c:pt>
                <c:pt idx="6">
                  <c:v>317</c:v>
                </c:pt>
                <c:pt idx="7">
                  <c:v>307</c:v>
                </c:pt>
                <c:pt idx="8">
                  <c:v>274</c:v>
                </c:pt>
                <c:pt idx="9">
                  <c:v>254</c:v>
                </c:pt>
                <c:pt idx="10">
                  <c:v>230</c:v>
                </c:pt>
                <c:pt idx="11">
                  <c:v>194</c:v>
                </c:pt>
                <c:pt idx="12">
                  <c:v>193</c:v>
                </c:pt>
                <c:pt idx="13">
                  <c:v>184</c:v>
                </c:pt>
                <c:pt idx="14">
                  <c:v>183</c:v>
                </c:pt>
                <c:pt idx="15">
                  <c:v>171</c:v>
                </c:pt>
                <c:pt idx="16">
                  <c:v>128</c:v>
                </c:pt>
                <c:pt idx="17">
                  <c:v>124</c:v>
                </c:pt>
                <c:pt idx="18">
                  <c:v>117</c:v>
                </c:pt>
                <c:pt idx="19">
                  <c:v>116</c:v>
                </c:pt>
                <c:pt idx="20">
                  <c:v>91</c:v>
                </c:pt>
                <c:pt idx="21">
                  <c:v>90</c:v>
                </c:pt>
                <c:pt idx="22">
                  <c:v>85</c:v>
                </c:pt>
                <c:pt idx="23">
                  <c:v>76</c:v>
                </c:pt>
                <c:pt idx="24">
                  <c:v>72</c:v>
                </c:pt>
                <c:pt idx="25">
                  <c:v>63</c:v>
                </c:pt>
                <c:pt idx="26">
                  <c:v>44</c:v>
                </c:pt>
                <c:pt idx="27">
                  <c:v>31</c:v>
                </c:pt>
                <c:pt idx="28">
                  <c:v>22</c:v>
                </c:pt>
                <c:pt idx="29">
                  <c:v>16</c:v>
                </c:pt>
                <c:pt idx="30">
                  <c:v>3</c:v>
                </c:pt>
                <c:pt idx="31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A6A5-4460-AB16-661189FB434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7"/>
        <c:axId val="114554752"/>
        <c:axId val="114635520"/>
      </c:barChart>
      <c:catAx>
        <c:axId val="114554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tr-TR"/>
          </a:p>
        </c:txPr>
        <c:crossAx val="114635520"/>
        <c:crosses val="autoZero"/>
        <c:auto val="1"/>
        <c:lblAlgn val="ctr"/>
        <c:lblOffset val="100"/>
        <c:noMultiLvlLbl val="0"/>
      </c:catAx>
      <c:valAx>
        <c:axId val="114635520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11455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200"/>
      </a:pPr>
      <a:endParaRPr lang="tr-TR"/>
    </a:p>
  </c:txPr>
  <c:externalData r:id="rId1">
    <c:autoUpdate val="0"/>
  </c:externalData>
  <c:extLst xmlns:c16r2="http://schemas.microsoft.com/office/drawing/2015/06/chart">
    <c:ext xmlns:c16="http://schemas.microsoft.com/office/drawing/2014/chart" uri="{E28EC0CA-F0BB-4C9C-879D-F8772B89E7AC}">
      <c16:pivotOptions16>
        <c16:showExpandCollapseFieldButtons val="1"/>
      </c16:pivotOptions16>
    </c:ext>
    <c:ext xmlns:c14="http://schemas.microsoft.com/office/drawing/2007/8/2/chart" uri="{781A3756-C4B2-4CAC-9D66-4F8BD8637D16}">
      <c14:pivotOptions>
        <c14:dropZoneFilter val="1"/>
        <c14:dropZoneCategories val="1"/>
        <c14:dropZoneData val="1"/>
        <c14:dropZonesVisible val="1"/>
      </c14:pivotOptions>
    </c:ext>
  </c:extLst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withinLinearReversed" id="26">
  <a:schemeClr val="accent6"/>
</cs:colorStyle>
</file>

<file path=ppt/charts/colors3.xml><?xml version="1.0" encoding="utf-8"?>
<cs:colorStyle xmlns:cs="http://schemas.microsoft.com/office/drawing/2012/chartStyle" xmlns:a="http://schemas.openxmlformats.org/drawingml/2006/main" meth="withinLinearReversed" id="26">
  <a:schemeClr val="accent6"/>
</cs:colorStyle>
</file>

<file path=ppt/charts/colors4.xml><?xml version="1.0" encoding="utf-8"?>
<cs:colorStyle xmlns:cs="http://schemas.microsoft.com/office/drawing/2012/chartStyle" xmlns:a="http://schemas.openxmlformats.org/drawingml/2006/main" meth="withinLinearReversed" id="26">
  <a:schemeClr val="accent6"/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2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15875" cap="flat" cmpd="sng" algn="ctr">
        <a:solidFill>
          <a:schemeClr val="tx1">
            <a:lumMod val="65000"/>
            <a:lumOff val="3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32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15875" cap="flat" cmpd="sng" algn="ctr">
        <a:solidFill>
          <a:schemeClr val="tx1">
            <a:lumMod val="65000"/>
            <a:lumOff val="3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32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15875" cap="flat" cmpd="sng" algn="ctr">
        <a:solidFill>
          <a:schemeClr val="tx1">
            <a:lumMod val="65000"/>
            <a:lumOff val="3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1.xml.rels><?xml version="1.0" encoding="UTF-8" standalone="yes"?>
<Relationships xmlns="http://schemas.openxmlformats.org/package/2006/relationships"><Relationship Id="rId1" Type="http://schemas.openxmlformats.org/officeDocument/2006/relationships/image" Target="../media/image21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0.69272</cdr:x>
      <cdr:y>0.38081</cdr:y>
    </cdr:from>
    <cdr:to>
      <cdr:x>0.78125</cdr:x>
      <cdr:y>0.61719</cdr:y>
    </cdr:to>
    <cdr:pic>
      <cdr:nvPicPr>
        <cdr:cNvPr id="2" name="Picture 23" descr="Kolumbien">
          <a:extLst xmlns:a="http://schemas.openxmlformats.org/drawingml/2006/main">
            <a:ext uri="{FF2B5EF4-FFF2-40B4-BE49-F238E27FC236}">
              <a16:creationId xmlns:a16="http://schemas.microsoft.com/office/drawing/2014/main" xmlns="" id="{56E97795-6F06-374F-AD43-2AE6773D16A5}"/>
            </a:ext>
          </a:extLst>
        </cdr:cNvPr>
        <cdr:cNvPicPr>
          <a:picLocks xmlns:a="http://schemas.openxmlformats.org/drawingml/2006/main" noChangeAspect="1" noChangeArrowheads="1"/>
        </cdr:cNvPicPr>
      </cdr:nvPicPr>
      <cdr:blipFill>
        <a:blip xmlns:a="http://schemas.openxmlformats.org/drawingml/2006/main" xmlns:r="http://schemas.openxmlformats.org/officeDocument/2006/relationships" r:embed="rId1" cstate="screen">
          <a:extLst>
            <a:ext uri="{28A0092B-C50C-407E-A947-70E740481C1C}">
              <a14:useLocalDpi xmlns:a14="http://schemas.microsoft.com/office/drawing/2010/main"/>
            </a:ext>
          </a:extLst>
        </a:blip>
        <a:srcRect xmlns:a="http://schemas.openxmlformats.org/drawingml/2006/main"/>
        <a:stretch xmlns:a="http://schemas.openxmlformats.org/drawingml/2006/main">
          <a:fillRect/>
        </a:stretch>
      </cdr:blipFill>
      <cdr:spPr bwMode="auto">
        <a:xfrm xmlns:a="http://schemas.openxmlformats.org/drawingml/2006/main" rot="20292843">
          <a:off x="5904666" y="1219724"/>
          <a:ext cx="754620" cy="757121"/>
        </a:xfrm>
        <a:prstGeom xmlns:a="http://schemas.openxmlformats.org/drawingml/2006/main" prst="rect">
          <a:avLst/>
        </a:prstGeom>
        <a:noFill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cdr:spPr>
    </cdr:pic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0.17608</cdr:x>
      <cdr:y>0.35095</cdr:y>
    </cdr:from>
    <cdr:to>
      <cdr:x>0.26373</cdr:x>
      <cdr:y>0.41961</cdr:y>
    </cdr:to>
    <cdr:sp macro="" textlink="">
      <cdr:nvSpPr>
        <cdr:cNvPr id="2" name="8 Rectángulo"/>
        <cdr:cNvSpPr/>
      </cdr:nvSpPr>
      <cdr:spPr>
        <a:xfrm xmlns:a="http://schemas.openxmlformats.org/drawingml/2006/main">
          <a:off x="1526969" y="1258512"/>
          <a:ext cx="760144" cy="2462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es-CO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s-CO" sz="1000" b="1" dirty="0">
              <a:solidFill>
                <a:schemeClr val="tx1"/>
              </a:solidFill>
              <a:latin typeface="Century Gothic" panose="020B0502020202020204" pitchFamily="34" charset="0"/>
            </a:rPr>
            <a:t>2,429,132</a:t>
          </a:r>
        </a:p>
      </cdr:txBody>
    </cdr:sp>
  </cdr:relSizeAnchor>
  <cdr:relSizeAnchor xmlns:cdr="http://schemas.openxmlformats.org/drawingml/2006/chartDrawing">
    <cdr:from>
      <cdr:x>0.28341</cdr:x>
      <cdr:y>0.32724</cdr:y>
    </cdr:from>
    <cdr:to>
      <cdr:x>0.37106</cdr:x>
      <cdr:y>0.3959</cdr:y>
    </cdr:to>
    <cdr:sp macro="" textlink="">
      <cdr:nvSpPr>
        <cdr:cNvPr id="3" name="8 Rectángulo"/>
        <cdr:cNvSpPr/>
      </cdr:nvSpPr>
      <cdr:spPr>
        <a:xfrm xmlns:a="http://schemas.openxmlformats.org/drawingml/2006/main">
          <a:off x="2457736" y="1173488"/>
          <a:ext cx="760144" cy="2462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s-CO" sz="1000" b="1" dirty="0">
              <a:solidFill>
                <a:schemeClr val="tx1"/>
              </a:solidFill>
              <a:latin typeface="Century Gothic" panose="020B0502020202020204" pitchFamily="34" charset="0"/>
            </a:rPr>
            <a:t>2,594,785</a:t>
          </a:r>
        </a:p>
      </cdr:txBody>
    </cdr:sp>
  </cdr:relSizeAnchor>
  <cdr:relSizeAnchor xmlns:cdr="http://schemas.openxmlformats.org/drawingml/2006/chartDrawing">
    <cdr:from>
      <cdr:x>0.39338</cdr:x>
      <cdr:y>0.28247</cdr:y>
    </cdr:from>
    <cdr:to>
      <cdr:x>0.48103</cdr:x>
      <cdr:y>0.35113</cdr:y>
    </cdr:to>
    <cdr:sp macro="" textlink="">
      <cdr:nvSpPr>
        <cdr:cNvPr id="4" name="8 Rectángulo"/>
        <cdr:cNvSpPr/>
      </cdr:nvSpPr>
      <cdr:spPr>
        <a:xfrm xmlns:a="http://schemas.openxmlformats.org/drawingml/2006/main">
          <a:off x="3411398" y="1012942"/>
          <a:ext cx="760144" cy="2462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s-CO" sz="1000" b="1" dirty="0">
              <a:solidFill>
                <a:schemeClr val="tx1"/>
              </a:solidFill>
              <a:latin typeface="Century Gothic" panose="020B0502020202020204" pitchFamily="34" charset="0"/>
            </a:rPr>
            <a:t>2,866,988</a:t>
          </a:r>
        </a:p>
      </cdr:txBody>
    </cdr:sp>
  </cdr:relSizeAnchor>
  <cdr:relSizeAnchor xmlns:cdr="http://schemas.openxmlformats.org/drawingml/2006/chartDrawing">
    <cdr:from>
      <cdr:x>0.5</cdr:x>
      <cdr:y>0.21317</cdr:y>
    </cdr:from>
    <cdr:to>
      <cdr:x>0.58765</cdr:x>
      <cdr:y>0.28183</cdr:y>
    </cdr:to>
    <cdr:sp macro="" textlink="">
      <cdr:nvSpPr>
        <cdr:cNvPr id="5" name="8 Rectángulo"/>
        <cdr:cNvSpPr/>
      </cdr:nvSpPr>
      <cdr:spPr>
        <a:xfrm xmlns:a="http://schemas.openxmlformats.org/drawingml/2006/main">
          <a:off x="4336009" y="764431"/>
          <a:ext cx="760144" cy="2462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s-CO" sz="1000" b="1" dirty="0">
              <a:solidFill>
                <a:schemeClr val="tx1"/>
              </a:solidFill>
              <a:latin typeface="Century Gothic" panose="020B0502020202020204" pitchFamily="34" charset="0"/>
            </a:rPr>
            <a:t>3,249,828</a:t>
          </a:r>
        </a:p>
      </cdr:txBody>
    </cdr:sp>
  </cdr:relSizeAnchor>
  <cdr:relSizeAnchor xmlns:cdr="http://schemas.openxmlformats.org/drawingml/2006/chartDrawing">
    <cdr:from>
      <cdr:x>0.73422</cdr:x>
      <cdr:y>0.09494</cdr:y>
    </cdr:from>
    <cdr:to>
      <cdr:x>0.82187</cdr:x>
      <cdr:y>0.1636</cdr:y>
    </cdr:to>
    <cdr:sp macro="" textlink="">
      <cdr:nvSpPr>
        <cdr:cNvPr id="6" name="8 Rectángulo">
          <a:extLst xmlns:a="http://schemas.openxmlformats.org/drawingml/2006/main">
            <a:ext uri="{FF2B5EF4-FFF2-40B4-BE49-F238E27FC236}">
              <a16:creationId xmlns:a16="http://schemas.microsoft.com/office/drawing/2014/main" xmlns="" id="{A9410D7F-0BE2-48C0-9D9A-61B2FA16CA6A}"/>
            </a:ext>
          </a:extLst>
        </cdr:cNvPr>
        <cdr:cNvSpPr/>
      </cdr:nvSpPr>
      <cdr:spPr>
        <a:xfrm xmlns:a="http://schemas.openxmlformats.org/drawingml/2006/main">
          <a:off x="6367168" y="340456"/>
          <a:ext cx="760144" cy="2462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s-CO" sz="1000" b="1" dirty="0">
              <a:solidFill>
                <a:schemeClr val="tx1"/>
              </a:solidFill>
              <a:latin typeface="Century Gothic" panose="020B0502020202020204" pitchFamily="34" charset="0"/>
            </a:rPr>
            <a:t>3,975,570</a:t>
          </a:r>
        </a:p>
      </cdr:txBody>
    </cdr:sp>
  </cdr:relSizeAnchor>
  <cdr:relSizeAnchor xmlns:cdr="http://schemas.openxmlformats.org/drawingml/2006/chartDrawing">
    <cdr:from>
      <cdr:x>0.05862</cdr:x>
      <cdr:y>0.35095</cdr:y>
    </cdr:from>
    <cdr:to>
      <cdr:x>0.14627</cdr:x>
      <cdr:y>0.41961</cdr:y>
    </cdr:to>
    <cdr:sp macro="" textlink="">
      <cdr:nvSpPr>
        <cdr:cNvPr id="7" name="8 Rectángulo">
          <a:extLst xmlns:a="http://schemas.openxmlformats.org/drawingml/2006/main">
            <a:ext uri="{FF2B5EF4-FFF2-40B4-BE49-F238E27FC236}">
              <a16:creationId xmlns:a16="http://schemas.microsoft.com/office/drawing/2014/main" xmlns="" id="{24FF97B8-B605-4B7A-985F-434AF4E9E615}"/>
            </a:ext>
          </a:extLst>
        </cdr:cNvPr>
        <cdr:cNvSpPr/>
      </cdr:nvSpPr>
      <cdr:spPr>
        <a:xfrm xmlns:a="http://schemas.openxmlformats.org/drawingml/2006/main">
          <a:off x="508354" y="1258512"/>
          <a:ext cx="760144" cy="2462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es-CO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s-ES" sz="1000" b="1" dirty="0">
              <a:solidFill>
                <a:schemeClr val="tx1"/>
              </a:solidFill>
              <a:latin typeface="Century Gothic" panose="020B0502020202020204" pitchFamily="34" charset="0"/>
            </a:rPr>
            <a:t>2,355,690</a:t>
          </a:r>
          <a:endParaRPr lang="es-CO" sz="1000" b="1" dirty="0">
            <a:solidFill>
              <a:schemeClr val="tx1"/>
            </a:solidFill>
            <a:latin typeface="Century Gothic" panose="020B0502020202020204" pitchFamily="34" charset="0"/>
          </a:endParaRPr>
        </a:p>
      </cdr:txBody>
    </cdr:sp>
  </cdr:relSizeAnchor>
  <cdr:relSizeAnchor xmlns:cdr="http://schemas.openxmlformats.org/drawingml/2006/chartDrawing">
    <cdr:from>
      <cdr:x>0.61805</cdr:x>
      <cdr:y>0.15766</cdr:y>
    </cdr:from>
    <cdr:to>
      <cdr:x>0.7057</cdr:x>
      <cdr:y>0.22632</cdr:y>
    </cdr:to>
    <cdr:sp macro="" textlink="">
      <cdr:nvSpPr>
        <cdr:cNvPr id="8" name="8 Rectángulo">
          <a:extLst xmlns:a="http://schemas.openxmlformats.org/drawingml/2006/main">
            <a:ext uri="{FF2B5EF4-FFF2-40B4-BE49-F238E27FC236}">
              <a16:creationId xmlns:a16="http://schemas.microsoft.com/office/drawing/2014/main" xmlns="" id="{FDB4C73F-B7EA-4B16-990B-CE5DD37A7F71}"/>
            </a:ext>
          </a:extLst>
        </cdr:cNvPr>
        <cdr:cNvSpPr/>
      </cdr:nvSpPr>
      <cdr:spPr>
        <a:xfrm xmlns:a="http://schemas.openxmlformats.org/drawingml/2006/main">
          <a:off x="5359740" y="565371"/>
          <a:ext cx="760144" cy="2462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s-CO" sz="1000" b="1" dirty="0">
              <a:solidFill>
                <a:schemeClr val="tx1"/>
              </a:solidFill>
              <a:latin typeface="Century Gothic" panose="020B0502020202020204" pitchFamily="34" charset="0"/>
            </a:rPr>
            <a:t>3,558,999</a:t>
          </a:r>
        </a:p>
      </cdr:txBody>
    </cdr:sp>
  </cdr:relSizeAnchor>
  <cdr:relSizeAnchor xmlns:cdr="http://schemas.openxmlformats.org/drawingml/2006/chartDrawing">
    <cdr:from>
      <cdr:x>0.84207</cdr:x>
      <cdr:y>0.04429</cdr:y>
    </cdr:from>
    <cdr:to>
      <cdr:x>0.92972</cdr:x>
      <cdr:y>0.11295</cdr:y>
    </cdr:to>
    <cdr:sp macro="" textlink="">
      <cdr:nvSpPr>
        <cdr:cNvPr id="9" name="8 Rectángulo">
          <a:extLst xmlns:a="http://schemas.openxmlformats.org/drawingml/2006/main">
            <a:ext uri="{FF2B5EF4-FFF2-40B4-BE49-F238E27FC236}">
              <a16:creationId xmlns:a16="http://schemas.microsoft.com/office/drawing/2014/main" xmlns="" id="{CDFEEF32-B0D3-451B-A399-A138C5E94989}"/>
            </a:ext>
          </a:extLst>
        </cdr:cNvPr>
        <cdr:cNvSpPr/>
      </cdr:nvSpPr>
      <cdr:spPr>
        <a:xfrm xmlns:a="http://schemas.openxmlformats.org/drawingml/2006/main">
          <a:off x="7302445" y="158825"/>
          <a:ext cx="760144" cy="2462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s-CO" sz="1000" b="1" dirty="0">
              <a:solidFill>
                <a:schemeClr val="tx1"/>
              </a:solidFill>
              <a:latin typeface="Century Gothic" panose="020B0502020202020204" pitchFamily="34" charset="0"/>
            </a:rPr>
            <a:t>4,276,146</a:t>
          </a: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0.11337</cdr:x>
      <cdr:y>0.02724</cdr:y>
    </cdr:from>
    <cdr:to>
      <cdr:x>0.9257</cdr:x>
      <cdr:y>0.11215</cdr:y>
    </cdr:to>
    <cdr:sp macro="" textlink="">
      <cdr:nvSpPr>
        <cdr:cNvPr id="2" name="29 CuadroTexto">
          <a:extLst xmlns:a="http://schemas.openxmlformats.org/drawingml/2006/main">
            <a:ext uri="{FF2B5EF4-FFF2-40B4-BE49-F238E27FC236}">
              <a16:creationId xmlns:a16="http://schemas.microsoft.com/office/drawing/2014/main" xmlns="" id="{00000000-0008-0000-1300-000009000000}"/>
            </a:ext>
          </a:extLst>
        </cdr:cNvPr>
        <cdr:cNvSpPr txBox="1"/>
      </cdr:nvSpPr>
      <cdr:spPr>
        <a:xfrm xmlns:a="http://schemas.openxmlformats.org/drawingml/2006/main">
          <a:off x="915600" y="92297"/>
          <a:ext cx="6560545" cy="28769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71547" tIns="35774" rIns="71547" bIns="35774" rtlCol="0">
          <a:spAutoFit/>
        </a:bodyPr>
        <a:lstStyle xmlns:a="http://schemas.openxmlformats.org/drawingml/2006/main">
          <a:defPPr>
            <a:defRPr lang="es-CO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fontAlgn="base">
            <a:spcBef>
              <a:spcPct val="0"/>
            </a:spcBef>
            <a:spcAft>
              <a:spcPct val="0"/>
            </a:spcAft>
          </a:pPr>
          <a:r>
            <a:rPr lang="en-US" sz="1400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  <a:cs typeface="Arial" charset="0"/>
            </a:rPr>
            <a:t>Passengers on International Flight Connections (Thousands)</a:t>
          </a: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0.11337</cdr:x>
      <cdr:y>0.02724</cdr:y>
    </cdr:from>
    <cdr:to>
      <cdr:x>0.9257</cdr:x>
      <cdr:y>0.11215</cdr:y>
    </cdr:to>
    <cdr:sp macro="" textlink="">
      <cdr:nvSpPr>
        <cdr:cNvPr id="2" name="29 CuadroTexto">
          <a:extLst xmlns:a="http://schemas.openxmlformats.org/drawingml/2006/main">
            <a:ext uri="{FF2B5EF4-FFF2-40B4-BE49-F238E27FC236}">
              <a16:creationId xmlns:a16="http://schemas.microsoft.com/office/drawing/2014/main" xmlns="" id="{00000000-0008-0000-1300-000009000000}"/>
            </a:ext>
          </a:extLst>
        </cdr:cNvPr>
        <cdr:cNvSpPr txBox="1"/>
      </cdr:nvSpPr>
      <cdr:spPr>
        <a:xfrm xmlns:a="http://schemas.openxmlformats.org/drawingml/2006/main">
          <a:off x="915600" y="92297"/>
          <a:ext cx="6560545" cy="28769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71547" tIns="35774" rIns="71547" bIns="35774" rtlCol="0">
          <a:spAutoFit/>
        </a:bodyPr>
        <a:lstStyle xmlns:a="http://schemas.openxmlformats.org/drawingml/2006/main">
          <a:defPPr>
            <a:defRPr lang="es-CO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fontAlgn="base">
            <a:spcBef>
              <a:spcPct val="0"/>
            </a:spcBef>
            <a:spcAft>
              <a:spcPct val="0"/>
            </a:spcAft>
          </a:pPr>
          <a:r>
            <a:rPr lang="en-US" sz="1400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  <a:cs typeface="Arial" charset="0"/>
            </a:rPr>
            <a:t>Passengers on Domestic Flight Connections (Thousands)</a:t>
          </a: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0.39135</cdr:x>
      <cdr:y>0.93793</cdr:y>
    </cdr:from>
    <cdr:to>
      <cdr:x>0.43183</cdr:x>
      <cdr:y>0.96885</cdr:y>
    </cdr:to>
    <cdr:sp macro="" textlink="">
      <cdr:nvSpPr>
        <cdr:cNvPr id="2" name="Rectángulo 1">
          <a:extLst xmlns:a="http://schemas.openxmlformats.org/drawingml/2006/main">
            <a:ext uri="{FF2B5EF4-FFF2-40B4-BE49-F238E27FC236}">
              <a16:creationId xmlns:a16="http://schemas.microsoft.com/office/drawing/2014/main" xmlns="" id="{42FD40FF-6166-47C1-9A83-DD5F834FB978}"/>
            </a:ext>
          </a:extLst>
        </cdr:cNvPr>
        <cdr:cNvSpPr/>
      </cdr:nvSpPr>
      <cdr:spPr>
        <a:xfrm xmlns:a="http://schemas.openxmlformats.org/drawingml/2006/main">
          <a:off x="3437768" y="3467100"/>
          <a:ext cx="355600" cy="114300"/>
        </a:xfrm>
        <a:prstGeom xmlns:a="http://schemas.openxmlformats.org/drawingml/2006/main" prst="rect">
          <a:avLst/>
        </a:prstGeom>
        <a:solidFill xmlns:a="http://schemas.openxmlformats.org/drawingml/2006/main">
          <a:schemeClr val="accent2">
            <a:lumMod val="60000"/>
            <a:lumOff val="40000"/>
          </a:schemeClr>
        </a:solidFill>
        <a:ln xmlns:a="http://schemas.openxmlformats.org/drawingml/2006/main">
          <a:solidFill>
            <a:schemeClr val="accent2">
              <a:lumMod val="60000"/>
              <a:lumOff val="40000"/>
            </a:schemeClr>
          </a:solidFill>
        </a:ln>
      </cdr:spPr>
      <cdr:style>
        <a:lnRef xmlns:a="http://schemas.openxmlformats.org/drawingml/2006/main" idx="1">
          <a:schemeClr val="accent6"/>
        </a:lnRef>
        <a:fillRef xmlns:a="http://schemas.openxmlformats.org/drawingml/2006/main" idx="2">
          <a:schemeClr val="accent6"/>
        </a:fillRef>
        <a:effectRef xmlns:a="http://schemas.openxmlformats.org/drawingml/2006/main" idx="1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es-CO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E5E87E-ECB0-4A09-93F1-610B0D3A0E6E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CO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Editar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4A3CE38-E7C8-40A5-A7D0-76A6C0A83E92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2653024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1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147571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AJUSTAR LOGOS DE GOBIERNO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10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9541320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11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2673466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12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97315386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CO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13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9625800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normalized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figure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of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Venezuela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consists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in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estimating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flow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of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travelers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taking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into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account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behavior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of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recent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years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methodology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was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made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by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Ministry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of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Industry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and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Tourism</a:t>
            </a:r>
            <a:endParaRPr lang="es-CO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14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18511633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15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24728022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16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39667095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17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59710001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18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7034404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19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2265114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2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50580393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20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69910063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21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93613304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AJUSTAR LOGOS DE GOBIERNO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22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26620773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909515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240380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286535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751949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46419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391345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27959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3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67262754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AJUSTAR LOGOS DE GOBIERNO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171121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Basically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bookings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’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behavior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shown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during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first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6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months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of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2019.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growth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for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each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of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months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according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to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same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period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in 2018 can be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observed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during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first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semester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January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will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be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month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with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greatest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growth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Besides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countries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that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have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more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tourists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departures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to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Colombia are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shown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along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with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a 6-month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accumulated</a:t>
            </a:r>
            <a:r>
              <a:rPr lang="es-CO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growth</a:t>
            </a:r>
            <a:endParaRPr lang="es-CO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321863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693314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MX" dirty="0"/>
              <a:t>AJUSTAR LOGOS DE GOBIERNO</a:t>
            </a:r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223112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563703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937463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915260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AJUSTAR LOGOS DE GOBIERNO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832834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40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61885879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42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8575745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4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72965920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43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8629830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45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21458812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46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73591627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48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24685191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AJUSTAR LOGOS DE GOBIERNO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49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71317592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344994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996305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840089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522598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9693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5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02378258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103455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245295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716245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273151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80894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773967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061401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87145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667718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122955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CO" dirty="0"/>
              <a:t>Siguiendo metodología del reporte de la UNCTAD sobre el top 20, se excluyeron del ranking de las 20 economías las Islas Vírgenes y las Islas Caimán. 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6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727418699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363851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117018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992080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082666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492676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081035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6744755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325823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879780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666265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7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92334526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127993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3CE38-E7C8-40A5-A7D0-76A6C0A83E92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977000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78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18962017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QUITAR LOGOS DE LA DERECHA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79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5897517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imagen de diapositiva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2 Marcador de notas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1C1EAA-FB69-4BB9-99FE-CF0528E94281}" type="slidenum">
              <a:rPr kumimoji="0" lang="es-C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s-C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888841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81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5339483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8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3159645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dirty="0"/>
              <a:t>AJUSTAR LOGOS DE GOBIERNO</a:t>
            </a:r>
            <a:endParaRPr lang="es-CO" dirty="0"/>
          </a:p>
          <a:p>
            <a:endParaRPr lang="es-CO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4A3CE38-E7C8-40A5-A7D0-76A6C0A83E92}" type="slidenum">
              <a:rPr lang="es-CO" smtClean="0"/>
              <a:t>9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3529943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_tradnl"/>
              <a:t>Haga clic para modificar el estilo de subtítulo del patrón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7701604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861357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154781"/>
            <a:ext cx="2057400" cy="3290888"/>
          </a:xfrm>
        </p:spPr>
        <p:txBody>
          <a:bodyPr vert="eaVert"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154781"/>
            <a:ext cx="6019800" cy="3290888"/>
          </a:xfrm>
        </p:spPr>
        <p:txBody>
          <a:bodyPr vert="eaVert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4241460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Rectángulo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lumMod val="85000"/>
              <a:lumOff val="1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sz="1350"/>
          </a:p>
        </p:txBody>
      </p:sp>
      <p:sp>
        <p:nvSpPr>
          <p:cNvPr id="6" name="Rectángulo 5"/>
          <p:cNvSpPr/>
          <p:nvPr userDrawn="1"/>
        </p:nvSpPr>
        <p:spPr>
          <a:xfrm rot="10800000">
            <a:off x="0" y="127363"/>
            <a:ext cx="9144000" cy="5016137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95000"/>
                  <a:lumOff val="5000"/>
                  <a:alpha val="81000"/>
                </a:schemeClr>
              </a:gs>
              <a:gs pos="98000">
                <a:schemeClr val="tx1">
                  <a:lumMod val="75000"/>
                  <a:lumOff val="2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sz="1350"/>
          </a:p>
        </p:txBody>
      </p:sp>
      <p:pic>
        <p:nvPicPr>
          <p:cNvPr id="7" name="Imagen 6" descr="GRACIAS IDIOMAS-03 copia.png"/>
          <p:cNvPicPr>
            <a:picLocks noChangeAspect="1"/>
          </p:cNvPicPr>
          <p:nvPr userDrawn="1"/>
        </p:nvPicPr>
        <p:blipFill rotWithShape="1"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2000"/>
                    </a14:imgEffect>
                    <a14:imgEffect>
                      <a14:colorTemperature colorTemp="15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5949" y="865931"/>
            <a:ext cx="7263854" cy="3411638"/>
          </a:xfrm>
          <a:prstGeom prst="rect">
            <a:avLst/>
          </a:prstGeom>
        </p:spPr>
      </p:pic>
      <p:grpSp>
        <p:nvGrpSpPr>
          <p:cNvPr id="8" name="Grupo 7">
            <a:extLst>
              <a:ext uri="{FF2B5EF4-FFF2-40B4-BE49-F238E27FC236}">
                <a16:creationId xmlns:a16="http://schemas.microsoft.com/office/drawing/2014/main" xmlns="" id="{6135866D-1785-A54D-9A42-858FABD56492}"/>
              </a:ext>
            </a:extLst>
          </p:cNvPr>
          <p:cNvGrpSpPr/>
          <p:nvPr userDrawn="1"/>
        </p:nvGrpSpPr>
        <p:grpSpPr>
          <a:xfrm>
            <a:off x="2743439" y="4585584"/>
            <a:ext cx="3657124" cy="330665"/>
            <a:chOff x="2588260" y="5848218"/>
            <a:chExt cx="6532880" cy="590682"/>
          </a:xfrm>
        </p:grpSpPr>
        <p:pic>
          <p:nvPicPr>
            <p:cNvPr id="9" name="Imagen 8">
              <a:extLst>
                <a:ext uri="{FF2B5EF4-FFF2-40B4-BE49-F238E27FC236}">
                  <a16:creationId xmlns:a16="http://schemas.microsoft.com/office/drawing/2014/main" xmlns="" id="{883B355B-64A2-5E4A-9511-686301E871A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88260" y="5848218"/>
              <a:ext cx="6032500" cy="590682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xmlns="" id="{24810BDE-9D1F-B949-9871-F0FFB9A5CEF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08390" y="5935980"/>
              <a:ext cx="412750" cy="41275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58742050"/>
      </p:ext>
    </p:extLst>
  </p:cSld>
  <p:clrMapOvr>
    <a:masterClrMapping/>
  </p:clrMapOvr>
  <p:extLst mod="1"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3A86B647-8C4F-434E-8DBA-84081417F0F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xmlns="" id="{2DF431C8-48FC-43F4-A4A3-6E95E2CE5F5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9"/>
            <a:ext cx="6858000" cy="1241821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90" indent="0" algn="ctr">
              <a:buNone/>
              <a:defRPr sz="1500"/>
            </a:lvl2pPr>
            <a:lvl3pPr marL="685780" indent="0" algn="ctr">
              <a:buNone/>
              <a:defRPr sz="1350"/>
            </a:lvl3pPr>
            <a:lvl4pPr marL="1028670" indent="0" algn="ctr">
              <a:buNone/>
              <a:defRPr sz="1200"/>
            </a:lvl4pPr>
            <a:lvl5pPr marL="1371559" indent="0" algn="ctr">
              <a:buNone/>
              <a:defRPr sz="1200"/>
            </a:lvl5pPr>
            <a:lvl6pPr marL="1714449" indent="0" algn="ctr">
              <a:buNone/>
              <a:defRPr sz="1200"/>
            </a:lvl6pPr>
            <a:lvl7pPr marL="2057339" indent="0" algn="ctr">
              <a:buNone/>
              <a:defRPr sz="1200"/>
            </a:lvl7pPr>
            <a:lvl8pPr marL="2400230" indent="0" algn="ctr">
              <a:buNone/>
              <a:defRPr sz="1200"/>
            </a:lvl8pPr>
            <a:lvl9pPr marL="2743120" indent="0" algn="ctr">
              <a:buNone/>
              <a:defRPr sz="1200"/>
            </a:lvl9pPr>
          </a:lstStyle>
          <a:p>
            <a:r>
              <a:rPr lang="es-ES"/>
              <a:t>Haga clic para modificar el estilo de subtítulo del patrón</a:t>
            </a:r>
            <a:endParaRPr lang="es-CO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xmlns="" id="{29AEAFA7-2647-4669-A63C-2F2B554C4D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005767-6D11-427D-A6FB-C92A436A74ED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xmlns="" id="{2348F42D-0CBC-42C4-8CF4-C7259AEE71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xmlns="" id="{ECDDFDD2-D09D-4714-9DCF-FD5F438CE2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77DAE7-6EA7-4F64-ACEA-0053626BBD4F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6575104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5DF06A87-4DEF-4B7A-AE51-48262FCB3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xmlns="" id="{5FA9DF95-2AA9-4E58-BB46-4666A032C63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xmlns="" id="{5110F16F-31B0-436F-9813-F1C0BDD780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61190-8A86-4D40-B6E4-52B9CE33BEB4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xmlns="" id="{70C2B178-0B1D-4DC2-86A1-D27BD7DA89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xmlns="" id="{D4A4C879-905E-4341-A8D9-DDFA2A43B1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BD2CF0-5057-445F-8CAC-DB990C87C718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8024157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76A01E57-B158-4578-A2DB-3D2C077C38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xmlns="" id="{C53E9EC1-7555-4473-8413-48D49F6B14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9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5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3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3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xmlns="" id="{2C9A7E97-10D0-44F9-A70F-65FF5E1B92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005767-6D11-427D-A6FB-C92A436A74ED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xmlns="" id="{C684E360-33C9-43D4-9B00-B6BF9F69AF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xmlns="" id="{53829CFD-A7B9-4BAB-BCE3-00BC78AF3A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77DAE7-6EA7-4F64-ACEA-0053626BBD4F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9972270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16815F31-1BDC-426A-AF93-BA5F12D33D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xmlns="" id="{462B17A9-618A-4BFA-8CF0-CDEF70CD0CD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s-ES"/>
              <a:t>Editar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xmlns="" id="{3BF2A5C4-01C1-414A-90CC-41226D16E0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s-ES"/>
              <a:t>Editar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xmlns="" id="{44A4911F-C6BE-433B-AB27-9C2FACF3F4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005767-6D11-427D-A6FB-C92A436A74ED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xmlns="" id="{B2C48A0C-00CF-4139-997B-2911F7CB3B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xmlns="" id="{0C020251-AD4A-4B02-9FA8-F0F2BA74E9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77DAE7-6EA7-4F64-ACEA-0053626BBD4F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17401417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1DB296AB-D8F8-491A-AA31-D2801247DE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xmlns="" id="{37B27E3F-D5BC-49BF-8A5B-86E2E005336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1" y="1260872"/>
            <a:ext cx="386834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0" indent="0">
              <a:buNone/>
              <a:defRPr sz="1500" b="1"/>
            </a:lvl2pPr>
            <a:lvl3pPr marL="685780" indent="0">
              <a:buNone/>
              <a:defRPr sz="1350" b="1"/>
            </a:lvl3pPr>
            <a:lvl4pPr marL="1028670" indent="0">
              <a:buNone/>
              <a:defRPr sz="1200" b="1"/>
            </a:lvl4pPr>
            <a:lvl5pPr marL="1371559" indent="0">
              <a:buNone/>
              <a:defRPr sz="1200" b="1"/>
            </a:lvl5pPr>
            <a:lvl6pPr marL="1714449" indent="0">
              <a:buNone/>
              <a:defRPr sz="1200" b="1"/>
            </a:lvl6pPr>
            <a:lvl7pPr marL="2057339" indent="0">
              <a:buNone/>
              <a:defRPr sz="1200" b="1"/>
            </a:lvl7pPr>
            <a:lvl8pPr marL="2400230" indent="0">
              <a:buNone/>
              <a:defRPr sz="1200" b="1"/>
            </a:lvl8pPr>
            <a:lvl9pPr marL="2743120" indent="0">
              <a:buNone/>
              <a:defRPr sz="1200" b="1"/>
            </a:lvl9pPr>
          </a:lstStyle>
          <a:p>
            <a:pPr lvl="0"/>
            <a:r>
              <a:rPr lang="es-ES"/>
              <a:t>Editar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xmlns="" id="{F6CB235B-AF89-4EB8-8A31-4C826E305F3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1" y="1878807"/>
            <a:ext cx="3868341" cy="2763441"/>
          </a:xfrm>
        </p:spPr>
        <p:txBody>
          <a:bodyPr/>
          <a:lstStyle/>
          <a:p>
            <a:pPr lvl="0"/>
            <a:r>
              <a:rPr lang="es-ES"/>
              <a:t>Editar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xmlns="" id="{4F0C4970-26DC-4CD6-ADB6-9CAA0AE7580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1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0" indent="0">
              <a:buNone/>
              <a:defRPr sz="1500" b="1"/>
            </a:lvl2pPr>
            <a:lvl3pPr marL="685780" indent="0">
              <a:buNone/>
              <a:defRPr sz="1350" b="1"/>
            </a:lvl3pPr>
            <a:lvl4pPr marL="1028670" indent="0">
              <a:buNone/>
              <a:defRPr sz="1200" b="1"/>
            </a:lvl4pPr>
            <a:lvl5pPr marL="1371559" indent="0">
              <a:buNone/>
              <a:defRPr sz="1200" b="1"/>
            </a:lvl5pPr>
            <a:lvl6pPr marL="1714449" indent="0">
              <a:buNone/>
              <a:defRPr sz="1200" b="1"/>
            </a:lvl6pPr>
            <a:lvl7pPr marL="2057339" indent="0">
              <a:buNone/>
              <a:defRPr sz="1200" b="1"/>
            </a:lvl7pPr>
            <a:lvl8pPr marL="2400230" indent="0">
              <a:buNone/>
              <a:defRPr sz="1200" b="1"/>
            </a:lvl8pPr>
            <a:lvl9pPr marL="2743120" indent="0">
              <a:buNone/>
              <a:defRPr sz="1200" b="1"/>
            </a:lvl9pPr>
          </a:lstStyle>
          <a:p>
            <a:pPr lvl="0"/>
            <a:r>
              <a:rPr lang="es-ES"/>
              <a:t>Editar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xmlns="" id="{75874DEA-C301-4F10-9AA4-EEFFEFC62F3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1" y="1878807"/>
            <a:ext cx="3887391" cy="2763441"/>
          </a:xfrm>
        </p:spPr>
        <p:txBody>
          <a:bodyPr/>
          <a:lstStyle/>
          <a:p>
            <a:pPr lvl="0"/>
            <a:r>
              <a:rPr lang="es-ES"/>
              <a:t>Editar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xmlns="" id="{2B972F26-26E1-494A-ACD4-7185FEE76A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005767-6D11-427D-A6FB-C92A436A74ED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xmlns="" id="{F630D3A2-C7BE-4544-851A-30A242C0B9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xmlns="" id="{F9C45021-D001-4516-8D24-F3B4D8A1D5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77DAE7-6EA7-4F64-ACEA-0053626BBD4F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9111082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4F53E67B-77D3-4858-B3AA-868677F3B3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xmlns="" id="{8420040B-7D91-4080-994B-5AA7AB2DFA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62"/>
            <a:fld id="{511BAD08-119A-482E-9D18-8107124FF8FF}" type="datetimeFigureOut">
              <a:rPr lang="es-CO" sz="1400" smtClean="0">
                <a:solidFill>
                  <a:prstClr val="black">
                    <a:tint val="75000"/>
                  </a:prstClr>
                </a:solidFill>
              </a:rPr>
              <a:pPr defTabSz="685762"/>
              <a:t>08/03/2019</a:t>
            </a:fld>
            <a:endParaRPr lang="es-CO" sz="140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xmlns="" id="{7371CADA-78C5-4FC7-A9EA-2EC0239BA6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62"/>
            <a:endParaRPr lang="es-CO" sz="140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xmlns="" id="{45372DC5-7452-48F1-BD0E-26876F1BA5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62"/>
            <a:fld id="{27D1FDE2-F93E-4F43-A099-8771F06D9979}" type="slidenum">
              <a:rPr lang="es-CO" sz="1400" smtClean="0">
                <a:solidFill>
                  <a:prstClr val="black">
                    <a:tint val="75000"/>
                  </a:prstClr>
                </a:solidFill>
              </a:rPr>
              <a:pPr defTabSz="685762"/>
              <a:t>‹#›</a:t>
            </a:fld>
            <a:endParaRPr lang="es-CO" sz="140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66629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xmlns="" id="{E7FF7BB9-4BEA-4D0A-8ADE-533008FF16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61190-8A86-4D40-B6E4-52B9CE33BEB4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xmlns="" id="{DDF9A655-8F46-4158-B71A-0F6719B563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xmlns="" id="{CA56AF13-95E1-42C2-8909-4770DECED7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BD2CF0-5057-445F-8CAC-DB990C87C718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2993076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30554124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07A194E5-32B9-4F1B-AED4-F0B52D4674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2" y="342901"/>
            <a:ext cx="2949177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xmlns="" id="{885CAA3D-ABD7-4E06-85D2-C44A635DFF1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s-ES"/>
              <a:t>Editar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xmlns="" id="{B302AAE4-CCEA-40BC-BB61-B3D8472043F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2" y="1543051"/>
            <a:ext cx="2949177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90" indent="0">
              <a:buNone/>
              <a:defRPr sz="1050"/>
            </a:lvl2pPr>
            <a:lvl3pPr marL="685780" indent="0">
              <a:buNone/>
              <a:defRPr sz="900"/>
            </a:lvl3pPr>
            <a:lvl4pPr marL="1028670" indent="0">
              <a:buNone/>
              <a:defRPr sz="750"/>
            </a:lvl4pPr>
            <a:lvl5pPr marL="1371559" indent="0">
              <a:buNone/>
              <a:defRPr sz="750"/>
            </a:lvl5pPr>
            <a:lvl6pPr marL="1714449" indent="0">
              <a:buNone/>
              <a:defRPr sz="750"/>
            </a:lvl6pPr>
            <a:lvl7pPr marL="2057339" indent="0">
              <a:buNone/>
              <a:defRPr sz="750"/>
            </a:lvl7pPr>
            <a:lvl8pPr marL="2400230" indent="0">
              <a:buNone/>
              <a:defRPr sz="750"/>
            </a:lvl8pPr>
            <a:lvl9pPr marL="2743120" indent="0">
              <a:buNone/>
              <a:defRPr sz="750"/>
            </a:lvl9pPr>
          </a:lstStyle>
          <a:p>
            <a:pPr lvl="0"/>
            <a:r>
              <a:rPr lang="es-ES"/>
              <a:t>Editar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xmlns="" id="{051C6531-9B8A-42A3-A7B8-EFA8E617F9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005767-6D11-427D-A6FB-C92A436A74ED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xmlns="" id="{58EBA62E-46D2-424D-83DF-264B1F2F28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xmlns="" id="{34A4F3C2-202A-4708-B6C5-3F05BC5E8C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77DAE7-6EA7-4F64-ACEA-0053626BBD4F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18114972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E42DB6DB-E02C-4D4A-918B-FE0CB51252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2" y="342901"/>
            <a:ext cx="2949177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xmlns="" id="{84745229-103D-4FDF-B6F0-54E90D3F6AA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90" indent="0">
              <a:buNone/>
              <a:defRPr sz="2100"/>
            </a:lvl2pPr>
            <a:lvl3pPr marL="685780" indent="0">
              <a:buNone/>
              <a:defRPr sz="1800"/>
            </a:lvl3pPr>
            <a:lvl4pPr marL="1028670" indent="0">
              <a:buNone/>
              <a:defRPr sz="1500"/>
            </a:lvl4pPr>
            <a:lvl5pPr marL="1371559" indent="0">
              <a:buNone/>
              <a:defRPr sz="1500"/>
            </a:lvl5pPr>
            <a:lvl6pPr marL="1714449" indent="0">
              <a:buNone/>
              <a:defRPr sz="1500"/>
            </a:lvl6pPr>
            <a:lvl7pPr marL="2057339" indent="0">
              <a:buNone/>
              <a:defRPr sz="1500"/>
            </a:lvl7pPr>
            <a:lvl8pPr marL="2400230" indent="0">
              <a:buNone/>
              <a:defRPr sz="1500"/>
            </a:lvl8pPr>
            <a:lvl9pPr marL="2743120" indent="0">
              <a:buNone/>
              <a:defRPr sz="1500"/>
            </a:lvl9pPr>
          </a:lstStyle>
          <a:p>
            <a:endParaRPr lang="es-CO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xmlns="" id="{BB6FDEA3-6B6C-4D9A-A891-B999EA2BB03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2" y="1543051"/>
            <a:ext cx="2949177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90" indent="0">
              <a:buNone/>
              <a:defRPr sz="1050"/>
            </a:lvl2pPr>
            <a:lvl3pPr marL="685780" indent="0">
              <a:buNone/>
              <a:defRPr sz="900"/>
            </a:lvl3pPr>
            <a:lvl4pPr marL="1028670" indent="0">
              <a:buNone/>
              <a:defRPr sz="750"/>
            </a:lvl4pPr>
            <a:lvl5pPr marL="1371559" indent="0">
              <a:buNone/>
              <a:defRPr sz="750"/>
            </a:lvl5pPr>
            <a:lvl6pPr marL="1714449" indent="0">
              <a:buNone/>
              <a:defRPr sz="750"/>
            </a:lvl6pPr>
            <a:lvl7pPr marL="2057339" indent="0">
              <a:buNone/>
              <a:defRPr sz="750"/>
            </a:lvl7pPr>
            <a:lvl8pPr marL="2400230" indent="0">
              <a:buNone/>
              <a:defRPr sz="750"/>
            </a:lvl8pPr>
            <a:lvl9pPr marL="2743120" indent="0">
              <a:buNone/>
              <a:defRPr sz="750"/>
            </a:lvl9pPr>
          </a:lstStyle>
          <a:p>
            <a:pPr lvl="0"/>
            <a:r>
              <a:rPr lang="es-ES"/>
              <a:t>Editar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xmlns="" id="{138C7274-041B-42EF-86C9-503881819A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005767-6D11-427D-A6FB-C92A436A74ED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xmlns="" id="{497C3796-9906-406B-8832-78B199B9D2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xmlns="" id="{1AC2439B-3C72-459C-9808-B5E3B669E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77DAE7-6EA7-4F64-ACEA-0053626BBD4F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1163007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73D9D3B1-FD52-427B-ADF7-A15B634F15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xmlns="" id="{E8DE5C78-2233-422A-BBB0-256B48F2D8D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xmlns="" id="{EC146428-8763-4B49-8FA3-375EF66F28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005767-6D11-427D-A6FB-C92A436A74ED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xmlns="" id="{629EDF0F-887C-49EE-8AC1-8724D56622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xmlns="" id="{AE47EFBB-EBA1-4147-AB81-3A2031FDE8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77DAE7-6EA7-4F64-ACEA-0053626BBD4F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15335054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xmlns="" id="{D368A092-8248-42AB-A91F-AF506FFFAE3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xmlns="" id="{E94F6D41-6F0D-436C-BE9A-6242578ED3E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8"/>
          </a:xfrm>
        </p:spPr>
        <p:txBody>
          <a:bodyPr vert="eaVert"/>
          <a:lstStyle/>
          <a:p>
            <a:pPr lvl="0"/>
            <a:r>
              <a:rPr lang="es-ES"/>
              <a:t>Editar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xmlns="" id="{973DF4DE-C542-4E18-BFD1-3612C1EB2F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005767-6D11-427D-A6FB-C92A436A74ED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xmlns="" id="{0F551EAF-2BFB-4174-ABE2-6C41E27BDA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xmlns="" id="{D279AF84-D9F8-4DF2-B30B-108346AC35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77DAE7-6EA7-4F64-ACEA-0053626BBD4F}" type="slidenum">
              <a:rPr lang="es-CO" smtClean="0"/>
              <a:t>‹#›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11062172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1 Marcador de título"/>
          <p:cNvSpPr>
            <a:spLocks noGrp="1"/>
          </p:cNvSpPr>
          <p:nvPr>
            <p:ph type="title"/>
          </p:nvPr>
        </p:nvSpPr>
        <p:spPr>
          <a:xfrm>
            <a:off x="1272504" y="242572"/>
            <a:ext cx="6081424" cy="517595"/>
          </a:xfrm>
          <a:prstGeom prst="rect">
            <a:avLst/>
          </a:prstGeom>
        </p:spPr>
        <p:txBody>
          <a:bodyPr vert="horz" lIns="64282" tIns="32141" rIns="64282" bIns="32141" rtlCol="0" anchor="ctr">
            <a:noAutofit/>
          </a:bodyPr>
          <a:lstStyle>
            <a:lvl1pPr>
              <a:defRPr sz="1617" b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es-ES" dirty="0"/>
              <a:t>Haga clic para modificar el estilo de título del patrón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363277452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xmlns="" id="{4030572C-9B86-410F-9BCA-DE563B45E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427757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20360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i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xmlns="" id="{A7192A92-CBAE-401B-94E4-EF74BD7723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427757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944369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1 Marcador de título">
            <a:extLst>
              <a:ext uri="{FF2B5EF4-FFF2-40B4-BE49-F238E27FC236}">
                <a16:creationId xmlns:a16="http://schemas.microsoft.com/office/drawing/2014/main" xmlns="" id="{DA8C178F-CAC2-49C0-A8B5-F0FBDEB434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2504" y="291012"/>
            <a:ext cx="5369768" cy="517595"/>
          </a:xfrm>
          <a:prstGeom prst="rect">
            <a:avLst/>
          </a:prstGeom>
        </p:spPr>
        <p:txBody>
          <a:bodyPr vert="horz" lIns="64282" tIns="32141" rIns="64282" bIns="32141" rtlCol="0" anchor="ctr">
            <a:noAutofit/>
          </a:bodyPr>
          <a:lstStyle>
            <a:lvl1pPr>
              <a:defRPr sz="1617" b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es-ES" dirty="0"/>
              <a:t>Haga clic para modificar el estilo de título del patrón</a:t>
            </a:r>
            <a:endParaRPr lang="es-CO" dirty="0"/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xmlns="" id="{7C4CD285-EC22-4821-97D3-6C5F4C97F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427757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651981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1 Marcador de título">
            <a:extLst>
              <a:ext uri="{FF2B5EF4-FFF2-40B4-BE49-F238E27FC236}">
                <a16:creationId xmlns:a16="http://schemas.microsoft.com/office/drawing/2014/main" xmlns="" id="{F66A3BD3-B455-495E-ADD7-2B9423C116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2504" y="291012"/>
            <a:ext cx="5369768" cy="517595"/>
          </a:xfrm>
          <a:prstGeom prst="rect">
            <a:avLst/>
          </a:prstGeom>
        </p:spPr>
        <p:txBody>
          <a:bodyPr vert="horz" lIns="64282" tIns="32141" rIns="64282" bIns="32141" rtlCol="0" anchor="ctr">
            <a:noAutofit/>
          </a:bodyPr>
          <a:lstStyle>
            <a:lvl1pPr>
              <a:defRPr sz="1617" b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es-ES" dirty="0"/>
              <a:t>Haga clic para modificar el estilo de título del patrón</a:t>
            </a:r>
            <a:endParaRPr lang="es-CO" dirty="0"/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4C687198-7530-4DAC-90C4-14CA750618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427757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877387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auto">
          <a:xfrm>
            <a:off x="121490" y="176149"/>
            <a:ext cx="8794113" cy="235521"/>
          </a:xfrm>
          <a:prstGeom prst="rect">
            <a:avLst/>
          </a:prstGeom>
        </p:spPr>
        <p:txBody>
          <a:bodyPr lIns="68580" tIns="34290" rIns="68580" bIns="34290"/>
          <a:lstStyle/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auto">
          <a:xfrm>
            <a:off x="8739041" y="4981288"/>
            <a:ext cx="133050" cy="92333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defTabSz="685762"/>
            <a:fld id="{42C328C1-A84F-4A39-A664-DBA00541A8C6}" type="slidenum">
              <a:rPr sz="600" smtClean="0">
                <a:solidFill>
                  <a:srgbClr val="808080"/>
                </a:solidFill>
              </a:rPr>
              <a:pPr defTabSz="685762"/>
              <a:t>‹#›</a:t>
            </a:fld>
            <a:endParaRPr sz="600" dirty="0">
              <a:solidFill>
                <a:srgbClr val="808080"/>
              </a:solidFill>
            </a:endParaRPr>
          </a:p>
        </p:txBody>
      </p:sp>
      <p:sp>
        <p:nvSpPr>
          <p:cNvPr id="9" name="SlideLogoText" hidden="1"/>
          <p:cNvSpPr>
            <a:spLocks noChangeArrowheads="1"/>
          </p:cNvSpPr>
          <p:nvPr userDrawn="1">
            <p:custDataLst>
              <p:tags r:id="rId1"/>
            </p:custDataLst>
          </p:nvPr>
        </p:nvSpPr>
        <p:spPr bwMode="auto">
          <a:xfrm>
            <a:off x="7953465" y="4981290"/>
            <a:ext cx="682879" cy="923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685108"/>
            <a:r>
              <a:rPr lang="x-none" sz="600" dirty="0">
                <a:solidFill>
                  <a:srgbClr val="808080"/>
                </a:solidFill>
              </a:rPr>
              <a:t>McKinsey &amp; Company</a:t>
            </a:r>
          </a:p>
        </p:txBody>
      </p:sp>
      <p:sp>
        <p:nvSpPr>
          <p:cNvPr id="5" name="doc id" hidden="1"/>
          <p:cNvSpPr>
            <a:spLocks noChangeArrowheads="1"/>
          </p:cNvSpPr>
          <p:nvPr userDrawn="1"/>
        </p:nvSpPr>
        <p:spPr bwMode="auto">
          <a:xfrm>
            <a:off x="8246610" y="38875"/>
            <a:ext cx="670614" cy="935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/>
          <a:p>
            <a:pPr algn="r" defTabSz="685108"/>
            <a:endParaRPr lang="x-none" sz="600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1414826"/>
      </p:ext>
    </p:extLst>
  </p:cSld>
  <p:clrMapOvr>
    <a:masterClrMapping/>
  </p:clrMapOvr>
  <p:extLst mod="1">
    <p:ext uri="{DCECCB84-F9BA-43D5-87BE-67443E8EF086}">
      <p15:sldGuideLst xmlns:p15="http://schemas.microsoft.com/office/powerpoint/2012/main" xmlns="">
        <p15:guide id="1" pos="5505">
          <p15:clr>
            <a:srgbClr val="F26B43"/>
          </p15:clr>
        </p15:guide>
        <p15:guide id="2" pos="74">
          <p15:clr>
            <a:srgbClr val="F26B43"/>
          </p15:clr>
        </p15:guide>
        <p15:guide id="3" orient="horz" pos="571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899466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96452" y="841772"/>
            <a:ext cx="6751097" cy="1790700"/>
          </a:xfrm>
        </p:spPr>
        <p:txBody>
          <a:bodyPr anchor="b">
            <a:normAutofit/>
          </a:bodyPr>
          <a:lstStyle>
            <a:lvl1pPr algn="ctr"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96452" y="2701528"/>
            <a:ext cx="6751097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s-ES"/>
              <a:t>Haga clic para editar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71377645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4672537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21933" y="492920"/>
            <a:ext cx="7300134" cy="2139553"/>
          </a:xfrm>
        </p:spPr>
        <p:txBody>
          <a:bodyPr anchor="b">
            <a:normAutofit/>
          </a:bodyPr>
          <a:lstStyle>
            <a:lvl1pPr>
              <a:defRPr sz="255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21933" y="2701529"/>
            <a:ext cx="7300134" cy="1125140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6262501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347" y="457200"/>
            <a:ext cx="7765321" cy="994741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346" y="1566240"/>
            <a:ext cx="3829503" cy="2777161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0052" y="1566240"/>
            <a:ext cx="3820616" cy="2777161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7451055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347" y="457201"/>
            <a:ext cx="7765321" cy="994172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56354" y="1566240"/>
            <a:ext cx="3659399" cy="617934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346" y="2184174"/>
            <a:ext cx="3830406" cy="2159226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01502" y="1566240"/>
            <a:ext cx="3649166" cy="617934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184174"/>
            <a:ext cx="3821518" cy="2159226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28959487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8050755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1276301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7921" y="457200"/>
            <a:ext cx="2949178" cy="1771650"/>
          </a:xfrm>
        </p:spPr>
        <p:txBody>
          <a:bodyPr anchor="b">
            <a:normAutofit/>
          </a:bodyPr>
          <a:lstStyle>
            <a:lvl1pPr>
              <a:defRPr sz="21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08548" y="457200"/>
            <a:ext cx="4642119" cy="3886200"/>
          </a:xfrm>
        </p:spPr>
        <p:txBody>
          <a:bodyPr anchor="ctr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7921" y="2228850"/>
            <a:ext cx="2949178" cy="2114549"/>
          </a:xfrm>
        </p:spPr>
        <p:txBody>
          <a:bodyPr/>
          <a:lstStyle>
            <a:lvl1pPr marL="0" indent="0" algn="ctr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0169278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7921" y="457200"/>
            <a:ext cx="4447330" cy="1771650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568603" y="569161"/>
            <a:ext cx="2441517" cy="3662279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345" y="2228850"/>
            <a:ext cx="4451213" cy="2114550"/>
          </a:xfrm>
        </p:spPr>
        <p:txBody>
          <a:bodyPr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0019787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n panorámic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355" y="3217030"/>
            <a:ext cx="7775673" cy="614516"/>
          </a:xfrm>
        </p:spPr>
        <p:txBody>
          <a:bodyPr anchor="b">
            <a:normAutofit/>
          </a:bodyPr>
          <a:lstStyle>
            <a:lvl1pPr>
              <a:defRPr sz="21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5355" y="465991"/>
            <a:ext cx="7775673" cy="2534801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346" y="3831546"/>
            <a:ext cx="7774499" cy="511854"/>
          </a:xfrm>
        </p:spPr>
        <p:txBody>
          <a:bodyPr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039921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457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648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0569387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y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346" y="457201"/>
            <a:ext cx="7765322" cy="2568644"/>
          </a:xfrm>
        </p:spPr>
        <p:txBody>
          <a:bodyPr anchor="ctr"/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347" y="3153615"/>
            <a:ext cx="7765321" cy="1194140"/>
          </a:xfrm>
        </p:spPr>
        <p:txBody>
          <a:bodyPr anchor="ctr"/>
          <a:lstStyle>
            <a:lvl1pPr marL="0" indent="0" algn="ctr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8355679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84659" y="457200"/>
            <a:ext cx="6977064" cy="2244678"/>
          </a:xfrm>
        </p:spPr>
        <p:txBody>
          <a:bodyPr anchor="ctr"/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290484" y="2707524"/>
            <a:ext cx="6564224" cy="320109"/>
          </a:xfrm>
        </p:spPr>
        <p:txBody>
          <a:bodyPr anchor="t">
            <a:normAutofit/>
          </a:bodyPr>
          <a:lstStyle>
            <a:lvl1pPr marL="0" indent="0" algn="r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345" y="3153616"/>
            <a:ext cx="7765322" cy="1189785"/>
          </a:xfr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  <p:sp>
        <p:nvSpPr>
          <p:cNvPr id="11" name="TextBox 10"/>
          <p:cNvSpPr txBox="1"/>
          <p:nvPr/>
        </p:nvSpPr>
        <p:spPr>
          <a:xfrm>
            <a:off x="627459" y="551431"/>
            <a:ext cx="457200" cy="438582"/>
          </a:xfrm>
          <a:prstGeom prst="rect">
            <a:avLst/>
          </a:prstGeom>
        </p:spPr>
        <p:txBody>
          <a:bodyPr vert="horz" lIns="68580" tIns="34290" rIns="68580" bIns="3429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6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993467" y="2229070"/>
            <a:ext cx="457200" cy="438582"/>
          </a:xfrm>
          <a:prstGeom prst="rect">
            <a:avLst/>
          </a:prstGeom>
        </p:spPr>
        <p:txBody>
          <a:bodyPr vert="horz" lIns="68580" tIns="34290" rIns="68580" bIns="3429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6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51954020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rjeta de nomb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355" y="1595207"/>
            <a:ext cx="7766495" cy="1883876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346" y="3487917"/>
            <a:ext cx="7765322" cy="855483"/>
          </a:xfrm>
        </p:spPr>
        <p:txBody>
          <a:bodyPr anchor="t"/>
          <a:lstStyle>
            <a:lvl1pPr marL="0" indent="0" algn="ctr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82157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85345" y="457201"/>
            <a:ext cx="7765322" cy="994172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85346" y="1566240"/>
            <a:ext cx="2474217" cy="617479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346" y="2183718"/>
            <a:ext cx="2474217" cy="2159682"/>
          </a:xfrm>
        </p:spPr>
        <p:txBody>
          <a:bodyPr anchor="t">
            <a:normAutofit/>
          </a:bodyPr>
          <a:lstStyle>
            <a:lvl1pPr marL="0" indent="0" algn="ctr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333658" y="1566240"/>
            <a:ext cx="2473919" cy="617478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333659" y="2183718"/>
            <a:ext cx="2474866" cy="2159682"/>
          </a:xfrm>
        </p:spPr>
        <p:txBody>
          <a:bodyPr anchor="t">
            <a:normAutofit/>
          </a:bodyPr>
          <a:lstStyle>
            <a:lvl1pPr marL="0" indent="0" algn="ctr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5979974" y="1566240"/>
            <a:ext cx="2468408" cy="617478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5982260" y="2183718"/>
            <a:ext cx="2468408" cy="2159682"/>
          </a:xfrm>
        </p:spPr>
        <p:txBody>
          <a:bodyPr anchor="t">
            <a:normAutofit/>
          </a:bodyPr>
          <a:lstStyle>
            <a:lvl1pPr marL="0" indent="0" algn="ctr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3066445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de image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5346" y="457201"/>
            <a:ext cx="7765322" cy="994172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5347" y="3146924"/>
            <a:ext cx="2474216" cy="432197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1500" b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819015" y="1724240"/>
            <a:ext cx="2205038" cy="1143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  <a:lvl6pPr marL="1714500" indent="0">
              <a:buNone/>
              <a:defRPr sz="1200"/>
            </a:lvl6pPr>
            <a:lvl7pPr marL="2057400" indent="0">
              <a:buNone/>
              <a:defRPr sz="1200"/>
            </a:lvl7pPr>
            <a:lvl8pPr marL="2400300" indent="0">
              <a:buNone/>
              <a:defRPr sz="1200"/>
            </a:lvl8pPr>
            <a:lvl9pPr marL="2743200" indent="0">
              <a:buNone/>
              <a:defRPr sz="12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5347" y="3579121"/>
            <a:ext cx="2474216" cy="764279"/>
          </a:xfrm>
        </p:spPr>
        <p:txBody>
          <a:bodyPr anchor="t">
            <a:normAutofit/>
          </a:bodyPr>
          <a:lstStyle>
            <a:lvl1pPr marL="0" indent="0" algn="ctr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332026" y="3146924"/>
            <a:ext cx="2474237" cy="432197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1500" b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426747" y="1724240"/>
            <a:ext cx="2197894" cy="1143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  <a:lvl6pPr marL="1714500" indent="0">
              <a:buNone/>
              <a:defRPr sz="1200"/>
            </a:lvl6pPr>
            <a:lvl7pPr marL="2057400" indent="0">
              <a:buNone/>
              <a:defRPr sz="1200"/>
            </a:lvl7pPr>
            <a:lvl8pPr marL="2400300" indent="0">
              <a:buNone/>
              <a:defRPr sz="1200"/>
            </a:lvl8pPr>
            <a:lvl9pPr marL="2743200" indent="0">
              <a:buNone/>
              <a:defRPr sz="12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1011" y="3579120"/>
            <a:ext cx="2475252" cy="764279"/>
          </a:xfrm>
        </p:spPr>
        <p:txBody>
          <a:bodyPr anchor="t">
            <a:normAutofit/>
          </a:bodyPr>
          <a:lstStyle>
            <a:lvl1pPr marL="0" indent="0" algn="ctr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5980067" y="3146924"/>
            <a:ext cx="2467425" cy="432197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1500" b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6114603" y="1724240"/>
            <a:ext cx="2199085" cy="1143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  <a:lvl6pPr marL="1714500" indent="0">
              <a:buNone/>
              <a:defRPr sz="1200"/>
            </a:lvl6pPr>
            <a:lvl7pPr marL="2057400" indent="0">
              <a:buNone/>
              <a:defRPr sz="1200"/>
            </a:lvl7pPr>
            <a:lvl8pPr marL="2400300" indent="0">
              <a:buNone/>
              <a:defRPr sz="1200"/>
            </a:lvl8pPr>
            <a:lvl9pPr marL="2743200" indent="0">
              <a:buNone/>
              <a:defRPr sz="12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5979973" y="3579121"/>
            <a:ext cx="2470694" cy="764278"/>
          </a:xfrm>
        </p:spPr>
        <p:txBody>
          <a:bodyPr anchor="t">
            <a:normAutofit/>
          </a:bodyPr>
          <a:lstStyle>
            <a:lvl1pPr marL="0" indent="0" algn="ctr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9867330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52215575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457200"/>
            <a:ext cx="1906993" cy="388620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346" y="457200"/>
            <a:ext cx="5744029" cy="3886201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1257431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Rectángulo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lumMod val="85000"/>
              <a:lumOff val="1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sz="1350"/>
          </a:p>
        </p:txBody>
      </p:sp>
      <p:sp>
        <p:nvSpPr>
          <p:cNvPr id="6" name="Rectángulo 5"/>
          <p:cNvSpPr/>
          <p:nvPr userDrawn="1"/>
        </p:nvSpPr>
        <p:spPr>
          <a:xfrm rot="10800000">
            <a:off x="0" y="127363"/>
            <a:ext cx="9144000" cy="5016137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95000"/>
                  <a:lumOff val="5000"/>
                  <a:alpha val="81000"/>
                </a:schemeClr>
              </a:gs>
              <a:gs pos="98000">
                <a:schemeClr val="tx1">
                  <a:lumMod val="75000"/>
                  <a:lumOff val="2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sz="1350"/>
          </a:p>
        </p:txBody>
      </p:sp>
      <p:pic>
        <p:nvPicPr>
          <p:cNvPr id="7" name="Imagen 6" descr="GRACIAS IDIOMAS-03 copia.png"/>
          <p:cNvPicPr>
            <a:picLocks noChangeAspect="1"/>
          </p:cNvPicPr>
          <p:nvPr userDrawn="1"/>
        </p:nvPicPr>
        <p:blipFill rotWithShape="1">
          <a:blip r:embed="rId3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5949" y="865931"/>
            <a:ext cx="7263854" cy="3411638"/>
          </a:xfrm>
          <a:prstGeom prst="rect">
            <a:avLst/>
          </a:prstGeom>
        </p:spPr>
      </p:pic>
      <p:grpSp>
        <p:nvGrpSpPr>
          <p:cNvPr id="8" name="Grupo 7">
            <a:extLst>
              <a:ext uri="{FF2B5EF4-FFF2-40B4-BE49-F238E27FC236}">
                <a16:creationId xmlns:a16="http://schemas.microsoft.com/office/drawing/2014/main" xmlns="" id="{6135866D-1785-A54D-9A42-858FABD56492}"/>
              </a:ext>
            </a:extLst>
          </p:cNvPr>
          <p:cNvGrpSpPr/>
          <p:nvPr userDrawn="1"/>
        </p:nvGrpSpPr>
        <p:grpSpPr>
          <a:xfrm>
            <a:off x="2743439" y="4585584"/>
            <a:ext cx="3657124" cy="330665"/>
            <a:chOff x="2588260" y="5848218"/>
            <a:chExt cx="6532880" cy="590682"/>
          </a:xfrm>
        </p:grpSpPr>
        <p:pic>
          <p:nvPicPr>
            <p:cNvPr id="9" name="Imagen 8">
              <a:extLst>
                <a:ext uri="{FF2B5EF4-FFF2-40B4-BE49-F238E27FC236}">
                  <a16:creationId xmlns:a16="http://schemas.microsoft.com/office/drawing/2014/main" xmlns="" id="{883B355B-64A2-5E4A-9511-686301E871A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88260" y="5848218"/>
              <a:ext cx="6032500" cy="590682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xmlns="" id="{24810BDE-9D1F-B949-9871-F0FFB9A5CEF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08390" y="5935980"/>
              <a:ext cx="412750" cy="41275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53223786"/>
      </p:ext>
    </p:extLst>
  </p:cSld>
  <p:clrMapOvr>
    <a:masterClrMapping/>
  </p:clrMapOvr>
  <p:extLst mod="1"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329692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0369277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3306598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34440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961894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22.xml"/><Relationship Id="rId19" Type="http://schemas.openxmlformats.org/officeDocument/2006/relationships/image" Target="../media/image5.jpeg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39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721751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1" r:id="rId12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xmlns="" id="{FCC321B8-AC10-4711-95C1-58A3519F96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dirty="0"/>
              <a:t>Haga clic para modificar el estilo de título del patrón</a:t>
            </a:r>
            <a:endParaRPr lang="es-CO" dirty="0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xmlns="" id="{3F0B6E3F-39ED-466B-94C0-B98D94864B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xmlns="" id="{BE613612-EA65-4AD3-8DA1-F83073D7FFB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1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005767-6D11-427D-A6FB-C92A436A74ED}" type="datetimeFigureOut">
              <a:rPr lang="es-CO" smtClean="0"/>
              <a:t>08/03/2019</a:t>
            </a:fld>
            <a:endParaRPr lang="es-CO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xmlns="" id="{296E2C72-0AE2-4B37-BBB7-BA9080DDBBC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CO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xmlns="" id="{F8B76D2C-9A04-4720-8A50-ACF774B4F8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77DAE7-6EA7-4F64-ACEA-0053626BBD4F}" type="slidenum">
              <a:rPr lang="es-CO" smtClean="0"/>
              <a:t>‹#›</a:t>
            </a:fld>
            <a:endParaRPr lang="es-CO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xmlns="" id="{43A72F52-4F0C-4966-8457-DCA0FA01EB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22841"/>
            <a:ext cx="427757" cy="51663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86098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79" r:id="rId17"/>
  </p:sldLayoutIdLst>
  <p:txStyles>
    <p:titleStyle>
      <a:lvl1pPr algn="l" defTabSz="68578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45" indent="-171445" algn="l" defTabSz="68578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35" indent="-171445" algn="l" defTabSz="68578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25" indent="-171445" algn="l" defTabSz="68578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15" indent="-171445" algn="l" defTabSz="68578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05" indent="-171445" algn="l" defTabSz="68578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895" indent="-171445" algn="l" defTabSz="68578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784" indent="-171445" algn="l" defTabSz="68578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674" indent="-171445" algn="l" defTabSz="68578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564" indent="-171445" algn="l" defTabSz="68578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O"/>
      </a:defPPr>
      <a:lvl1pPr marL="0" algn="l" defTabSz="68578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90" algn="l" defTabSz="68578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80" algn="l" defTabSz="68578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670" algn="l" defTabSz="68578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559" algn="l" defTabSz="68578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449" algn="l" defTabSz="68578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339" algn="l" defTabSz="68578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230" algn="l" defTabSz="68578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120" algn="l" defTabSz="68578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5347" y="457200"/>
            <a:ext cx="7765321" cy="99474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346" y="1572048"/>
            <a:ext cx="7765322" cy="27713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759052" y="4412457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79D4111-84F3-C645-B1B2-9773C76AD875}" type="datetimeFigureOut">
              <a:rPr lang="es-ES" smtClean="0"/>
              <a:t>08/03/2019</a:t>
            </a:fld>
            <a:endParaRPr lang="es-E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5346" y="4412457"/>
            <a:ext cx="5004649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885509" y="4412457"/>
            <a:ext cx="565159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DDD205-623E-D347-A0DA-7179610D115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3056236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  <p:sldLayoutId id="2147483726" r:id="rId11"/>
    <p:sldLayoutId id="2147483727" r:id="rId12"/>
    <p:sldLayoutId id="2147483728" r:id="rId13"/>
    <p:sldLayoutId id="2147483729" r:id="rId14"/>
    <p:sldLayoutId id="2147483730" r:id="rId15"/>
    <p:sldLayoutId id="2147483731" r:id="rId16"/>
    <p:sldLayoutId id="2147483732" r:id="rId17"/>
    <p:sldLayoutId id="2147483733" r:id="rId18"/>
  </p:sldLayoutIdLst>
  <p:txStyles>
    <p:titleStyle>
      <a:lvl1pPr algn="ctr" defTabSz="685800" rtl="0" eaLnBrk="1" latinLnBrk="0" hangingPunct="1">
        <a:lnSpc>
          <a:spcPct val="90000"/>
        </a:lnSpc>
        <a:spcBef>
          <a:spcPct val="0"/>
        </a:spcBef>
        <a:buNone/>
        <a:defRPr sz="2550" b="1" i="0" kern="1200" cap="all">
          <a:solidFill>
            <a:schemeClr val="tx1"/>
          </a:solidFill>
          <a:effectLst>
            <a:outerShdw blurRad="50800" dist="63500" dir="2700000" algn="tl" rotWithShape="0">
              <a:srgbClr val="000000">
                <a:alpha val="48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20000"/>
        </a:lnSpc>
        <a:spcBef>
          <a:spcPts val="75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12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12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120000"/>
        </a:lnSpc>
        <a:spcBef>
          <a:spcPts val="375"/>
        </a:spcBef>
        <a:buFont typeface="Arial" panose="020B0604020202020204" pitchFamily="34" charset="0"/>
        <a:buChar char="•"/>
        <a:defRPr sz="105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120000"/>
        </a:lnSpc>
        <a:spcBef>
          <a:spcPts val="375"/>
        </a:spcBef>
        <a:buFont typeface="Arial" panose="020B0604020202020204" pitchFamily="34" charset="0"/>
        <a:buChar char="•"/>
        <a:defRPr sz="9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120000"/>
        </a:lnSpc>
        <a:spcBef>
          <a:spcPts val="375"/>
        </a:spcBef>
        <a:buFont typeface="Arial" panose="020B0604020202020204" pitchFamily="34" charset="0"/>
        <a:buChar char="•"/>
        <a:defRPr sz="9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120000"/>
        </a:lnSpc>
        <a:spcBef>
          <a:spcPts val="375"/>
        </a:spcBef>
        <a:buFont typeface="Arial" panose="020B0604020202020204" pitchFamily="34" charset="0"/>
        <a:buChar char="•"/>
        <a:defRPr sz="9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120000"/>
        </a:lnSpc>
        <a:spcBef>
          <a:spcPts val="375"/>
        </a:spcBef>
        <a:buFont typeface="Arial" panose="020B0604020202020204" pitchFamily="34" charset="0"/>
        <a:buChar char="•"/>
        <a:defRPr sz="9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120000"/>
        </a:lnSpc>
        <a:spcBef>
          <a:spcPts val="375"/>
        </a:spcBef>
        <a:buFont typeface="Arial" panose="020B0604020202020204" pitchFamily="34" charset="0"/>
        <a:buChar char="•"/>
        <a:defRPr sz="9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5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jpe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5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png"/><Relationship Id="rId4" Type="http://schemas.openxmlformats.org/officeDocument/2006/relationships/image" Target="../media/image5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5.jpe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image" Target="../media/image5.jpe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5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0.xml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1.png"/><Relationship Id="rId18" Type="http://schemas.openxmlformats.org/officeDocument/2006/relationships/image" Target="../media/image56.png"/><Relationship Id="rId26" Type="http://schemas.openxmlformats.org/officeDocument/2006/relationships/image" Target="../media/image64.png"/><Relationship Id="rId39" Type="http://schemas.openxmlformats.org/officeDocument/2006/relationships/image" Target="../media/image77.png"/><Relationship Id="rId3" Type="http://schemas.openxmlformats.org/officeDocument/2006/relationships/image" Target="../media/image5.jpeg"/><Relationship Id="rId21" Type="http://schemas.openxmlformats.org/officeDocument/2006/relationships/image" Target="../media/image59.jpeg"/><Relationship Id="rId34" Type="http://schemas.openxmlformats.org/officeDocument/2006/relationships/image" Target="../media/image72.png"/><Relationship Id="rId42" Type="http://schemas.openxmlformats.org/officeDocument/2006/relationships/image" Target="../media/image80.png"/><Relationship Id="rId47" Type="http://schemas.openxmlformats.org/officeDocument/2006/relationships/image" Target="../media/image85.png"/><Relationship Id="rId50" Type="http://schemas.openxmlformats.org/officeDocument/2006/relationships/image" Target="../media/image88.jpeg"/><Relationship Id="rId7" Type="http://schemas.openxmlformats.org/officeDocument/2006/relationships/image" Target="../media/image45.jpeg"/><Relationship Id="rId12" Type="http://schemas.openxmlformats.org/officeDocument/2006/relationships/image" Target="../media/image50.jpeg"/><Relationship Id="rId17" Type="http://schemas.openxmlformats.org/officeDocument/2006/relationships/image" Target="../media/image55.jpeg"/><Relationship Id="rId25" Type="http://schemas.openxmlformats.org/officeDocument/2006/relationships/image" Target="../media/image63.png"/><Relationship Id="rId33" Type="http://schemas.openxmlformats.org/officeDocument/2006/relationships/image" Target="../media/image71.jpeg"/><Relationship Id="rId38" Type="http://schemas.openxmlformats.org/officeDocument/2006/relationships/image" Target="../media/image76.jpeg"/><Relationship Id="rId46" Type="http://schemas.openxmlformats.org/officeDocument/2006/relationships/image" Target="../media/image84.jpeg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54.jpeg"/><Relationship Id="rId20" Type="http://schemas.openxmlformats.org/officeDocument/2006/relationships/image" Target="../media/image58.jpeg"/><Relationship Id="rId29" Type="http://schemas.openxmlformats.org/officeDocument/2006/relationships/image" Target="../media/image67.jpeg"/><Relationship Id="rId41" Type="http://schemas.openxmlformats.org/officeDocument/2006/relationships/image" Target="../media/image79.jpeg"/><Relationship Id="rId54" Type="http://schemas.openxmlformats.org/officeDocument/2006/relationships/image" Target="../media/image9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11" Type="http://schemas.openxmlformats.org/officeDocument/2006/relationships/image" Target="../media/image49.jpeg"/><Relationship Id="rId24" Type="http://schemas.openxmlformats.org/officeDocument/2006/relationships/image" Target="../media/image62.png"/><Relationship Id="rId32" Type="http://schemas.openxmlformats.org/officeDocument/2006/relationships/image" Target="../media/image70.jpeg"/><Relationship Id="rId37" Type="http://schemas.openxmlformats.org/officeDocument/2006/relationships/image" Target="../media/image75.png"/><Relationship Id="rId40" Type="http://schemas.openxmlformats.org/officeDocument/2006/relationships/image" Target="../media/image78.png"/><Relationship Id="rId45" Type="http://schemas.openxmlformats.org/officeDocument/2006/relationships/image" Target="../media/image83.png"/><Relationship Id="rId53" Type="http://schemas.openxmlformats.org/officeDocument/2006/relationships/image" Target="../media/image91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23" Type="http://schemas.openxmlformats.org/officeDocument/2006/relationships/image" Target="../media/image61.jpeg"/><Relationship Id="rId28" Type="http://schemas.openxmlformats.org/officeDocument/2006/relationships/image" Target="../media/image66.png"/><Relationship Id="rId36" Type="http://schemas.openxmlformats.org/officeDocument/2006/relationships/image" Target="../media/image74.png"/><Relationship Id="rId49" Type="http://schemas.openxmlformats.org/officeDocument/2006/relationships/image" Target="../media/image87.jpeg"/><Relationship Id="rId10" Type="http://schemas.openxmlformats.org/officeDocument/2006/relationships/image" Target="../media/image48.png"/><Relationship Id="rId19" Type="http://schemas.openxmlformats.org/officeDocument/2006/relationships/image" Target="../media/image57.jpeg"/><Relationship Id="rId31" Type="http://schemas.openxmlformats.org/officeDocument/2006/relationships/image" Target="../media/image69.gif"/><Relationship Id="rId44" Type="http://schemas.openxmlformats.org/officeDocument/2006/relationships/image" Target="../media/image82.jpeg"/><Relationship Id="rId52" Type="http://schemas.openxmlformats.org/officeDocument/2006/relationships/image" Target="../media/image90.jpeg"/><Relationship Id="rId4" Type="http://schemas.openxmlformats.org/officeDocument/2006/relationships/image" Target="../media/image42.jpeg"/><Relationship Id="rId9" Type="http://schemas.openxmlformats.org/officeDocument/2006/relationships/image" Target="../media/image47.png"/><Relationship Id="rId14" Type="http://schemas.openxmlformats.org/officeDocument/2006/relationships/image" Target="../media/image52.jpeg"/><Relationship Id="rId22" Type="http://schemas.openxmlformats.org/officeDocument/2006/relationships/image" Target="../media/image60.png"/><Relationship Id="rId27" Type="http://schemas.openxmlformats.org/officeDocument/2006/relationships/image" Target="../media/image65.jpeg"/><Relationship Id="rId30" Type="http://schemas.openxmlformats.org/officeDocument/2006/relationships/image" Target="../media/image68.png"/><Relationship Id="rId35" Type="http://schemas.openxmlformats.org/officeDocument/2006/relationships/image" Target="../media/image73.png"/><Relationship Id="rId43" Type="http://schemas.openxmlformats.org/officeDocument/2006/relationships/image" Target="../media/image81.png"/><Relationship Id="rId48" Type="http://schemas.openxmlformats.org/officeDocument/2006/relationships/image" Target="../media/image86.png"/><Relationship Id="rId8" Type="http://schemas.openxmlformats.org/officeDocument/2006/relationships/image" Target="../media/image46.jpeg"/><Relationship Id="rId51" Type="http://schemas.openxmlformats.org/officeDocument/2006/relationships/image" Target="../media/image89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png"/><Relationship Id="rId13" Type="http://schemas.openxmlformats.org/officeDocument/2006/relationships/image" Target="../media/image102.png"/><Relationship Id="rId18" Type="http://schemas.openxmlformats.org/officeDocument/2006/relationships/image" Target="../media/image107.png"/><Relationship Id="rId3" Type="http://schemas.openxmlformats.org/officeDocument/2006/relationships/image" Target="../media/image5.jpeg"/><Relationship Id="rId21" Type="http://schemas.openxmlformats.org/officeDocument/2006/relationships/image" Target="../media/image110.jpeg"/><Relationship Id="rId7" Type="http://schemas.openxmlformats.org/officeDocument/2006/relationships/image" Target="../media/image96.png"/><Relationship Id="rId12" Type="http://schemas.openxmlformats.org/officeDocument/2006/relationships/image" Target="../media/image101.png"/><Relationship Id="rId17" Type="http://schemas.openxmlformats.org/officeDocument/2006/relationships/image" Target="../media/image106.png"/><Relationship Id="rId2" Type="http://schemas.openxmlformats.org/officeDocument/2006/relationships/notesSlide" Target="../notesSlides/notesSlide27.xml"/><Relationship Id="rId16" Type="http://schemas.openxmlformats.org/officeDocument/2006/relationships/image" Target="../media/image105.png"/><Relationship Id="rId20" Type="http://schemas.openxmlformats.org/officeDocument/2006/relationships/image" Target="../media/image10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5.png"/><Relationship Id="rId11" Type="http://schemas.openxmlformats.org/officeDocument/2006/relationships/image" Target="../media/image100.png"/><Relationship Id="rId24" Type="http://schemas.openxmlformats.org/officeDocument/2006/relationships/image" Target="../media/image113.jpeg"/><Relationship Id="rId5" Type="http://schemas.openxmlformats.org/officeDocument/2006/relationships/image" Target="../media/image94.png"/><Relationship Id="rId15" Type="http://schemas.openxmlformats.org/officeDocument/2006/relationships/image" Target="../media/image104.png"/><Relationship Id="rId23" Type="http://schemas.openxmlformats.org/officeDocument/2006/relationships/image" Target="../media/image112.jpeg"/><Relationship Id="rId10" Type="http://schemas.openxmlformats.org/officeDocument/2006/relationships/image" Target="../media/image99.png"/><Relationship Id="rId19" Type="http://schemas.openxmlformats.org/officeDocument/2006/relationships/image" Target="../media/image108.png"/><Relationship Id="rId4" Type="http://schemas.openxmlformats.org/officeDocument/2006/relationships/image" Target="../media/image93.jpeg"/><Relationship Id="rId9" Type="http://schemas.openxmlformats.org/officeDocument/2006/relationships/image" Target="../media/image98.png"/><Relationship Id="rId14" Type="http://schemas.openxmlformats.org/officeDocument/2006/relationships/image" Target="../media/image103.png"/><Relationship Id="rId22" Type="http://schemas.openxmlformats.org/officeDocument/2006/relationships/image" Target="../media/image111.jpe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13" Type="http://schemas.openxmlformats.org/officeDocument/2006/relationships/image" Target="../media/image104.png"/><Relationship Id="rId3" Type="http://schemas.openxmlformats.org/officeDocument/2006/relationships/image" Target="../media/image5.jpeg"/><Relationship Id="rId7" Type="http://schemas.openxmlformats.org/officeDocument/2006/relationships/image" Target="../media/image99.png"/><Relationship Id="rId12" Type="http://schemas.openxmlformats.org/officeDocument/2006/relationships/image" Target="../media/image102.png"/><Relationship Id="rId17" Type="http://schemas.openxmlformats.org/officeDocument/2006/relationships/image" Target="../media/image116.jpeg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10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8.png"/><Relationship Id="rId11" Type="http://schemas.openxmlformats.org/officeDocument/2006/relationships/image" Target="../media/image106.png"/><Relationship Id="rId5" Type="http://schemas.openxmlformats.org/officeDocument/2006/relationships/image" Target="../media/image114.png"/><Relationship Id="rId15" Type="http://schemas.openxmlformats.org/officeDocument/2006/relationships/image" Target="../media/image94.png"/><Relationship Id="rId10" Type="http://schemas.openxmlformats.org/officeDocument/2006/relationships/image" Target="../media/image100.png"/><Relationship Id="rId4" Type="http://schemas.openxmlformats.org/officeDocument/2006/relationships/image" Target="../media/image95.png"/><Relationship Id="rId9" Type="http://schemas.openxmlformats.org/officeDocument/2006/relationships/image" Target="../media/image115.png"/><Relationship Id="rId14" Type="http://schemas.openxmlformats.org/officeDocument/2006/relationships/image" Target="../media/image96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.png"/><Relationship Id="rId3" Type="http://schemas.openxmlformats.org/officeDocument/2006/relationships/image" Target="../media/image5.jpeg"/><Relationship Id="rId7" Type="http://schemas.openxmlformats.org/officeDocument/2006/relationships/image" Target="../media/image120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9.png"/><Relationship Id="rId5" Type="http://schemas.openxmlformats.org/officeDocument/2006/relationships/image" Target="../media/image118.png"/><Relationship Id="rId4" Type="http://schemas.openxmlformats.org/officeDocument/2006/relationships/image" Target="../media/image117.gif"/><Relationship Id="rId9" Type="http://schemas.openxmlformats.org/officeDocument/2006/relationships/image" Target="../media/image12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jpeg"/><Relationship Id="rId4" Type="http://schemas.openxmlformats.org/officeDocument/2006/relationships/chart" Target="../charts/char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5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5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2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6.png"/><Relationship Id="rId5" Type="http://schemas.openxmlformats.org/officeDocument/2006/relationships/image" Target="../media/image125.png"/><Relationship Id="rId4" Type="http://schemas.openxmlformats.org/officeDocument/2006/relationships/image" Target="../media/image5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5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5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" Target="slide41.xml"/><Relationship Id="rId2" Type="http://schemas.openxmlformats.org/officeDocument/2006/relationships/image" Target="../media/image13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44.xml"/><Relationship Id="rId5" Type="http://schemas.openxmlformats.org/officeDocument/2006/relationships/image" Target="../media/image131.jpeg"/><Relationship Id="rId4" Type="http://schemas.openxmlformats.org/officeDocument/2006/relationships/slide" Target="slide4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" Target="slide38.xml"/><Relationship Id="rId2" Type="http://schemas.openxmlformats.org/officeDocument/2006/relationships/image" Target="../media/image132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13" Type="http://schemas.openxmlformats.org/officeDocument/2006/relationships/image" Target="../media/image20.png"/><Relationship Id="rId3" Type="http://schemas.openxmlformats.org/officeDocument/2006/relationships/image" Target="../media/image12.png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svg"/><Relationship Id="rId11" Type="http://schemas.openxmlformats.org/officeDocument/2006/relationships/image" Target="../media/image18.png"/><Relationship Id="rId5" Type="http://schemas.openxmlformats.org/officeDocument/2006/relationships/image" Target="../media/image13.png"/><Relationship Id="rId10" Type="http://schemas.openxmlformats.org/officeDocument/2006/relationships/image" Target="../media/image17.png"/><Relationship Id="rId4" Type="http://schemas.openxmlformats.org/officeDocument/2006/relationships/image" Target="../media/image5.jpeg"/><Relationship Id="rId9" Type="http://schemas.openxmlformats.org/officeDocument/2006/relationships/image" Target="../media/image16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5.jpeg"/><Relationship Id="rId4" Type="http://schemas.openxmlformats.org/officeDocument/2006/relationships/image" Target="../media/image11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5.jpeg"/><Relationship Id="rId4" Type="http://schemas.openxmlformats.org/officeDocument/2006/relationships/image" Target="../media/image11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jpeg"/><Relationship Id="rId3" Type="http://schemas.openxmlformats.org/officeDocument/2006/relationships/image" Target="../media/image12.png"/><Relationship Id="rId7" Type="http://schemas.openxmlformats.org/officeDocument/2006/relationships/image" Target="../media/image134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5.jpeg"/><Relationship Id="rId4" Type="http://schemas.openxmlformats.org/officeDocument/2006/relationships/image" Target="../media/image11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5.jpeg"/><Relationship Id="rId4" Type="http://schemas.openxmlformats.org/officeDocument/2006/relationships/image" Target="../media/image1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hyperlink" Target="http://mincit.gov.co/publicaciones/40029/38_rutas_para_recorrer_colombia_en_bicicleta" TargetMode="Externa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5.jpeg"/><Relationship Id="rId4" Type="http://schemas.openxmlformats.org/officeDocument/2006/relationships/image" Target="../media/image11.pn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jpe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5.jpeg"/><Relationship Id="rId4" Type="http://schemas.openxmlformats.org/officeDocument/2006/relationships/image" Target="../media/image11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5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jpe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.png"/><Relationship Id="rId3" Type="http://schemas.openxmlformats.org/officeDocument/2006/relationships/image" Target="../media/image12.png"/><Relationship Id="rId7" Type="http://schemas.openxmlformats.org/officeDocument/2006/relationships/image" Target="../media/image14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39.png"/><Relationship Id="rId5" Type="http://schemas.openxmlformats.org/officeDocument/2006/relationships/image" Target="../media/image138.png"/><Relationship Id="rId4" Type="http://schemas.openxmlformats.org/officeDocument/2006/relationships/image" Target="../media/image5.jpe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3" Type="http://schemas.openxmlformats.org/officeDocument/2006/relationships/image" Target="../media/image12.png"/><Relationship Id="rId7" Type="http://schemas.openxmlformats.org/officeDocument/2006/relationships/image" Target="../media/image14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42.png"/><Relationship Id="rId5" Type="http://schemas.openxmlformats.org/officeDocument/2006/relationships/image" Target="../media/image138.png"/><Relationship Id="rId4" Type="http://schemas.openxmlformats.org/officeDocument/2006/relationships/image" Target="../media/image5.jpeg"/><Relationship Id="rId9" Type="http://schemas.openxmlformats.org/officeDocument/2006/relationships/image" Target="../media/image145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.png"/><Relationship Id="rId3" Type="http://schemas.openxmlformats.org/officeDocument/2006/relationships/image" Target="../media/image12.png"/><Relationship Id="rId7" Type="http://schemas.openxmlformats.org/officeDocument/2006/relationships/image" Target="../media/image139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45.png"/><Relationship Id="rId5" Type="http://schemas.openxmlformats.org/officeDocument/2006/relationships/image" Target="../media/image138.png"/><Relationship Id="rId4" Type="http://schemas.openxmlformats.org/officeDocument/2006/relationships/image" Target="../media/image5.jpeg"/><Relationship Id="rId9" Type="http://schemas.openxmlformats.org/officeDocument/2006/relationships/image" Target="../media/image147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2.png"/><Relationship Id="rId3" Type="http://schemas.openxmlformats.org/officeDocument/2006/relationships/image" Target="../media/image12.png"/><Relationship Id="rId7" Type="http://schemas.openxmlformats.org/officeDocument/2006/relationships/image" Target="../media/image147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46.png"/><Relationship Id="rId5" Type="http://schemas.openxmlformats.org/officeDocument/2006/relationships/image" Target="../media/image145.png"/><Relationship Id="rId4" Type="http://schemas.openxmlformats.org/officeDocument/2006/relationships/image" Target="../media/image5.jpeg"/><Relationship Id="rId9" Type="http://schemas.openxmlformats.org/officeDocument/2006/relationships/image" Target="../media/image148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.png"/><Relationship Id="rId3" Type="http://schemas.openxmlformats.org/officeDocument/2006/relationships/image" Target="../media/image12.png"/><Relationship Id="rId7" Type="http://schemas.openxmlformats.org/officeDocument/2006/relationships/image" Target="../media/image149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42.png"/><Relationship Id="rId5" Type="http://schemas.openxmlformats.org/officeDocument/2006/relationships/image" Target="../media/image146.png"/><Relationship Id="rId4" Type="http://schemas.openxmlformats.org/officeDocument/2006/relationships/image" Target="../media/image5.jpe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2.png"/><Relationship Id="rId3" Type="http://schemas.openxmlformats.org/officeDocument/2006/relationships/image" Target="../media/image12.png"/><Relationship Id="rId7" Type="http://schemas.openxmlformats.org/officeDocument/2006/relationships/image" Target="../media/image14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51.png"/><Relationship Id="rId5" Type="http://schemas.openxmlformats.org/officeDocument/2006/relationships/image" Target="../media/image146.png"/><Relationship Id="rId4" Type="http://schemas.openxmlformats.org/officeDocument/2006/relationships/image" Target="../media/image5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39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42.png"/><Relationship Id="rId5" Type="http://schemas.openxmlformats.org/officeDocument/2006/relationships/image" Target="../media/image151.png"/><Relationship Id="rId4" Type="http://schemas.openxmlformats.org/officeDocument/2006/relationships/image" Target="../media/image5.jpe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9.png"/><Relationship Id="rId3" Type="http://schemas.openxmlformats.org/officeDocument/2006/relationships/image" Target="../media/image12.png"/><Relationship Id="rId7" Type="http://schemas.openxmlformats.org/officeDocument/2006/relationships/image" Target="../media/image153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39.png"/><Relationship Id="rId5" Type="http://schemas.openxmlformats.org/officeDocument/2006/relationships/image" Target="../media/image151.png"/><Relationship Id="rId4" Type="http://schemas.openxmlformats.org/officeDocument/2006/relationships/image" Target="../media/image5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39.png"/><Relationship Id="rId5" Type="http://schemas.openxmlformats.org/officeDocument/2006/relationships/image" Target="../media/image151.png"/><Relationship Id="rId4" Type="http://schemas.openxmlformats.org/officeDocument/2006/relationships/image" Target="../media/image5.jpe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image" Target="../media/image12.png"/><Relationship Id="rId7" Type="http://schemas.openxmlformats.org/officeDocument/2006/relationships/image" Target="../media/image15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54.png"/><Relationship Id="rId5" Type="http://schemas.openxmlformats.org/officeDocument/2006/relationships/image" Target="../media/image151.png"/><Relationship Id="rId4" Type="http://schemas.openxmlformats.org/officeDocument/2006/relationships/image" Target="../media/image5.jpeg"/><Relationship Id="rId9" Type="http://schemas.openxmlformats.org/officeDocument/2006/relationships/image" Target="../media/image15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5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39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58.png"/><Relationship Id="rId5" Type="http://schemas.openxmlformats.org/officeDocument/2006/relationships/image" Target="../media/image151.png"/><Relationship Id="rId4" Type="http://schemas.openxmlformats.org/officeDocument/2006/relationships/image" Target="../media/image5.jpe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5.png"/><Relationship Id="rId3" Type="http://schemas.openxmlformats.org/officeDocument/2006/relationships/image" Target="../media/image12.png"/><Relationship Id="rId7" Type="http://schemas.openxmlformats.org/officeDocument/2006/relationships/image" Target="../media/image144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42.png"/><Relationship Id="rId5" Type="http://schemas.openxmlformats.org/officeDocument/2006/relationships/image" Target="../media/image138.png"/><Relationship Id="rId4" Type="http://schemas.openxmlformats.org/officeDocument/2006/relationships/image" Target="../media/image5.jpeg"/><Relationship Id="rId9" Type="http://schemas.openxmlformats.org/officeDocument/2006/relationships/image" Target="../media/image159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1.png"/><Relationship Id="rId3" Type="http://schemas.openxmlformats.org/officeDocument/2006/relationships/image" Target="../media/image12.png"/><Relationship Id="rId7" Type="http://schemas.openxmlformats.org/officeDocument/2006/relationships/image" Target="../media/image159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60.png"/><Relationship Id="rId5" Type="http://schemas.openxmlformats.org/officeDocument/2006/relationships/image" Target="../media/image151.png"/><Relationship Id="rId4" Type="http://schemas.openxmlformats.org/officeDocument/2006/relationships/image" Target="../media/image5.jpe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6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54.png"/><Relationship Id="rId5" Type="http://schemas.openxmlformats.org/officeDocument/2006/relationships/image" Target="../media/image160.png"/><Relationship Id="rId4" Type="http://schemas.openxmlformats.org/officeDocument/2006/relationships/image" Target="../media/image5.jpe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.png"/><Relationship Id="rId3" Type="http://schemas.openxmlformats.org/officeDocument/2006/relationships/image" Target="../media/image12.png"/><Relationship Id="rId7" Type="http://schemas.openxmlformats.org/officeDocument/2006/relationships/image" Target="../media/image149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54.png"/><Relationship Id="rId5" Type="http://schemas.openxmlformats.org/officeDocument/2006/relationships/image" Target="../media/image160.png"/><Relationship Id="rId10" Type="http://schemas.openxmlformats.org/officeDocument/2006/relationships/image" Target="../media/image164.png"/><Relationship Id="rId4" Type="http://schemas.openxmlformats.org/officeDocument/2006/relationships/image" Target="../media/image5.jpeg"/><Relationship Id="rId9" Type="http://schemas.openxmlformats.org/officeDocument/2006/relationships/image" Target="../media/image139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4.png"/><Relationship Id="rId3" Type="http://schemas.openxmlformats.org/officeDocument/2006/relationships/image" Target="../media/image12.png"/><Relationship Id="rId7" Type="http://schemas.openxmlformats.org/officeDocument/2006/relationships/image" Target="../media/image16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49.png"/><Relationship Id="rId5" Type="http://schemas.openxmlformats.org/officeDocument/2006/relationships/image" Target="../media/image160.png"/><Relationship Id="rId10" Type="http://schemas.openxmlformats.org/officeDocument/2006/relationships/image" Target="../media/image154.png"/><Relationship Id="rId4" Type="http://schemas.openxmlformats.org/officeDocument/2006/relationships/image" Target="../media/image5.jpeg"/><Relationship Id="rId9" Type="http://schemas.openxmlformats.org/officeDocument/2006/relationships/image" Target="../media/image165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image" Target="../media/image12.png"/><Relationship Id="rId7" Type="http://schemas.openxmlformats.org/officeDocument/2006/relationships/image" Target="../media/image163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54.png"/><Relationship Id="rId5" Type="http://schemas.openxmlformats.org/officeDocument/2006/relationships/image" Target="../media/image160.png"/><Relationship Id="rId4" Type="http://schemas.openxmlformats.org/officeDocument/2006/relationships/image" Target="../media/image5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6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63.png"/><Relationship Id="rId5" Type="http://schemas.openxmlformats.org/officeDocument/2006/relationships/image" Target="../media/image160.png"/><Relationship Id="rId4" Type="http://schemas.openxmlformats.org/officeDocument/2006/relationships/image" Target="../media/image5.jpe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9.png"/><Relationship Id="rId3" Type="http://schemas.openxmlformats.org/officeDocument/2006/relationships/image" Target="../media/image12.png"/><Relationship Id="rId7" Type="http://schemas.openxmlformats.org/officeDocument/2006/relationships/image" Target="../media/image139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63.png"/><Relationship Id="rId5" Type="http://schemas.openxmlformats.org/officeDocument/2006/relationships/image" Target="../media/image160.png"/><Relationship Id="rId4" Type="http://schemas.openxmlformats.org/officeDocument/2006/relationships/image" Target="../media/image5.jpe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66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44.png"/><Relationship Id="rId5" Type="http://schemas.openxmlformats.org/officeDocument/2006/relationships/image" Target="../media/image138.png"/><Relationship Id="rId4" Type="http://schemas.openxmlformats.org/officeDocument/2006/relationships/image" Target="../media/image5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3.xml"/><Relationship Id="rId5" Type="http://schemas.openxmlformats.org/officeDocument/2006/relationships/image" Target="../media/image22.png"/><Relationship Id="rId4" Type="http://schemas.openxmlformats.org/officeDocument/2006/relationships/image" Target="../media/image5.jpe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9.png"/><Relationship Id="rId3" Type="http://schemas.openxmlformats.org/officeDocument/2006/relationships/image" Target="../media/image12.png"/><Relationship Id="rId7" Type="http://schemas.openxmlformats.org/officeDocument/2006/relationships/image" Target="../media/image159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66.png"/><Relationship Id="rId5" Type="http://schemas.openxmlformats.org/officeDocument/2006/relationships/image" Target="../media/image138.png"/><Relationship Id="rId4" Type="http://schemas.openxmlformats.org/officeDocument/2006/relationships/image" Target="../media/image5.jpeg"/><Relationship Id="rId9" Type="http://schemas.openxmlformats.org/officeDocument/2006/relationships/image" Target="../media/image149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8.png"/><Relationship Id="rId3" Type="http://schemas.openxmlformats.org/officeDocument/2006/relationships/image" Target="../media/image12.png"/><Relationship Id="rId7" Type="http://schemas.openxmlformats.org/officeDocument/2006/relationships/image" Target="../media/image167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54.png"/><Relationship Id="rId5" Type="http://schemas.openxmlformats.org/officeDocument/2006/relationships/image" Target="../media/image160.png"/><Relationship Id="rId4" Type="http://schemas.openxmlformats.org/officeDocument/2006/relationships/image" Target="../media/image5.jpe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png"/><Relationship Id="rId3" Type="http://schemas.openxmlformats.org/officeDocument/2006/relationships/image" Target="../media/image12.png"/><Relationship Id="rId7" Type="http://schemas.openxmlformats.org/officeDocument/2006/relationships/image" Target="../media/image139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67.png"/><Relationship Id="rId5" Type="http://schemas.openxmlformats.org/officeDocument/2006/relationships/image" Target="../media/image160.png"/><Relationship Id="rId4" Type="http://schemas.openxmlformats.org/officeDocument/2006/relationships/image" Target="../media/image5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70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67.png"/><Relationship Id="rId5" Type="http://schemas.openxmlformats.org/officeDocument/2006/relationships/image" Target="../media/image160.png"/><Relationship Id="rId4" Type="http://schemas.openxmlformats.org/officeDocument/2006/relationships/image" Target="../media/image5.jpe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4.png"/><Relationship Id="rId3" Type="http://schemas.openxmlformats.org/officeDocument/2006/relationships/image" Target="../media/image12.png"/><Relationship Id="rId7" Type="http://schemas.openxmlformats.org/officeDocument/2006/relationships/image" Target="../media/image144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66.png"/><Relationship Id="rId5" Type="http://schemas.openxmlformats.org/officeDocument/2006/relationships/image" Target="../media/image169.png"/><Relationship Id="rId4" Type="http://schemas.openxmlformats.org/officeDocument/2006/relationships/image" Target="../media/image5.jpe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3" Type="http://schemas.openxmlformats.org/officeDocument/2006/relationships/image" Target="../media/image12.png"/><Relationship Id="rId7" Type="http://schemas.openxmlformats.org/officeDocument/2006/relationships/image" Target="../media/image171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69.png"/><Relationship Id="rId5" Type="http://schemas.openxmlformats.org/officeDocument/2006/relationships/image" Target="../media/image167.png"/><Relationship Id="rId4" Type="http://schemas.openxmlformats.org/officeDocument/2006/relationships/image" Target="../media/image5.jpeg"/><Relationship Id="rId9" Type="http://schemas.openxmlformats.org/officeDocument/2006/relationships/image" Target="../media/image154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61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72.png"/><Relationship Id="rId5" Type="http://schemas.openxmlformats.org/officeDocument/2006/relationships/image" Target="../media/image160.png"/><Relationship Id="rId4" Type="http://schemas.openxmlformats.org/officeDocument/2006/relationships/image" Target="../media/image5.jpeg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3.jpeg"/><Relationship Id="rId1" Type="http://schemas.openxmlformats.org/officeDocument/2006/relationships/slideLayout" Target="../slideLayouts/slideLayout1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5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5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11.png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10" Type="http://schemas.openxmlformats.org/officeDocument/2006/relationships/chart" Target="../charts/chart4.xml"/><Relationship Id="rId4" Type="http://schemas.openxmlformats.org/officeDocument/2006/relationships/image" Target="../media/image5.jpeg"/><Relationship Id="rId9" Type="http://schemas.openxmlformats.org/officeDocument/2006/relationships/image" Target="../media/image22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175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5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xmlns="" id="{53687007-B570-7845-A244-08135AE52DD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0" name="Rectángulo 9">
            <a:extLst>
              <a:ext uri="{FF2B5EF4-FFF2-40B4-BE49-F238E27FC236}">
                <a16:creationId xmlns:a16="http://schemas.microsoft.com/office/drawing/2014/main" xmlns="" id="{B6FD8DE5-0552-4B2C-B1B7-176C4559E014}"/>
              </a:ext>
            </a:extLst>
          </p:cNvPr>
          <p:cNvSpPr/>
          <p:nvPr/>
        </p:nvSpPr>
        <p:spPr>
          <a:xfrm>
            <a:off x="0" y="3001358"/>
            <a:ext cx="9144000" cy="2141883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dirty="0"/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xmlns="" id="{F6348D92-CD8C-4569-A381-450862A7AA74}"/>
              </a:ext>
            </a:extLst>
          </p:cNvPr>
          <p:cNvSpPr/>
          <p:nvPr/>
        </p:nvSpPr>
        <p:spPr>
          <a:xfrm rot="10800000">
            <a:off x="-1" y="15465"/>
            <a:ext cx="9144000" cy="1431585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F4B957FB-340C-0B42-91A7-982AF110025B}"/>
              </a:ext>
            </a:extLst>
          </p:cNvPr>
          <p:cNvSpPr txBox="1"/>
          <p:nvPr/>
        </p:nvSpPr>
        <p:spPr>
          <a:xfrm>
            <a:off x="476101" y="15466"/>
            <a:ext cx="636408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  <a:cs typeface="Century Gothic"/>
              </a:rPr>
              <a:t>Colombia a </a:t>
            </a:r>
            <a:r>
              <a:rPr lang="es-E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  <a:cs typeface="Century Gothic"/>
              </a:rPr>
              <a:t>destination</a:t>
            </a:r>
            <a:r>
              <a:rPr lang="es-E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  <a:cs typeface="Century Gothic"/>
              </a:rPr>
              <a:t> </a:t>
            </a:r>
            <a:r>
              <a:rPr lang="es-E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  <a:cs typeface="Century Gothic"/>
              </a:rPr>
              <a:t>for</a:t>
            </a:r>
            <a:r>
              <a:rPr lang="es-E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  <a:cs typeface="Century Gothic"/>
              </a:rPr>
              <a:t> </a:t>
            </a:r>
            <a:r>
              <a:rPr lang="es-E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  <a:cs typeface="Century Gothic"/>
              </a:rPr>
              <a:t>investment</a:t>
            </a:r>
            <a:r>
              <a:rPr lang="es-E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  <a:cs typeface="Century Gothic"/>
              </a:rPr>
              <a:t> in hotel and </a:t>
            </a:r>
            <a:r>
              <a:rPr lang="es-E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  <a:cs typeface="Century Gothic"/>
              </a:rPr>
              <a:t>tourism</a:t>
            </a:r>
            <a:r>
              <a:rPr lang="es-E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  <a:cs typeface="Century Gothic"/>
              </a:rPr>
              <a:t> </a:t>
            </a:r>
            <a:r>
              <a:rPr lang="es-ES" sz="32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  <a:cs typeface="Century Gothic"/>
              </a:rPr>
              <a:t>infrastructure</a:t>
            </a:r>
            <a:endParaRPr lang="es-E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/>
              <a:cs typeface="Century Gothic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xmlns="" id="{5ED9BF62-72F9-417D-8459-89639A9CC78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FE796EE8-975C-4438-BCD5-6CE3E2ABCDA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2668" y="4083442"/>
            <a:ext cx="2538664" cy="451895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xmlns="" id="{A456699A-BD8C-4A9B-921F-0BBD17E7411A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30286" y="-360946"/>
            <a:ext cx="2829918" cy="1600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741919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xmlns="" id="{C279410A-15C1-B640-8BFE-D300C94AA70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0" name="Rectángulo 9">
            <a:extLst>
              <a:ext uri="{FF2B5EF4-FFF2-40B4-BE49-F238E27FC236}">
                <a16:creationId xmlns:a16="http://schemas.microsoft.com/office/drawing/2014/main" xmlns="" id="{32E4957F-03E5-4A53-937D-E336761C7BFD}"/>
              </a:ext>
            </a:extLst>
          </p:cNvPr>
          <p:cNvSpPr/>
          <p:nvPr/>
        </p:nvSpPr>
        <p:spPr>
          <a:xfrm>
            <a:off x="0" y="3001358"/>
            <a:ext cx="9144000" cy="2141883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dirty="0"/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xmlns="" id="{32C1D5D9-3BB7-40B0-BD94-836C7382C649}"/>
              </a:ext>
            </a:extLst>
          </p:cNvPr>
          <p:cNvSpPr/>
          <p:nvPr/>
        </p:nvSpPr>
        <p:spPr>
          <a:xfrm rot="10800000">
            <a:off x="-1" y="-1"/>
            <a:ext cx="9144000" cy="1447051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9C27CA67-53F2-4CE2-9F09-407427693BE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2667" y="4495098"/>
            <a:ext cx="2538664" cy="451895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xmlns="" id="{2378DCDE-84BF-4D27-A70D-9F8E2F3B9EE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30286" y="-360946"/>
            <a:ext cx="2829918" cy="1600200"/>
          </a:xfrm>
          <a:prstGeom prst="rect">
            <a:avLst/>
          </a:prstGeom>
        </p:spPr>
      </p:pic>
      <p:sp>
        <p:nvSpPr>
          <p:cNvPr id="11" name="Shape 427">
            <a:extLst>
              <a:ext uri="{FF2B5EF4-FFF2-40B4-BE49-F238E27FC236}">
                <a16:creationId xmlns:a16="http://schemas.microsoft.com/office/drawing/2014/main" xmlns="" id="{4D87B14D-BC07-4368-ABE4-1EE37640A17B}"/>
              </a:ext>
            </a:extLst>
          </p:cNvPr>
          <p:cNvSpPr/>
          <p:nvPr/>
        </p:nvSpPr>
        <p:spPr>
          <a:xfrm>
            <a:off x="454520" y="865704"/>
            <a:ext cx="8689479" cy="3646794"/>
          </a:xfrm>
          <a:prstGeom prst="rect">
            <a:avLst/>
          </a:prstGeom>
          <a:solidFill>
            <a:schemeClr val="tx1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5" tIns="38377" rIns="76755" bIns="38377" anchor="ctr"/>
          <a:lstStyle/>
          <a:p>
            <a:pPr marL="0" marR="0" lvl="0" indent="0" algn="ctr" defTabSz="38297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2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Century Gothic"/>
            </a:endParaRPr>
          </a:p>
        </p:txBody>
      </p:sp>
      <p:sp>
        <p:nvSpPr>
          <p:cNvPr id="15" name="Rectángulo 14">
            <a:extLst>
              <a:ext uri="{FF2B5EF4-FFF2-40B4-BE49-F238E27FC236}">
                <a16:creationId xmlns:a16="http://schemas.microsoft.com/office/drawing/2014/main" xmlns="" id="{43A6108D-419A-4611-BE40-FC82F0F73D85}"/>
              </a:ext>
            </a:extLst>
          </p:cNvPr>
          <p:cNvSpPr/>
          <p:nvPr/>
        </p:nvSpPr>
        <p:spPr>
          <a:xfrm rot="10800000">
            <a:off x="-1" y="0"/>
            <a:ext cx="9144000" cy="1447051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8CB4D137-69FC-46F8-A313-18700E6CA1DD}"/>
              </a:ext>
            </a:extLst>
          </p:cNvPr>
          <p:cNvSpPr txBox="1"/>
          <p:nvPr/>
        </p:nvSpPr>
        <p:spPr>
          <a:xfrm>
            <a:off x="476102" y="1350273"/>
            <a:ext cx="8695332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400" b="1" dirty="0">
                <a:solidFill>
                  <a:srgbClr val="FFAE01"/>
                </a:solidFill>
                <a:latin typeface="Century Gothic" panose="020B0502020202020204" pitchFamily="34" charset="0"/>
              </a:rPr>
              <a:t>#1 </a:t>
            </a:r>
            <a:r>
              <a:rPr lang="en-US" sz="14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COLOMBIA - THE 10 COOLEST PLACES TO GO IN 2019 (FORBES 2019)</a:t>
            </a:r>
            <a:endParaRPr lang="es-ES" sz="14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  <a:p>
            <a:endParaRPr lang="es-ES" sz="14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  <a:p>
            <a:r>
              <a:rPr lang="es-ES" sz="1400" b="1" dirty="0">
                <a:solidFill>
                  <a:srgbClr val="FFC000"/>
                </a:solidFill>
                <a:latin typeface="Century Gothic" panose="020B0502020202020204" pitchFamily="34" charset="0"/>
              </a:rPr>
              <a:t>#2 </a:t>
            </a:r>
            <a:r>
              <a:rPr lang="en-US" sz="1400" b="1" dirty="0">
                <a:solidFill>
                  <a:schemeClr val="bg1"/>
                </a:solidFill>
                <a:latin typeface="Century Gothic" panose="020B0502020202020204" pitchFamily="34" charset="0"/>
              </a:rPr>
              <a:t>HOW COLOMBIA BECAME A DESTINATION FOR FOODIES (TELEGRAPH UK 2019)</a:t>
            </a:r>
          </a:p>
          <a:p>
            <a:endParaRPr lang="en-US" sz="14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  <a:p>
            <a:r>
              <a:rPr lang="en-US" sz="1400" b="1" spc="8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#3 </a:t>
            </a:r>
            <a:r>
              <a:rPr lang="en-US" sz="14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CAÑO CRISTALES, BEST PLACE TO TRAVEL IN 2019. (NAT GEO 2019)</a:t>
            </a:r>
          </a:p>
          <a:p>
            <a:endParaRPr lang="en-US" sz="1400" b="1" spc="8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</a:endParaRPr>
          </a:p>
          <a:p>
            <a:r>
              <a:rPr lang="en-US" sz="1400" b="1" spc="8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#4 </a:t>
            </a:r>
            <a:r>
              <a:rPr lang="en-US" sz="1400" b="1" dirty="0">
                <a:solidFill>
                  <a:schemeClr val="bg1"/>
                </a:solidFill>
                <a:latin typeface="Century Gothic" panose="020B0502020202020204" pitchFamily="34" charset="0"/>
              </a:rPr>
              <a:t>PROVIDENCIA, THIS BOHEMIAN BEACH TOWN IS COLOMBIA´S BEST KEPT SECRET (VOUGUE 2019)</a:t>
            </a:r>
          </a:p>
          <a:p>
            <a:endParaRPr lang="en-US" sz="14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  <a:p>
            <a:r>
              <a:rPr lang="en-US" sz="1400" b="1" spc="8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#5 </a:t>
            </a:r>
            <a:r>
              <a:rPr lang="en-US" sz="14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COLOMBIA: SECOND PLACE TO VISIT IN 2018 (THE NEW YORK TIMES 2018)</a:t>
            </a:r>
          </a:p>
          <a:p>
            <a:endParaRPr lang="en-US" sz="1400" b="1" spc="8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</a:endParaRPr>
          </a:p>
          <a:p>
            <a:r>
              <a:rPr lang="en-US" sz="1400" b="1" spc="8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#6 </a:t>
            </a:r>
            <a:r>
              <a:rPr lang="en-US" sz="14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COLOMBIA IS IN THE THROES OF A FANTASTICAL REBIRTH (VANITY FAIR 2018)</a:t>
            </a:r>
            <a:endParaRPr lang="es-ES" sz="14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2EA13D00-9B8C-4DA7-A92A-5475E9A36500}"/>
              </a:ext>
            </a:extLst>
          </p:cNvPr>
          <p:cNvSpPr txBox="1"/>
          <p:nvPr/>
        </p:nvSpPr>
        <p:spPr>
          <a:xfrm>
            <a:off x="491087" y="84118"/>
            <a:ext cx="4685898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500" b="1" dirty="0">
                <a:solidFill>
                  <a:schemeClr val="bg1"/>
                </a:solidFill>
                <a:latin typeface="Century Gothic"/>
              </a:rPr>
              <a:t>WHAT THE WORLD IS SAYING?</a:t>
            </a:r>
            <a:endParaRPr lang="es-ES" sz="2500" b="1" dirty="0">
              <a:solidFill>
                <a:schemeClr val="bg1"/>
              </a:solidFill>
              <a:latin typeface="Century Gothic"/>
            </a:endParaRPr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xmlns="" id="{5F2C174C-8C4A-4E5F-B9EB-1E6565F62D32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106030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56209000-9190-004B-9D61-5E31BB3D3F0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8060" y="14629"/>
            <a:ext cx="9144000" cy="514350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FFFB9FD8-7CD7-4A4D-B078-D67BA3BFC77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9" name="object 236">
            <a:extLst>
              <a:ext uri="{FF2B5EF4-FFF2-40B4-BE49-F238E27FC236}">
                <a16:creationId xmlns:a16="http://schemas.microsoft.com/office/drawing/2014/main" xmlns="" id="{085D92E0-3706-41B4-94E0-3B72B66BB328}"/>
              </a:ext>
            </a:extLst>
          </p:cNvPr>
          <p:cNvSpPr txBox="1">
            <a:spLocks/>
          </p:cNvSpPr>
          <p:nvPr/>
        </p:nvSpPr>
        <p:spPr>
          <a:xfrm>
            <a:off x="1588992" y="1203317"/>
            <a:ext cx="3487919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lnSpc>
                <a:spcPct val="150000"/>
              </a:lnSpc>
              <a:buNone/>
              <a:defRPr/>
            </a:pP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Sun &amp; beaches</a:t>
            </a:r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xmlns="" id="{A88B0089-D8B3-4BAE-9F7B-1474A20D0AA1}"/>
              </a:ext>
            </a:extLst>
          </p:cNvPr>
          <p:cNvGrpSpPr/>
          <p:nvPr/>
        </p:nvGrpSpPr>
        <p:grpSpPr>
          <a:xfrm>
            <a:off x="1072081" y="1931855"/>
            <a:ext cx="342000" cy="342000"/>
            <a:chOff x="1557471" y="3671754"/>
            <a:chExt cx="889635" cy="889000"/>
          </a:xfrm>
        </p:grpSpPr>
        <p:grpSp>
          <p:nvGrpSpPr>
            <p:cNvPr id="12" name="Grupo 11">
              <a:extLst>
                <a:ext uri="{FF2B5EF4-FFF2-40B4-BE49-F238E27FC236}">
                  <a16:creationId xmlns:a16="http://schemas.microsoft.com/office/drawing/2014/main" xmlns="" id="{81309172-5814-49EB-805D-D455ACA26610}"/>
                </a:ext>
              </a:extLst>
            </p:cNvPr>
            <p:cNvGrpSpPr/>
            <p:nvPr/>
          </p:nvGrpSpPr>
          <p:grpSpPr>
            <a:xfrm>
              <a:off x="1557471" y="3671754"/>
              <a:ext cx="889635" cy="889000"/>
              <a:chOff x="1557471" y="3671754"/>
              <a:chExt cx="889635" cy="889000"/>
            </a:xfrm>
          </p:grpSpPr>
          <p:sp>
            <p:nvSpPr>
              <p:cNvPr id="26" name="object 244">
                <a:extLst>
                  <a:ext uri="{FF2B5EF4-FFF2-40B4-BE49-F238E27FC236}">
                    <a16:creationId xmlns:a16="http://schemas.microsoft.com/office/drawing/2014/main" xmlns="" id="{58FB59C8-1ADE-4700-8ECC-429A86F9C4B9}"/>
                  </a:ext>
                </a:extLst>
              </p:cNvPr>
              <p:cNvSpPr/>
              <p:nvPr/>
            </p:nvSpPr>
            <p:spPr>
              <a:xfrm>
                <a:off x="1557471" y="3671754"/>
                <a:ext cx="889635" cy="889000"/>
              </a:xfrm>
              <a:custGeom>
                <a:avLst/>
                <a:gdLst/>
                <a:ahLst/>
                <a:cxnLst/>
                <a:rect l="l" t="t" r="r" b="b"/>
                <a:pathLst>
                  <a:path w="889635" h="889000">
                    <a:moveTo>
                      <a:pt x="889020" y="888967"/>
                    </a:moveTo>
                    <a:lnTo>
                      <a:pt x="0" y="888967"/>
                    </a:lnTo>
                    <a:lnTo>
                      <a:pt x="0" y="0"/>
                    </a:lnTo>
                    <a:lnTo>
                      <a:pt x="889020" y="0"/>
                    </a:lnTo>
                    <a:lnTo>
                      <a:pt x="889020" y="888967"/>
                    </a:lnTo>
                    <a:close/>
                  </a:path>
                </a:pathLst>
              </a:custGeom>
              <a:solidFill>
                <a:srgbClr val="EF9500"/>
              </a:solidFill>
            </p:spPr>
            <p:txBody>
              <a:bodyPr wrap="square" lIns="0" tIns="0" rIns="0" bIns="0" rtlCol="0"/>
              <a:lstStyle/>
              <a:p>
                <a:endParaRPr sz="1803" dirty="0"/>
              </a:p>
            </p:txBody>
          </p:sp>
          <p:sp>
            <p:nvSpPr>
              <p:cNvPr id="27" name="object 245">
                <a:extLst>
                  <a:ext uri="{FF2B5EF4-FFF2-40B4-BE49-F238E27FC236}">
                    <a16:creationId xmlns:a16="http://schemas.microsoft.com/office/drawing/2014/main" xmlns="" id="{4BD212F3-2B63-431A-8CFA-8304CFDAA1BF}"/>
                  </a:ext>
                </a:extLst>
              </p:cNvPr>
              <p:cNvSpPr/>
              <p:nvPr/>
            </p:nvSpPr>
            <p:spPr>
              <a:xfrm>
                <a:off x="1764031" y="3846084"/>
                <a:ext cx="442595" cy="552450"/>
              </a:xfrm>
              <a:custGeom>
                <a:avLst/>
                <a:gdLst/>
                <a:ahLst/>
                <a:cxnLst/>
                <a:rect l="l" t="t" r="r" b="b"/>
                <a:pathLst>
                  <a:path w="442594" h="552450">
                    <a:moveTo>
                      <a:pt x="63737" y="544161"/>
                    </a:moveTo>
                    <a:lnTo>
                      <a:pt x="41150" y="544161"/>
                    </a:lnTo>
                    <a:lnTo>
                      <a:pt x="43799" y="552234"/>
                    </a:lnTo>
                    <a:lnTo>
                      <a:pt x="49087" y="552234"/>
                    </a:lnTo>
                    <a:lnTo>
                      <a:pt x="52767" y="551696"/>
                    </a:lnTo>
                    <a:lnTo>
                      <a:pt x="60304" y="548177"/>
                    </a:lnTo>
                    <a:lnTo>
                      <a:pt x="63737" y="544161"/>
                    </a:lnTo>
                    <a:close/>
                  </a:path>
                  <a:path w="442594" h="552450">
                    <a:moveTo>
                      <a:pt x="73933" y="519083"/>
                    </a:moveTo>
                    <a:lnTo>
                      <a:pt x="24428" y="519083"/>
                    </a:lnTo>
                    <a:lnTo>
                      <a:pt x="23588" y="526765"/>
                    </a:lnTo>
                    <a:lnTo>
                      <a:pt x="23991" y="533867"/>
                    </a:lnTo>
                    <a:lnTo>
                      <a:pt x="25921" y="540079"/>
                    </a:lnTo>
                    <a:lnTo>
                      <a:pt x="29664" y="545093"/>
                    </a:lnTo>
                    <a:lnTo>
                      <a:pt x="33779" y="548768"/>
                    </a:lnTo>
                    <a:lnTo>
                      <a:pt x="41150" y="544161"/>
                    </a:lnTo>
                    <a:lnTo>
                      <a:pt x="63737" y="544161"/>
                    </a:lnTo>
                    <a:lnTo>
                      <a:pt x="68309" y="538814"/>
                    </a:lnTo>
                    <a:lnTo>
                      <a:pt x="73390" y="520748"/>
                    </a:lnTo>
                    <a:lnTo>
                      <a:pt x="73933" y="519083"/>
                    </a:lnTo>
                    <a:close/>
                  </a:path>
                  <a:path w="442594" h="552450">
                    <a:moveTo>
                      <a:pt x="108907" y="455200"/>
                    </a:moveTo>
                    <a:lnTo>
                      <a:pt x="35203" y="455200"/>
                    </a:lnTo>
                    <a:lnTo>
                      <a:pt x="27146" y="467146"/>
                    </a:lnTo>
                    <a:lnTo>
                      <a:pt x="18505" y="481960"/>
                    </a:lnTo>
                    <a:lnTo>
                      <a:pt x="10546" y="498896"/>
                    </a:lnTo>
                    <a:lnTo>
                      <a:pt x="4533" y="517209"/>
                    </a:lnTo>
                    <a:lnTo>
                      <a:pt x="0" y="535439"/>
                    </a:lnTo>
                    <a:lnTo>
                      <a:pt x="24428" y="519083"/>
                    </a:lnTo>
                    <a:lnTo>
                      <a:pt x="73933" y="519083"/>
                    </a:lnTo>
                    <a:lnTo>
                      <a:pt x="79832" y="500986"/>
                    </a:lnTo>
                    <a:lnTo>
                      <a:pt x="97293" y="470781"/>
                    </a:lnTo>
                    <a:lnTo>
                      <a:pt x="108907" y="455200"/>
                    </a:lnTo>
                    <a:close/>
                  </a:path>
                  <a:path w="442594" h="552450">
                    <a:moveTo>
                      <a:pt x="365655" y="456771"/>
                    </a:moveTo>
                    <a:lnTo>
                      <a:pt x="337665" y="456771"/>
                    </a:lnTo>
                    <a:lnTo>
                      <a:pt x="341968" y="464184"/>
                    </a:lnTo>
                    <a:lnTo>
                      <a:pt x="346753" y="469566"/>
                    </a:lnTo>
                    <a:lnTo>
                      <a:pt x="352031" y="470582"/>
                    </a:lnTo>
                    <a:lnTo>
                      <a:pt x="357873" y="470781"/>
                    </a:lnTo>
                    <a:lnTo>
                      <a:pt x="360879" y="469263"/>
                    </a:lnTo>
                    <a:lnTo>
                      <a:pt x="362805" y="466582"/>
                    </a:lnTo>
                    <a:lnTo>
                      <a:pt x="367004" y="460666"/>
                    </a:lnTo>
                    <a:lnTo>
                      <a:pt x="365655" y="456771"/>
                    </a:lnTo>
                    <a:close/>
                  </a:path>
                  <a:path w="442594" h="552450">
                    <a:moveTo>
                      <a:pt x="303085" y="350104"/>
                    </a:moveTo>
                    <a:lnTo>
                      <a:pt x="256515" y="350104"/>
                    </a:lnTo>
                    <a:lnTo>
                      <a:pt x="263143" y="352481"/>
                    </a:lnTo>
                    <a:lnTo>
                      <a:pt x="267824" y="357434"/>
                    </a:lnTo>
                    <a:lnTo>
                      <a:pt x="273363" y="363413"/>
                    </a:lnTo>
                    <a:lnTo>
                      <a:pt x="279153" y="368941"/>
                    </a:lnTo>
                    <a:lnTo>
                      <a:pt x="284842" y="374459"/>
                    </a:lnTo>
                    <a:lnTo>
                      <a:pt x="311037" y="407767"/>
                    </a:lnTo>
                    <a:lnTo>
                      <a:pt x="312178" y="423924"/>
                    </a:lnTo>
                    <a:lnTo>
                      <a:pt x="313178" y="439259"/>
                    </a:lnTo>
                    <a:lnTo>
                      <a:pt x="315195" y="451670"/>
                    </a:lnTo>
                    <a:lnTo>
                      <a:pt x="319327" y="459980"/>
                    </a:lnTo>
                    <a:lnTo>
                      <a:pt x="326670" y="463012"/>
                    </a:lnTo>
                    <a:lnTo>
                      <a:pt x="327990" y="463012"/>
                    </a:lnTo>
                    <a:lnTo>
                      <a:pt x="329277" y="462792"/>
                    </a:lnTo>
                    <a:lnTo>
                      <a:pt x="330513" y="462258"/>
                    </a:lnTo>
                    <a:lnTo>
                      <a:pt x="333769" y="461043"/>
                    </a:lnTo>
                    <a:lnTo>
                      <a:pt x="336104" y="459116"/>
                    </a:lnTo>
                    <a:lnTo>
                      <a:pt x="337665" y="456771"/>
                    </a:lnTo>
                    <a:lnTo>
                      <a:pt x="365655" y="456771"/>
                    </a:lnTo>
                    <a:lnTo>
                      <a:pt x="361036" y="443494"/>
                    </a:lnTo>
                    <a:lnTo>
                      <a:pt x="360879" y="443243"/>
                    </a:lnTo>
                    <a:lnTo>
                      <a:pt x="360732" y="442761"/>
                    </a:lnTo>
                    <a:lnTo>
                      <a:pt x="362072" y="441065"/>
                    </a:lnTo>
                    <a:lnTo>
                      <a:pt x="363360" y="438918"/>
                    </a:lnTo>
                    <a:lnTo>
                      <a:pt x="364062" y="436028"/>
                    </a:lnTo>
                    <a:lnTo>
                      <a:pt x="364835" y="433023"/>
                    </a:lnTo>
                    <a:lnTo>
                      <a:pt x="364932" y="431086"/>
                    </a:lnTo>
                    <a:lnTo>
                      <a:pt x="365036" y="427641"/>
                    </a:lnTo>
                    <a:lnTo>
                      <a:pt x="361339" y="421495"/>
                    </a:lnTo>
                    <a:lnTo>
                      <a:pt x="358407" y="416741"/>
                    </a:lnTo>
                    <a:lnTo>
                      <a:pt x="354617" y="413348"/>
                    </a:lnTo>
                    <a:lnTo>
                      <a:pt x="349675" y="409107"/>
                    </a:lnTo>
                    <a:lnTo>
                      <a:pt x="343486" y="403494"/>
                    </a:lnTo>
                    <a:lnTo>
                      <a:pt x="317665" y="372889"/>
                    </a:lnTo>
                    <a:lnTo>
                      <a:pt x="305933" y="355138"/>
                    </a:lnTo>
                    <a:lnTo>
                      <a:pt x="303085" y="350104"/>
                    </a:lnTo>
                    <a:close/>
                  </a:path>
                  <a:path w="442594" h="552450">
                    <a:moveTo>
                      <a:pt x="346575" y="0"/>
                    </a:moveTo>
                    <a:lnTo>
                      <a:pt x="340576" y="0"/>
                    </a:lnTo>
                    <a:lnTo>
                      <a:pt x="334513" y="806"/>
                    </a:lnTo>
                    <a:lnTo>
                      <a:pt x="290455" y="22543"/>
                    </a:lnTo>
                    <a:lnTo>
                      <a:pt x="262997" y="57558"/>
                    </a:lnTo>
                    <a:lnTo>
                      <a:pt x="260138" y="61746"/>
                    </a:lnTo>
                    <a:lnTo>
                      <a:pt x="256976" y="66249"/>
                    </a:lnTo>
                    <a:lnTo>
                      <a:pt x="225542" y="103085"/>
                    </a:lnTo>
                    <a:lnTo>
                      <a:pt x="205399" y="124408"/>
                    </a:lnTo>
                    <a:lnTo>
                      <a:pt x="160019" y="188415"/>
                    </a:lnTo>
                    <a:lnTo>
                      <a:pt x="135723" y="238233"/>
                    </a:lnTo>
                    <a:lnTo>
                      <a:pt x="113309" y="291572"/>
                    </a:lnTo>
                    <a:lnTo>
                      <a:pt x="94503" y="337851"/>
                    </a:lnTo>
                    <a:lnTo>
                      <a:pt x="89701" y="348981"/>
                    </a:lnTo>
                    <a:lnTo>
                      <a:pt x="60960" y="401272"/>
                    </a:lnTo>
                    <a:lnTo>
                      <a:pt x="34591" y="437678"/>
                    </a:lnTo>
                    <a:lnTo>
                      <a:pt x="19297" y="455588"/>
                    </a:lnTo>
                    <a:lnTo>
                      <a:pt x="35203" y="455200"/>
                    </a:lnTo>
                    <a:lnTo>
                      <a:pt x="108907" y="455200"/>
                    </a:lnTo>
                    <a:lnTo>
                      <a:pt x="127228" y="430621"/>
                    </a:lnTo>
                    <a:lnTo>
                      <a:pt x="171324" y="380679"/>
                    </a:lnTo>
                    <a:lnTo>
                      <a:pt x="208149" y="380679"/>
                    </a:lnTo>
                    <a:lnTo>
                      <a:pt x="206555" y="379127"/>
                    </a:lnTo>
                    <a:lnTo>
                      <a:pt x="202102" y="375191"/>
                    </a:lnTo>
                    <a:lnTo>
                      <a:pt x="198433" y="372156"/>
                    </a:lnTo>
                    <a:lnTo>
                      <a:pt x="196915" y="370868"/>
                    </a:lnTo>
                    <a:lnTo>
                      <a:pt x="195177" y="369423"/>
                    </a:lnTo>
                    <a:lnTo>
                      <a:pt x="194391" y="368669"/>
                    </a:lnTo>
                    <a:lnTo>
                      <a:pt x="194538" y="367119"/>
                    </a:lnTo>
                    <a:lnTo>
                      <a:pt x="234954" y="351413"/>
                    </a:lnTo>
                    <a:lnTo>
                      <a:pt x="247489" y="350104"/>
                    </a:lnTo>
                    <a:lnTo>
                      <a:pt x="303085" y="350104"/>
                    </a:lnTo>
                    <a:lnTo>
                      <a:pt x="302284" y="348687"/>
                    </a:lnTo>
                    <a:lnTo>
                      <a:pt x="300420" y="344062"/>
                    </a:lnTo>
                    <a:lnTo>
                      <a:pt x="300043" y="342523"/>
                    </a:lnTo>
                    <a:lnTo>
                      <a:pt x="303938" y="338523"/>
                    </a:lnTo>
                    <a:lnTo>
                      <a:pt x="304084" y="338293"/>
                    </a:lnTo>
                    <a:lnTo>
                      <a:pt x="331319" y="307078"/>
                    </a:lnTo>
                    <a:lnTo>
                      <a:pt x="363226" y="260294"/>
                    </a:lnTo>
                    <a:lnTo>
                      <a:pt x="382780" y="214062"/>
                    </a:lnTo>
                    <a:lnTo>
                      <a:pt x="386830" y="172348"/>
                    </a:lnTo>
                    <a:lnTo>
                      <a:pt x="387041" y="154378"/>
                    </a:lnTo>
                    <a:lnTo>
                      <a:pt x="386855" y="139544"/>
                    </a:lnTo>
                    <a:lnTo>
                      <a:pt x="386270" y="119399"/>
                    </a:lnTo>
                    <a:lnTo>
                      <a:pt x="385967" y="111619"/>
                    </a:lnTo>
                    <a:lnTo>
                      <a:pt x="386721" y="109473"/>
                    </a:lnTo>
                    <a:lnTo>
                      <a:pt x="390311" y="104025"/>
                    </a:lnTo>
                    <a:lnTo>
                      <a:pt x="394871" y="96071"/>
                    </a:lnTo>
                    <a:lnTo>
                      <a:pt x="399067" y="86415"/>
                    </a:lnTo>
                    <a:lnTo>
                      <a:pt x="401568" y="75861"/>
                    </a:lnTo>
                    <a:lnTo>
                      <a:pt x="442583" y="48019"/>
                    </a:lnTo>
                    <a:lnTo>
                      <a:pt x="430374" y="38815"/>
                    </a:lnTo>
                    <a:lnTo>
                      <a:pt x="395558" y="22041"/>
                    </a:lnTo>
                    <a:lnTo>
                      <a:pt x="389738" y="16521"/>
                    </a:lnTo>
                    <a:lnTo>
                      <a:pt x="379371" y="9175"/>
                    </a:lnTo>
                    <a:lnTo>
                      <a:pt x="364853" y="2751"/>
                    </a:lnTo>
                    <a:lnTo>
                      <a:pt x="346575" y="0"/>
                    </a:lnTo>
                    <a:close/>
                  </a:path>
                  <a:path w="442594" h="552450">
                    <a:moveTo>
                      <a:pt x="222346" y="417348"/>
                    </a:moveTo>
                    <a:lnTo>
                      <a:pt x="191962" y="417348"/>
                    </a:lnTo>
                    <a:lnTo>
                      <a:pt x="199561" y="430696"/>
                    </a:lnTo>
                    <a:lnTo>
                      <a:pt x="205205" y="437550"/>
                    </a:lnTo>
                    <a:lnTo>
                      <a:pt x="209267" y="440076"/>
                    </a:lnTo>
                    <a:lnTo>
                      <a:pt x="212119" y="440436"/>
                    </a:lnTo>
                    <a:lnTo>
                      <a:pt x="215784" y="440436"/>
                    </a:lnTo>
                    <a:lnTo>
                      <a:pt x="224778" y="427641"/>
                    </a:lnTo>
                    <a:lnTo>
                      <a:pt x="222346" y="417348"/>
                    </a:lnTo>
                    <a:close/>
                  </a:path>
                  <a:path w="442594" h="552450">
                    <a:moveTo>
                      <a:pt x="208149" y="380679"/>
                    </a:moveTo>
                    <a:lnTo>
                      <a:pt x="171324" y="380679"/>
                    </a:lnTo>
                    <a:lnTo>
                      <a:pt x="173094" y="385202"/>
                    </a:lnTo>
                    <a:lnTo>
                      <a:pt x="172507" y="388543"/>
                    </a:lnTo>
                    <a:lnTo>
                      <a:pt x="171324" y="395600"/>
                    </a:lnTo>
                    <a:lnTo>
                      <a:pt x="170392" y="402930"/>
                    </a:lnTo>
                    <a:lnTo>
                      <a:pt x="169283" y="414521"/>
                    </a:lnTo>
                    <a:lnTo>
                      <a:pt x="169263" y="416741"/>
                    </a:lnTo>
                    <a:lnTo>
                      <a:pt x="169403" y="423220"/>
                    </a:lnTo>
                    <a:lnTo>
                      <a:pt x="171070" y="428238"/>
                    </a:lnTo>
                    <a:lnTo>
                      <a:pt x="174382" y="431086"/>
                    </a:lnTo>
                    <a:lnTo>
                      <a:pt x="175827" y="431808"/>
                    </a:lnTo>
                    <a:lnTo>
                      <a:pt x="177293" y="432164"/>
                    </a:lnTo>
                    <a:lnTo>
                      <a:pt x="187533" y="432164"/>
                    </a:lnTo>
                    <a:lnTo>
                      <a:pt x="191962" y="417348"/>
                    </a:lnTo>
                    <a:lnTo>
                      <a:pt x="222346" y="417348"/>
                    </a:lnTo>
                    <a:lnTo>
                      <a:pt x="221899" y="415453"/>
                    </a:lnTo>
                    <a:lnTo>
                      <a:pt x="223668" y="414521"/>
                    </a:lnTo>
                    <a:lnTo>
                      <a:pt x="225113" y="413097"/>
                    </a:lnTo>
                    <a:lnTo>
                      <a:pt x="228705" y="405286"/>
                    </a:lnTo>
                    <a:lnTo>
                      <a:pt x="224610" y="398741"/>
                    </a:lnTo>
                    <a:lnTo>
                      <a:pt x="217700" y="390637"/>
                    </a:lnTo>
                    <a:lnTo>
                      <a:pt x="211764" y="384198"/>
                    </a:lnTo>
                    <a:lnTo>
                      <a:pt x="208149" y="380679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803" dirty="0"/>
              </a:p>
            </p:txBody>
          </p:sp>
        </p:grpSp>
        <p:sp>
          <p:nvSpPr>
            <p:cNvPr id="15" name="object 246">
              <a:extLst>
                <a:ext uri="{FF2B5EF4-FFF2-40B4-BE49-F238E27FC236}">
                  <a16:creationId xmlns:a16="http://schemas.microsoft.com/office/drawing/2014/main" xmlns="" id="{9189C9FE-C440-4141-B66F-A6D90A8A1BF8}"/>
                </a:ext>
              </a:extLst>
            </p:cNvPr>
            <p:cNvSpPr/>
            <p:nvPr/>
          </p:nvSpPr>
          <p:spPr>
            <a:xfrm>
              <a:off x="1764031" y="3846084"/>
              <a:ext cx="442595" cy="552450"/>
            </a:xfrm>
            <a:custGeom>
              <a:avLst/>
              <a:gdLst/>
              <a:ahLst/>
              <a:cxnLst/>
              <a:rect l="l" t="t" r="r" b="b"/>
              <a:pathLst>
                <a:path w="442594" h="552450">
                  <a:moveTo>
                    <a:pt x="43799" y="552234"/>
                  </a:moveTo>
                  <a:lnTo>
                    <a:pt x="41150" y="544161"/>
                  </a:lnTo>
                  <a:lnTo>
                    <a:pt x="33779" y="548768"/>
                  </a:lnTo>
                  <a:lnTo>
                    <a:pt x="29664" y="545093"/>
                  </a:lnTo>
                  <a:lnTo>
                    <a:pt x="25921" y="540079"/>
                  </a:lnTo>
                  <a:lnTo>
                    <a:pt x="23991" y="533867"/>
                  </a:lnTo>
                  <a:lnTo>
                    <a:pt x="23588" y="526765"/>
                  </a:lnTo>
                  <a:lnTo>
                    <a:pt x="24428" y="519083"/>
                  </a:lnTo>
                  <a:lnTo>
                    <a:pt x="0" y="535439"/>
                  </a:lnTo>
                  <a:lnTo>
                    <a:pt x="18505" y="481960"/>
                  </a:lnTo>
                  <a:lnTo>
                    <a:pt x="35203" y="455200"/>
                  </a:lnTo>
                  <a:lnTo>
                    <a:pt x="19297" y="455588"/>
                  </a:lnTo>
                  <a:lnTo>
                    <a:pt x="45883" y="423029"/>
                  </a:lnTo>
                  <a:lnTo>
                    <a:pt x="76845" y="374459"/>
                  </a:lnTo>
                  <a:lnTo>
                    <a:pt x="94503" y="337851"/>
                  </a:lnTo>
                  <a:lnTo>
                    <a:pt x="105919" y="309612"/>
                  </a:lnTo>
                  <a:lnTo>
                    <a:pt x="113309" y="291572"/>
                  </a:lnTo>
                  <a:lnTo>
                    <a:pt x="135723" y="238233"/>
                  </a:lnTo>
                  <a:lnTo>
                    <a:pt x="160019" y="188415"/>
                  </a:lnTo>
                  <a:lnTo>
                    <a:pt x="183401" y="151662"/>
                  </a:lnTo>
                  <a:lnTo>
                    <a:pt x="225542" y="103085"/>
                  </a:lnTo>
                  <a:lnTo>
                    <a:pt x="233323" y="95059"/>
                  </a:lnTo>
                  <a:lnTo>
                    <a:pt x="240585" y="87260"/>
                  </a:lnTo>
                  <a:lnTo>
                    <a:pt x="247330" y="79392"/>
                  </a:lnTo>
                  <a:lnTo>
                    <a:pt x="253562" y="71160"/>
                  </a:lnTo>
                  <a:lnTo>
                    <a:pt x="256976" y="66249"/>
                  </a:lnTo>
                  <a:lnTo>
                    <a:pt x="260138" y="61746"/>
                  </a:lnTo>
                  <a:lnTo>
                    <a:pt x="290455" y="22543"/>
                  </a:lnTo>
                  <a:lnTo>
                    <a:pt x="328586" y="2575"/>
                  </a:lnTo>
                  <a:lnTo>
                    <a:pt x="340576" y="0"/>
                  </a:lnTo>
                  <a:lnTo>
                    <a:pt x="346575" y="0"/>
                  </a:lnTo>
                  <a:lnTo>
                    <a:pt x="364853" y="2751"/>
                  </a:lnTo>
                  <a:lnTo>
                    <a:pt x="379371" y="9175"/>
                  </a:lnTo>
                  <a:lnTo>
                    <a:pt x="389738" y="16521"/>
                  </a:lnTo>
                  <a:lnTo>
                    <a:pt x="395558" y="22041"/>
                  </a:lnTo>
                  <a:lnTo>
                    <a:pt x="430374" y="38815"/>
                  </a:lnTo>
                  <a:lnTo>
                    <a:pt x="442583" y="48019"/>
                  </a:lnTo>
                  <a:lnTo>
                    <a:pt x="401568" y="75861"/>
                  </a:lnTo>
                  <a:lnTo>
                    <a:pt x="399067" y="86415"/>
                  </a:lnTo>
                  <a:lnTo>
                    <a:pt x="394871" y="96071"/>
                  </a:lnTo>
                  <a:lnTo>
                    <a:pt x="390311" y="104025"/>
                  </a:lnTo>
                  <a:lnTo>
                    <a:pt x="386721" y="109473"/>
                  </a:lnTo>
                  <a:lnTo>
                    <a:pt x="385967" y="111619"/>
                  </a:lnTo>
                  <a:lnTo>
                    <a:pt x="386270" y="119399"/>
                  </a:lnTo>
                  <a:lnTo>
                    <a:pt x="386522" y="127619"/>
                  </a:lnTo>
                  <a:lnTo>
                    <a:pt x="386855" y="139544"/>
                  </a:lnTo>
                  <a:lnTo>
                    <a:pt x="387041" y="154378"/>
                  </a:lnTo>
                  <a:lnTo>
                    <a:pt x="386830" y="172348"/>
                  </a:lnTo>
                  <a:lnTo>
                    <a:pt x="382780" y="214062"/>
                  </a:lnTo>
                  <a:lnTo>
                    <a:pt x="363226" y="260294"/>
                  </a:lnTo>
                  <a:lnTo>
                    <a:pt x="331319" y="307078"/>
                  </a:lnTo>
                  <a:lnTo>
                    <a:pt x="304084" y="338293"/>
                  </a:lnTo>
                  <a:lnTo>
                    <a:pt x="303938" y="338523"/>
                  </a:lnTo>
                  <a:lnTo>
                    <a:pt x="300043" y="342450"/>
                  </a:lnTo>
                  <a:lnTo>
                    <a:pt x="327552" y="386236"/>
                  </a:lnTo>
                  <a:lnTo>
                    <a:pt x="354617" y="413348"/>
                  </a:lnTo>
                  <a:lnTo>
                    <a:pt x="358407" y="416741"/>
                  </a:lnTo>
                  <a:lnTo>
                    <a:pt x="361339" y="421495"/>
                  </a:lnTo>
                  <a:lnTo>
                    <a:pt x="365036" y="427641"/>
                  </a:lnTo>
                  <a:lnTo>
                    <a:pt x="364878" y="432855"/>
                  </a:lnTo>
                  <a:lnTo>
                    <a:pt x="364041" y="436112"/>
                  </a:lnTo>
                  <a:lnTo>
                    <a:pt x="363360" y="438918"/>
                  </a:lnTo>
                  <a:lnTo>
                    <a:pt x="362072" y="441065"/>
                  </a:lnTo>
                  <a:lnTo>
                    <a:pt x="360732" y="442761"/>
                  </a:lnTo>
                  <a:lnTo>
                    <a:pt x="360837" y="443012"/>
                  </a:lnTo>
                  <a:lnTo>
                    <a:pt x="360879" y="443243"/>
                  </a:lnTo>
                  <a:lnTo>
                    <a:pt x="361036" y="443494"/>
                  </a:lnTo>
                  <a:lnTo>
                    <a:pt x="363842" y="451535"/>
                  </a:lnTo>
                  <a:lnTo>
                    <a:pt x="367004" y="460666"/>
                  </a:lnTo>
                  <a:lnTo>
                    <a:pt x="362805" y="466582"/>
                  </a:lnTo>
                  <a:lnTo>
                    <a:pt x="360879" y="469263"/>
                  </a:lnTo>
                  <a:lnTo>
                    <a:pt x="357873" y="470781"/>
                  </a:lnTo>
                  <a:lnTo>
                    <a:pt x="354460" y="470781"/>
                  </a:lnTo>
                  <a:lnTo>
                    <a:pt x="353675" y="470781"/>
                  </a:lnTo>
                  <a:lnTo>
                    <a:pt x="352900" y="470676"/>
                  </a:lnTo>
                  <a:lnTo>
                    <a:pt x="352031" y="470582"/>
                  </a:lnTo>
                  <a:lnTo>
                    <a:pt x="346753" y="469566"/>
                  </a:lnTo>
                  <a:lnTo>
                    <a:pt x="341968" y="464184"/>
                  </a:lnTo>
                  <a:lnTo>
                    <a:pt x="337665" y="456771"/>
                  </a:lnTo>
                  <a:lnTo>
                    <a:pt x="336104" y="459116"/>
                  </a:lnTo>
                  <a:lnTo>
                    <a:pt x="333769" y="461043"/>
                  </a:lnTo>
                  <a:lnTo>
                    <a:pt x="330513" y="462258"/>
                  </a:lnTo>
                  <a:lnTo>
                    <a:pt x="329277" y="462792"/>
                  </a:lnTo>
                  <a:lnTo>
                    <a:pt x="327990" y="463012"/>
                  </a:lnTo>
                  <a:lnTo>
                    <a:pt x="326670" y="463012"/>
                  </a:lnTo>
                  <a:lnTo>
                    <a:pt x="312178" y="423924"/>
                  </a:lnTo>
                  <a:lnTo>
                    <a:pt x="311948" y="417851"/>
                  </a:lnTo>
                  <a:lnTo>
                    <a:pt x="311655" y="412029"/>
                  </a:lnTo>
                  <a:lnTo>
                    <a:pt x="284766" y="374386"/>
                  </a:lnTo>
                  <a:lnTo>
                    <a:pt x="279153" y="368941"/>
                  </a:lnTo>
                  <a:lnTo>
                    <a:pt x="273363" y="363413"/>
                  </a:lnTo>
                  <a:lnTo>
                    <a:pt x="267824" y="357434"/>
                  </a:lnTo>
                  <a:lnTo>
                    <a:pt x="263143" y="352481"/>
                  </a:lnTo>
                  <a:lnTo>
                    <a:pt x="256515" y="350104"/>
                  </a:lnTo>
                  <a:lnTo>
                    <a:pt x="247489" y="350104"/>
                  </a:lnTo>
                  <a:lnTo>
                    <a:pt x="204328" y="361507"/>
                  </a:lnTo>
                  <a:lnTo>
                    <a:pt x="194695" y="366554"/>
                  </a:lnTo>
                  <a:lnTo>
                    <a:pt x="194538" y="367119"/>
                  </a:lnTo>
                  <a:lnTo>
                    <a:pt x="194391" y="368669"/>
                  </a:lnTo>
                  <a:lnTo>
                    <a:pt x="195177" y="369423"/>
                  </a:lnTo>
                  <a:lnTo>
                    <a:pt x="196915" y="370868"/>
                  </a:lnTo>
                  <a:lnTo>
                    <a:pt x="198433" y="372156"/>
                  </a:lnTo>
                  <a:lnTo>
                    <a:pt x="228705" y="405286"/>
                  </a:lnTo>
                  <a:lnTo>
                    <a:pt x="225993" y="411202"/>
                  </a:lnTo>
                  <a:lnTo>
                    <a:pt x="225113" y="413097"/>
                  </a:lnTo>
                  <a:lnTo>
                    <a:pt x="223668" y="414521"/>
                  </a:lnTo>
                  <a:lnTo>
                    <a:pt x="221899" y="415453"/>
                  </a:lnTo>
                  <a:lnTo>
                    <a:pt x="224862" y="427997"/>
                  </a:lnTo>
                  <a:lnTo>
                    <a:pt x="223092" y="433023"/>
                  </a:lnTo>
                  <a:lnTo>
                    <a:pt x="220967" y="436028"/>
                  </a:lnTo>
                  <a:lnTo>
                    <a:pt x="218841" y="438845"/>
                  </a:lnTo>
                  <a:lnTo>
                    <a:pt x="215784" y="440436"/>
                  </a:lnTo>
                  <a:lnTo>
                    <a:pt x="212119" y="440436"/>
                  </a:lnTo>
                  <a:lnTo>
                    <a:pt x="209267" y="440076"/>
                  </a:lnTo>
                  <a:lnTo>
                    <a:pt x="205205" y="437550"/>
                  </a:lnTo>
                  <a:lnTo>
                    <a:pt x="199561" y="430696"/>
                  </a:lnTo>
                  <a:lnTo>
                    <a:pt x="191962" y="417348"/>
                  </a:lnTo>
                  <a:lnTo>
                    <a:pt x="187533" y="432164"/>
                  </a:lnTo>
                  <a:lnTo>
                    <a:pt x="181544" y="432164"/>
                  </a:lnTo>
                  <a:lnTo>
                    <a:pt x="178832" y="432164"/>
                  </a:lnTo>
                  <a:lnTo>
                    <a:pt x="177293" y="432164"/>
                  </a:lnTo>
                  <a:lnTo>
                    <a:pt x="175827" y="431808"/>
                  </a:lnTo>
                  <a:lnTo>
                    <a:pt x="174382" y="431086"/>
                  </a:lnTo>
                  <a:lnTo>
                    <a:pt x="171070" y="428238"/>
                  </a:lnTo>
                  <a:lnTo>
                    <a:pt x="169403" y="423220"/>
                  </a:lnTo>
                  <a:lnTo>
                    <a:pt x="169228" y="415095"/>
                  </a:lnTo>
                  <a:lnTo>
                    <a:pt x="170392" y="402930"/>
                  </a:lnTo>
                  <a:lnTo>
                    <a:pt x="171324" y="395600"/>
                  </a:lnTo>
                  <a:lnTo>
                    <a:pt x="172507" y="388543"/>
                  </a:lnTo>
                  <a:lnTo>
                    <a:pt x="173094" y="385202"/>
                  </a:lnTo>
                  <a:lnTo>
                    <a:pt x="171324" y="380679"/>
                  </a:lnTo>
                  <a:lnTo>
                    <a:pt x="127228" y="430621"/>
                  </a:lnTo>
                  <a:lnTo>
                    <a:pt x="97254" y="470833"/>
                  </a:lnTo>
                  <a:lnTo>
                    <a:pt x="73390" y="520748"/>
                  </a:lnTo>
                  <a:lnTo>
                    <a:pt x="68309" y="538814"/>
                  </a:lnTo>
                  <a:lnTo>
                    <a:pt x="60304" y="548177"/>
                  </a:lnTo>
                  <a:lnTo>
                    <a:pt x="52767" y="551696"/>
                  </a:lnTo>
                  <a:lnTo>
                    <a:pt x="49087" y="552234"/>
                  </a:lnTo>
                  <a:lnTo>
                    <a:pt x="43799" y="552234"/>
                  </a:lnTo>
                  <a:close/>
                </a:path>
              </a:pathLst>
            </a:custGeom>
            <a:ln w="5361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16" name="object 247">
              <a:extLst>
                <a:ext uri="{FF2B5EF4-FFF2-40B4-BE49-F238E27FC236}">
                  <a16:creationId xmlns:a16="http://schemas.microsoft.com/office/drawing/2014/main" xmlns="" id="{C6FF39A8-D04A-4F9A-BB51-8D778BD951A7}"/>
                </a:ext>
              </a:extLst>
            </p:cNvPr>
            <p:cNvSpPr/>
            <p:nvPr/>
          </p:nvSpPr>
          <p:spPr>
            <a:xfrm>
              <a:off x="1977836" y="3970666"/>
              <a:ext cx="144780" cy="212725"/>
            </a:xfrm>
            <a:custGeom>
              <a:avLst/>
              <a:gdLst/>
              <a:ahLst/>
              <a:cxnLst/>
              <a:rect l="l" t="t" r="r" b="b"/>
              <a:pathLst>
                <a:path w="144780" h="212725">
                  <a:moveTo>
                    <a:pt x="144466" y="0"/>
                  </a:moveTo>
                  <a:lnTo>
                    <a:pt x="129961" y="60845"/>
                  </a:lnTo>
                  <a:lnTo>
                    <a:pt x="112920" y="106104"/>
                  </a:lnTo>
                  <a:lnTo>
                    <a:pt x="88684" y="142163"/>
                  </a:lnTo>
                  <a:lnTo>
                    <a:pt x="52597" y="175408"/>
                  </a:lnTo>
                  <a:lnTo>
                    <a:pt x="0" y="212223"/>
                  </a:lnTo>
                  <a:lnTo>
                    <a:pt x="46852" y="193948"/>
                  </a:lnTo>
                  <a:lnTo>
                    <a:pt x="83563" y="167594"/>
                  </a:lnTo>
                  <a:lnTo>
                    <a:pt x="110906" y="134092"/>
                  </a:lnTo>
                  <a:lnTo>
                    <a:pt x="129655" y="94372"/>
                  </a:lnTo>
                  <a:lnTo>
                    <a:pt x="140583" y="49365"/>
                  </a:lnTo>
                  <a:lnTo>
                    <a:pt x="144466" y="0"/>
                  </a:lnTo>
                  <a:close/>
                </a:path>
              </a:pathLst>
            </a:custGeom>
            <a:solidFill>
              <a:srgbClr val="EF9500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19" name="object 248">
              <a:extLst>
                <a:ext uri="{FF2B5EF4-FFF2-40B4-BE49-F238E27FC236}">
                  <a16:creationId xmlns:a16="http://schemas.microsoft.com/office/drawing/2014/main" xmlns="" id="{D6DC35F8-5C47-42FB-BA85-B609416B5E12}"/>
                </a:ext>
              </a:extLst>
            </p:cNvPr>
            <p:cNvSpPr/>
            <p:nvPr/>
          </p:nvSpPr>
          <p:spPr>
            <a:xfrm>
              <a:off x="2098374" y="3900585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4" h="45085">
                  <a:moveTo>
                    <a:pt x="923" y="0"/>
                  </a:moveTo>
                  <a:lnTo>
                    <a:pt x="0" y="16340"/>
                  </a:lnTo>
                  <a:lnTo>
                    <a:pt x="7763" y="30594"/>
                  </a:lnTo>
                  <a:lnTo>
                    <a:pt x="22772" y="40676"/>
                  </a:lnTo>
                  <a:lnTo>
                    <a:pt x="43582" y="44501"/>
                  </a:lnTo>
                  <a:lnTo>
                    <a:pt x="30406" y="38512"/>
                  </a:lnTo>
                  <a:lnTo>
                    <a:pt x="18565" y="31160"/>
                  </a:lnTo>
                  <a:lnTo>
                    <a:pt x="8568" y="19352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20" name="object 249">
              <a:extLst>
                <a:ext uri="{FF2B5EF4-FFF2-40B4-BE49-F238E27FC236}">
                  <a16:creationId xmlns:a16="http://schemas.microsoft.com/office/drawing/2014/main" xmlns="" id="{F0CFCE61-4743-4CA0-BE23-7B511E71168A}"/>
                </a:ext>
              </a:extLst>
            </p:cNvPr>
            <p:cNvSpPr/>
            <p:nvPr/>
          </p:nvSpPr>
          <p:spPr>
            <a:xfrm>
              <a:off x="2157242" y="3893914"/>
              <a:ext cx="46990" cy="24130"/>
            </a:xfrm>
            <a:custGeom>
              <a:avLst/>
              <a:gdLst/>
              <a:ahLst/>
              <a:cxnLst/>
              <a:rect l="l" t="t" r="r" b="b"/>
              <a:pathLst>
                <a:path w="46989" h="24129">
                  <a:moveTo>
                    <a:pt x="46995" y="0"/>
                  </a:moveTo>
                  <a:lnTo>
                    <a:pt x="21780" y="2136"/>
                  </a:lnTo>
                  <a:lnTo>
                    <a:pt x="6378" y="5005"/>
                  </a:lnTo>
                  <a:lnTo>
                    <a:pt x="0" y="11376"/>
                  </a:lnTo>
                  <a:lnTo>
                    <a:pt x="1855" y="24020"/>
                  </a:lnTo>
                  <a:lnTo>
                    <a:pt x="11093" y="17258"/>
                  </a:lnTo>
                  <a:lnTo>
                    <a:pt x="19136" y="12117"/>
                  </a:lnTo>
                  <a:lnTo>
                    <a:pt x="37163" y="1518"/>
                  </a:lnTo>
                  <a:lnTo>
                    <a:pt x="469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21" name="object 250">
              <a:extLst>
                <a:ext uri="{FF2B5EF4-FFF2-40B4-BE49-F238E27FC236}">
                  <a16:creationId xmlns:a16="http://schemas.microsoft.com/office/drawing/2014/main" xmlns="" id="{88168A96-F482-48C8-98AB-42B405ED5A8A}"/>
                </a:ext>
              </a:extLst>
            </p:cNvPr>
            <p:cNvSpPr/>
            <p:nvPr/>
          </p:nvSpPr>
          <p:spPr>
            <a:xfrm>
              <a:off x="1862017" y="3851664"/>
              <a:ext cx="291465" cy="337820"/>
            </a:xfrm>
            <a:custGeom>
              <a:avLst/>
              <a:gdLst/>
              <a:ahLst/>
              <a:cxnLst/>
              <a:rect l="l" t="t" r="r" b="b"/>
              <a:pathLst>
                <a:path w="291464" h="337820">
                  <a:moveTo>
                    <a:pt x="256541" y="0"/>
                  </a:moveTo>
                  <a:lnTo>
                    <a:pt x="223264" y="3064"/>
                  </a:lnTo>
                  <a:lnTo>
                    <a:pt x="192120" y="24648"/>
                  </a:lnTo>
                  <a:lnTo>
                    <a:pt x="163921" y="60678"/>
                  </a:lnTo>
                  <a:lnTo>
                    <a:pt x="139625" y="87152"/>
                  </a:lnTo>
                  <a:lnTo>
                    <a:pt x="93707" y="141432"/>
                  </a:lnTo>
                  <a:lnTo>
                    <a:pt x="54722" y="207186"/>
                  </a:lnTo>
                  <a:lnTo>
                    <a:pt x="37229" y="247022"/>
                  </a:lnTo>
                  <a:lnTo>
                    <a:pt x="19664" y="290399"/>
                  </a:lnTo>
                  <a:lnTo>
                    <a:pt x="0" y="337707"/>
                  </a:lnTo>
                  <a:lnTo>
                    <a:pt x="58718" y="299622"/>
                  </a:lnTo>
                  <a:lnTo>
                    <a:pt x="100202" y="267061"/>
                  </a:lnTo>
                  <a:lnTo>
                    <a:pt x="127314" y="239060"/>
                  </a:lnTo>
                  <a:lnTo>
                    <a:pt x="149882" y="192876"/>
                  </a:lnTo>
                  <a:lnTo>
                    <a:pt x="151066" y="172764"/>
                  </a:lnTo>
                  <a:lnTo>
                    <a:pt x="149335" y="153354"/>
                  </a:lnTo>
                  <a:lnTo>
                    <a:pt x="147554" y="133680"/>
                  </a:lnTo>
                  <a:lnTo>
                    <a:pt x="148586" y="112778"/>
                  </a:lnTo>
                  <a:lnTo>
                    <a:pt x="170549" y="63432"/>
                  </a:lnTo>
                  <a:lnTo>
                    <a:pt x="198779" y="30982"/>
                  </a:lnTo>
                  <a:lnTo>
                    <a:pt x="256911" y="3522"/>
                  </a:lnTo>
                  <a:lnTo>
                    <a:pt x="262782" y="3522"/>
                  </a:lnTo>
                  <a:lnTo>
                    <a:pt x="256541" y="0"/>
                  </a:lnTo>
                  <a:close/>
                </a:path>
                <a:path w="291464" h="337820">
                  <a:moveTo>
                    <a:pt x="262782" y="3522"/>
                  </a:moveTo>
                  <a:lnTo>
                    <a:pt x="256911" y="3522"/>
                  </a:lnTo>
                  <a:lnTo>
                    <a:pt x="291142" y="19528"/>
                  </a:lnTo>
                  <a:lnTo>
                    <a:pt x="262782" y="3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23" name="object 251">
              <a:extLst>
                <a:ext uri="{FF2B5EF4-FFF2-40B4-BE49-F238E27FC236}">
                  <a16:creationId xmlns:a16="http://schemas.microsoft.com/office/drawing/2014/main" xmlns="" id="{021370D0-DE01-4444-A05B-2E0F8C67A090}"/>
                </a:ext>
              </a:extLst>
            </p:cNvPr>
            <p:cNvSpPr/>
            <p:nvPr/>
          </p:nvSpPr>
          <p:spPr>
            <a:xfrm>
              <a:off x="1809516" y="4209664"/>
              <a:ext cx="99060" cy="118110"/>
            </a:xfrm>
            <a:custGeom>
              <a:avLst/>
              <a:gdLst/>
              <a:ahLst/>
              <a:cxnLst/>
              <a:rect l="l" t="t" r="r" b="b"/>
              <a:pathLst>
                <a:path w="99060" h="118110">
                  <a:moveTo>
                    <a:pt x="98928" y="0"/>
                  </a:moveTo>
                  <a:lnTo>
                    <a:pt x="72466" y="25978"/>
                  </a:lnTo>
                  <a:lnTo>
                    <a:pt x="47312" y="48931"/>
                  </a:lnTo>
                  <a:lnTo>
                    <a:pt x="23235" y="76811"/>
                  </a:lnTo>
                  <a:lnTo>
                    <a:pt x="0" y="117567"/>
                  </a:lnTo>
                  <a:lnTo>
                    <a:pt x="27135" y="86160"/>
                  </a:lnTo>
                  <a:lnTo>
                    <a:pt x="52460" y="57715"/>
                  </a:lnTo>
                  <a:lnTo>
                    <a:pt x="76287" y="29805"/>
                  </a:lnTo>
                  <a:lnTo>
                    <a:pt x="98928" y="0"/>
                  </a:lnTo>
                  <a:close/>
                </a:path>
              </a:pathLst>
            </a:custGeom>
            <a:solidFill>
              <a:srgbClr val="EF9500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24" name="object 252">
              <a:extLst>
                <a:ext uri="{FF2B5EF4-FFF2-40B4-BE49-F238E27FC236}">
                  <a16:creationId xmlns:a16="http://schemas.microsoft.com/office/drawing/2014/main" xmlns="" id="{B5BFFBEA-EFE8-48B2-AF0E-0D84FB50373D}"/>
                </a:ext>
              </a:extLst>
            </p:cNvPr>
            <p:cNvSpPr/>
            <p:nvPr/>
          </p:nvSpPr>
          <p:spPr>
            <a:xfrm>
              <a:off x="1809118" y="4230889"/>
              <a:ext cx="99695" cy="148590"/>
            </a:xfrm>
            <a:custGeom>
              <a:avLst/>
              <a:gdLst/>
              <a:ahLst/>
              <a:cxnLst/>
              <a:rect l="l" t="t" r="r" b="b"/>
              <a:pathLst>
                <a:path w="99694" h="148589">
                  <a:moveTo>
                    <a:pt x="99326" y="0"/>
                  </a:moveTo>
                  <a:lnTo>
                    <a:pt x="70067" y="31643"/>
                  </a:lnTo>
                  <a:lnTo>
                    <a:pt x="37549" y="65576"/>
                  </a:lnTo>
                  <a:lnTo>
                    <a:pt x="11089" y="103785"/>
                  </a:lnTo>
                  <a:lnTo>
                    <a:pt x="0" y="148257"/>
                  </a:lnTo>
                  <a:lnTo>
                    <a:pt x="25844" y="101373"/>
                  </a:lnTo>
                  <a:lnTo>
                    <a:pt x="48713" y="67131"/>
                  </a:lnTo>
                  <a:lnTo>
                    <a:pt x="72056" y="36387"/>
                  </a:lnTo>
                  <a:lnTo>
                    <a:pt x="99326" y="0"/>
                  </a:lnTo>
                  <a:close/>
                </a:path>
              </a:pathLst>
            </a:custGeom>
            <a:solidFill>
              <a:srgbClr val="EF9500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25" name="object 253">
              <a:extLst>
                <a:ext uri="{FF2B5EF4-FFF2-40B4-BE49-F238E27FC236}">
                  <a16:creationId xmlns:a16="http://schemas.microsoft.com/office/drawing/2014/main" xmlns="" id="{D4EE19A3-032D-4E35-A140-F272639B442E}"/>
                </a:ext>
              </a:extLst>
            </p:cNvPr>
            <p:cNvSpPr/>
            <p:nvPr/>
          </p:nvSpPr>
          <p:spPr>
            <a:xfrm>
              <a:off x="1794679" y="4064831"/>
              <a:ext cx="210185" cy="231140"/>
            </a:xfrm>
            <a:custGeom>
              <a:avLst/>
              <a:gdLst/>
              <a:ahLst/>
              <a:cxnLst/>
              <a:rect l="l" t="t" r="r" b="b"/>
              <a:pathLst>
                <a:path w="210185" h="231139">
                  <a:moveTo>
                    <a:pt x="210119" y="0"/>
                  </a:moveTo>
                  <a:lnTo>
                    <a:pt x="74144" y="106405"/>
                  </a:lnTo>
                  <a:lnTo>
                    <a:pt x="60091" y="136132"/>
                  </a:lnTo>
                  <a:lnTo>
                    <a:pt x="46574" y="164975"/>
                  </a:lnTo>
                  <a:lnTo>
                    <a:pt x="28306" y="195579"/>
                  </a:lnTo>
                  <a:lnTo>
                    <a:pt x="0" y="230589"/>
                  </a:lnTo>
                  <a:lnTo>
                    <a:pt x="43556" y="195281"/>
                  </a:lnTo>
                  <a:lnTo>
                    <a:pt x="89545" y="152846"/>
                  </a:lnTo>
                  <a:lnTo>
                    <a:pt x="133582" y="107693"/>
                  </a:lnTo>
                  <a:lnTo>
                    <a:pt x="171280" y="64229"/>
                  </a:lnTo>
                  <a:lnTo>
                    <a:pt x="198254" y="26862"/>
                  </a:lnTo>
                  <a:lnTo>
                    <a:pt x="210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</p:grpSp>
      <p:grpSp>
        <p:nvGrpSpPr>
          <p:cNvPr id="28" name="Grupo 27">
            <a:extLst>
              <a:ext uri="{FF2B5EF4-FFF2-40B4-BE49-F238E27FC236}">
                <a16:creationId xmlns:a16="http://schemas.microsoft.com/office/drawing/2014/main" xmlns="" id="{3AB93651-ED96-4197-B8F0-7702AC726A67}"/>
              </a:ext>
            </a:extLst>
          </p:cNvPr>
          <p:cNvGrpSpPr/>
          <p:nvPr/>
        </p:nvGrpSpPr>
        <p:grpSpPr>
          <a:xfrm>
            <a:off x="1061179" y="4413058"/>
            <a:ext cx="342000" cy="342000"/>
            <a:chOff x="1618615" y="9490075"/>
            <a:chExt cx="889635" cy="889000"/>
          </a:xfrm>
        </p:grpSpPr>
        <p:sp>
          <p:nvSpPr>
            <p:cNvPr id="29" name="object 261">
              <a:extLst>
                <a:ext uri="{FF2B5EF4-FFF2-40B4-BE49-F238E27FC236}">
                  <a16:creationId xmlns:a16="http://schemas.microsoft.com/office/drawing/2014/main" xmlns="" id="{0D3977FE-6966-4F4B-9440-54F66A0234F7}"/>
                </a:ext>
              </a:extLst>
            </p:cNvPr>
            <p:cNvSpPr/>
            <p:nvPr/>
          </p:nvSpPr>
          <p:spPr>
            <a:xfrm>
              <a:off x="1618615" y="9490075"/>
              <a:ext cx="889635" cy="889000"/>
            </a:xfrm>
            <a:custGeom>
              <a:avLst/>
              <a:gdLst/>
              <a:ahLst/>
              <a:cxnLst/>
              <a:rect l="l" t="t" r="r" b="b"/>
              <a:pathLst>
                <a:path w="889635" h="889000">
                  <a:moveTo>
                    <a:pt x="889020" y="888978"/>
                  </a:moveTo>
                  <a:lnTo>
                    <a:pt x="0" y="888978"/>
                  </a:lnTo>
                  <a:lnTo>
                    <a:pt x="0" y="0"/>
                  </a:lnTo>
                  <a:lnTo>
                    <a:pt x="889020" y="0"/>
                  </a:lnTo>
                  <a:lnTo>
                    <a:pt x="889020" y="888978"/>
                  </a:lnTo>
                  <a:close/>
                </a:path>
              </a:pathLst>
            </a:custGeom>
            <a:solidFill>
              <a:srgbClr val="D18300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30" name="object 262">
              <a:extLst>
                <a:ext uri="{FF2B5EF4-FFF2-40B4-BE49-F238E27FC236}">
                  <a16:creationId xmlns:a16="http://schemas.microsoft.com/office/drawing/2014/main" xmlns="" id="{61F7B59F-F94C-4FE5-9B2D-270AAC00091D}"/>
                </a:ext>
              </a:extLst>
            </p:cNvPr>
            <p:cNvSpPr/>
            <p:nvPr/>
          </p:nvSpPr>
          <p:spPr>
            <a:xfrm>
              <a:off x="1974850" y="9617075"/>
              <a:ext cx="80645" cy="78740"/>
            </a:xfrm>
            <a:custGeom>
              <a:avLst/>
              <a:gdLst/>
              <a:ahLst/>
              <a:cxnLst/>
              <a:rect l="l" t="t" r="r" b="b"/>
              <a:pathLst>
                <a:path w="80644" h="78740">
                  <a:moveTo>
                    <a:pt x="40312" y="0"/>
                  </a:moveTo>
                  <a:lnTo>
                    <a:pt x="6573" y="17780"/>
                  </a:lnTo>
                  <a:lnTo>
                    <a:pt x="0" y="39161"/>
                  </a:lnTo>
                  <a:lnTo>
                    <a:pt x="730" y="46784"/>
                  </a:lnTo>
                  <a:lnTo>
                    <a:pt x="32177" y="77541"/>
                  </a:lnTo>
                  <a:lnTo>
                    <a:pt x="40312" y="78269"/>
                  </a:lnTo>
                  <a:lnTo>
                    <a:pt x="48435" y="77541"/>
                  </a:lnTo>
                  <a:lnTo>
                    <a:pt x="79891" y="46784"/>
                  </a:lnTo>
                  <a:lnTo>
                    <a:pt x="80625" y="39161"/>
                  </a:lnTo>
                  <a:lnTo>
                    <a:pt x="79891" y="31512"/>
                  </a:lnTo>
                  <a:lnTo>
                    <a:pt x="48435" y="730"/>
                  </a:lnTo>
                  <a:lnTo>
                    <a:pt x="403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31" name="object 263">
              <a:extLst>
                <a:ext uri="{FF2B5EF4-FFF2-40B4-BE49-F238E27FC236}">
                  <a16:creationId xmlns:a16="http://schemas.microsoft.com/office/drawing/2014/main" xmlns="" id="{DC1585CA-8E30-4AFE-91A3-0877D0311CD6}"/>
                </a:ext>
              </a:extLst>
            </p:cNvPr>
            <p:cNvSpPr/>
            <p:nvPr/>
          </p:nvSpPr>
          <p:spPr>
            <a:xfrm>
              <a:off x="1791834" y="9704979"/>
              <a:ext cx="576580" cy="500380"/>
            </a:xfrm>
            <a:custGeom>
              <a:avLst/>
              <a:gdLst/>
              <a:ahLst/>
              <a:cxnLst/>
              <a:rect l="l" t="t" r="r" b="b"/>
              <a:pathLst>
                <a:path w="576580" h="500379">
                  <a:moveTo>
                    <a:pt x="198296" y="310796"/>
                  </a:moveTo>
                  <a:lnTo>
                    <a:pt x="120341" y="310796"/>
                  </a:lnTo>
                  <a:lnTo>
                    <a:pt x="120341" y="352837"/>
                  </a:lnTo>
                  <a:lnTo>
                    <a:pt x="178790" y="486058"/>
                  </a:lnTo>
                  <a:lnTo>
                    <a:pt x="182654" y="492257"/>
                  </a:lnTo>
                  <a:lnTo>
                    <a:pt x="188119" y="496351"/>
                  </a:lnTo>
                  <a:lnTo>
                    <a:pt x="202129" y="500236"/>
                  </a:lnTo>
                  <a:lnTo>
                    <a:pt x="208946" y="499461"/>
                  </a:lnTo>
                  <a:lnTo>
                    <a:pt x="222202" y="492477"/>
                  </a:lnTo>
                  <a:lnTo>
                    <a:pt x="226474" y="487398"/>
                  </a:lnTo>
                  <a:lnTo>
                    <a:pt x="230369" y="474142"/>
                  </a:lnTo>
                  <a:lnTo>
                    <a:pt x="229417" y="467723"/>
                  </a:lnTo>
                  <a:lnTo>
                    <a:pt x="225511" y="461504"/>
                  </a:lnTo>
                  <a:lnTo>
                    <a:pt x="175272" y="347005"/>
                  </a:lnTo>
                  <a:lnTo>
                    <a:pt x="198296" y="310796"/>
                  </a:lnTo>
                  <a:close/>
                </a:path>
                <a:path w="576580" h="500379">
                  <a:moveTo>
                    <a:pt x="497275" y="185732"/>
                  </a:moveTo>
                  <a:lnTo>
                    <a:pt x="59600" y="185732"/>
                  </a:lnTo>
                  <a:lnTo>
                    <a:pt x="59600" y="297917"/>
                  </a:lnTo>
                  <a:lnTo>
                    <a:pt x="36208" y="331801"/>
                  </a:lnTo>
                  <a:lnTo>
                    <a:pt x="36208" y="480571"/>
                  </a:lnTo>
                  <a:lnTo>
                    <a:pt x="39349" y="486435"/>
                  </a:lnTo>
                  <a:lnTo>
                    <a:pt x="45537" y="491880"/>
                  </a:lnTo>
                  <a:lnTo>
                    <a:pt x="51809" y="497335"/>
                  </a:lnTo>
                  <a:lnTo>
                    <a:pt x="58616" y="500047"/>
                  </a:lnTo>
                  <a:lnTo>
                    <a:pt x="73432" y="500047"/>
                  </a:lnTo>
                  <a:lnTo>
                    <a:pt x="80290" y="497513"/>
                  </a:lnTo>
                  <a:lnTo>
                    <a:pt x="92698" y="487398"/>
                  </a:lnTo>
                  <a:lnTo>
                    <a:pt x="95860" y="481388"/>
                  </a:lnTo>
                  <a:lnTo>
                    <a:pt x="95860" y="350491"/>
                  </a:lnTo>
                  <a:lnTo>
                    <a:pt x="120341" y="310796"/>
                  </a:lnTo>
                  <a:lnTo>
                    <a:pt x="198296" y="310796"/>
                  </a:lnTo>
                  <a:lnTo>
                    <a:pt x="199794" y="308440"/>
                  </a:lnTo>
                  <a:lnTo>
                    <a:pt x="383849" y="308440"/>
                  </a:lnTo>
                  <a:lnTo>
                    <a:pt x="445169" y="190413"/>
                  </a:lnTo>
                  <a:lnTo>
                    <a:pt x="484073" y="190413"/>
                  </a:lnTo>
                  <a:lnTo>
                    <a:pt x="489410" y="189117"/>
                  </a:lnTo>
                  <a:lnTo>
                    <a:pt x="497275" y="185732"/>
                  </a:lnTo>
                  <a:close/>
                </a:path>
                <a:path w="576580" h="500379">
                  <a:moveTo>
                    <a:pt x="383849" y="308440"/>
                  </a:moveTo>
                  <a:lnTo>
                    <a:pt x="335319" y="308440"/>
                  </a:lnTo>
                  <a:lnTo>
                    <a:pt x="335319" y="481388"/>
                  </a:lnTo>
                  <a:lnTo>
                    <a:pt x="337487" y="487398"/>
                  </a:lnTo>
                  <a:lnTo>
                    <a:pt x="341738" y="492477"/>
                  </a:lnTo>
                  <a:lnTo>
                    <a:pt x="346041" y="497513"/>
                  </a:lnTo>
                  <a:lnTo>
                    <a:pt x="351905" y="500047"/>
                  </a:lnTo>
                  <a:lnTo>
                    <a:pt x="366700" y="500047"/>
                  </a:lnTo>
                  <a:lnTo>
                    <a:pt x="383234" y="309624"/>
                  </a:lnTo>
                  <a:lnTo>
                    <a:pt x="383849" y="308440"/>
                  </a:lnTo>
                  <a:close/>
                </a:path>
                <a:path w="576580" h="500379">
                  <a:moveTo>
                    <a:pt x="484896" y="0"/>
                  </a:moveTo>
                  <a:lnTo>
                    <a:pt x="322492" y="164717"/>
                  </a:lnTo>
                  <a:lnTo>
                    <a:pt x="59600" y="164717"/>
                  </a:lnTo>
                  <a:lnTo>
                    <a:pt x="47289" y="165633"/>
                  </a:lnTo>
                  <a:lnTo>
                    <a:pt x="9546" y="187171"/>
                  </a:lnTo>
                  <a:lnTo>
                    <a:pt x="0" y="217323"/>
                  </a:lnTo>
                  <a:lnTo>
                    <a:pt x="0" y="308440"/>
                  </a:lnTo>
                  <a:lnTo>
                    <a:pt x="36208" y="308440"/>
                  </a:lnTo>
                  <a:lnTo>
                    <a:pt x="36208" y="218485"/>
                  </a:lnTo>
                  <a:lnTo>
                    <a:pt x="59600" y="185732"/>
                  </a:lnTo>
                  <a:lnTo>
                    <a:pt x="497275" y="185732"/>
                  </a:lnTo>
                  <a:lnTo>
                    <a:pt x="500038" y="184543"/>
                  </a:lnTo>
                  <a:lnTo>
                    <a:pt x="509077" y="178727"/>
                  </a:lnTo>
                  <a:lnTo>
                    <a:pt x="461525" y="178727"/>
                  </a:lnTo>
                  <a:lnTo>
                    <a:pt x="457232" y="178350"/>
                  </a:lnTo>
                  <a:lnTo>
                    <a:pt x="453305" y="177596"/>
                  </a:lnTo>
                  <a:lnTo>
                    <a:pt x="479022" y="129681"/>
                  </a:lnTo>
                  <a:lnTo>
                    <a:pt x="570455" y="129681"/>
                  </a:lnTo>
                  <a:lnTo>
                    <a:pt x="571354" y="128509"/>
                  </a:lnTo>
                  <a:lnTo>
                    <a:pt x="575218" y="122289"/>
                  </a:lnTo>
                  <a:lnTo>
                    <a:pt x="576003" y="115671"/>
                  </a:lnTo>
                  <a:lnTo>
                    <a:pt x="571354" y="101661"/>
                  </a:lnTo>
                  <a:lnTo>
                    <a:pt x="567061" y="96175"/>
                  </a:lnTo>
                  <a:lnTo>
                    <a:pt x="560831" y="92269"/>
                  </a:lnTo>
                  <a:lnTo>
                    <a:pt x="480215" y="40888"/>
                  </a:lnTo>
                  <a:lnTo>
                    <a:pt x="484896" y="0"/>
                  </a:lnTo>
                  <a:close/>
                </a:path>
                <a:path w="576580" h="500379">
                  <a:moveTo>
                    <a:pt x="484073" y="190413"/>
                  </a:moveTo>
                  <a:lnTo>
                    <a:pt x="445169" y="190413"/>
                  </a:lnTo>
                  <a:lnTo>
                    <a:pt x="452195" y="191983"/>
                  </a:lnTo>
                  <a:lnTo>
                    <a:pt x="459200" y="192768"/>
                  </a:lnTo>
                  <a:lnTo>
                    <a:pt x="466184" y="192768"/>
                  </a:lnTo>
                  <a:lnTo>
                    <a:pt x="478125" y="191857"/>
                  </a:lnTo>
                  <a:lnTo>
                    <a:pt x="484073" y="190413"/>
                  </a:lnTo>
                  <a:close/>
                </a:path>
                <a:path w="576580" h="500379">
                  <a:moveTo>
                    <a:pt x="570455" y="129681"/>
                  </a:moveTo>
                  <a:lnTo>
                    <a:pt x="479022" y="129681"/>
                  </a:lnTo>
                  <a:lnTo>
                    <a:pt x="521083" y="137870"/>
                  </a:lnTo>
                  <a:lnTo>
                    <a:pt x="518100" y="146264"/>
                  </a:lnTo>
                  <a:lnTo>
                    <a:pt x="484901" y="175821"/>
                  </a:lnTo>
                  <a:lnTo>
                    <a:pt x="466184" y="178727"/>
                  </a:lnTo>
                  <a:lnTo>
                    <a:pt x="509077" y="178727"/>
                  </a:lnTo>
                  <a:lnTo>
                    <a:pt x="535135" y="140226"/>
                  </a:lnTo>
                  <a:lnTo>
                    <a:pt x="558119" y="140226"/>
                  </a:lnTo>
                  <a:lnTo>
                    <a:pt x="559390" y="139911"/>
                  </a:lnTo>
                  <a:lnTo>
                    <a:pt x="566030" y="135455"/>
                  </a:lnTo>
                  <a:lnTo>
                    <a:pt x="570455" y="129681"/>
                  </a:lnTo>
                  <a:close/>
                </a:path>
                <a:path w="576580" h="500379">
                  <a:moveTo>
                    <a:pt x="221417" y="36208"/>
                  </a:moveTo>
                  <a:lnTo>
                    <a:pt x="186823" y="53190"/>
                  </a:lnTo>
                  <a:lnTo>
                    <a:pt x="179942" y="74751"/>
                  </a:lnTo>
                  <a:lnTo>
                    <a:pt x="179942" y="164717"/>
                  </a:lnTo>
                  <a:lnTo>
                    <a:pt x="264054" y="164717"/>
                  </a:lnTo>
                  <a:lnTo>
                    <a:pt x="264054" y="127346"/>
                  </a:lnTo>
                  <a:lnTo>
                    <a:pt x="336419" y="127346"/>
                  </a:lnTo>
                  <a:lnTo>
                    <a:pt x="338293" y="119357"/>
                  </a:lnTo>
                  <a:lnTo>
                    <a:pt x="337487" y="114677"/>
                  </a:lnTo>
                  <a:lnTo>
                    <a:pt x="334733" y="110405"/>
                  </a:lnTo>
                  <a:lnTo>
                    <a:pt x="332031" y="106111"/>
                  </a:lnTo>
                  <a:lnTo>
                    <a:pt x="327906" y="103577"/>
                  </a:lnTo>
                  <a:lnTo>
                    <a:pt x="322492" y="102792"/>
                  </a:lnTo>
                  <a:lnTo>
                    <a:pt x="264054" y="87620"/>
                  </a:lnTo>
                  <a:lnTo>
                    <a:pt x="264054" y="74751"/>
                  </a:lnTo>
                  <a:lnTo>
                    <a:pt x="263255" y="66904"/>
                  </a:lnTo>
                  <a:lnTo>
                    <a:pt x="229645" y="36900"/>
                  </a:lnTo>
                  <a:lnTo>
                    <a:pt x="221417" y="36208"/>
                  </a:lnTo>
                  <a:close/>
                </a:path>
                <a:path w="576580" h="500379">
                  <a:moveTo>
                    <a:pt x="558119" y="140226"/>
                  </a:moveTo>
                  <a:lnTo>
                    <a:pt x="535135" y="140226"/>
                  </a:lnTo>
                  <a:lnTo>
                    <a:pt x="542171" y="141356"/>
                  </a:lnTo>
                  <a:lnTo>
                    <a:pt x="551436" y="141879"/>
                  </a:lnTo>
                  <a:lnTo>
                    <a:pt x="558119" y="140226"/>
                  </a:lnTo>
                  <a:close/>
                </a:path>
                <a:path w="576580" h="500379">
                  <a:moveTo>
                    <a:pt x="336419" y="127346"/>
                  </a:moveTo>
                  <a:lnTo>
                    <a:pt x="264054" y="127346"/>
                  </a:lnTo>
                  <a:lnTo>
                    <a:pt x="314294" y="139032"/>
                  </a:lnTo>
                  <a:lnTo>
                    <a:pt x="318985" y="139817"/>
                  </a:lnTo>
                  <a:lnTo>
                    <a:pt x="323665" y="138833"/>
                  </a:lnTo>
                  <a:lnTo>
                    <a:pt x="333016" y="133388"/>
                  </a:lnTo>
                  <a:lnTo>
                    <a:pt x="335916" y="129493"/>
                  </a:lnTo>
                  <a:lnTo>
                    <a:pt x="336419" y="1273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</p:grpSp>
      <p:grpSp>
        <p:nvGrpSpPr>
          <p:cNvPr id="32" name="Grupo 31">
            <a:extLst>
              <a:ext uri="{FF2B5EF4-FFF2-40B4-BE49-F238E27FC236}">
                <a16:creationId xmlns:a16="http://schemas.microsoft.com/office/drawing/2014/main" xmlns="" id="{753ECFAA-0DF0-456A-A45E-AA9AC7D47482}"/>
              </a:ext>
            </a:extLst>
          </p:cNvPr>
          <p:cNvGrpSpPr/>
          <p:nvPr/>
        </p:nvGrpSpPr>
        <p:grpSpPr>
          <a:xfrm>
            <a:off x="1069210" y="3792758"/>
            <a:ext cx="342000" cy="342000"/>
            <a:chOff x="319070" y="2644262"/>
            <a:chExt cx="359424" cy="338496"/>
          </a:xfrm>
        </p:grpSpPr>
        <p:sp>
          <p:nvSpPr>
            <p:cNvPr id="33" name="object 265">
              <a:extLst>
                <a:ext uri="{FF2B5EF4-FFF2-40B4-BE49-F238E27FC236}">
                  <a16:creationId xmlns:a16="http://schemas.microsoft.com/office/drawing/2014/main" xmlns="" id="{DA4DCF39-A4B7-4533-B5B6-0215E89AD5A4}"/>
                </a:ext>
              </a:extLst>
            </p:cNvPr>
            <p:cNvSpPr/>
            <p:nvPr/>
          </p:nvSpPr>
          <p:spPr>
            <a:xfrm>
              <a:off x="319070" y="2644262"/>
              <a:ext cx="359424" cy="338496"/>
            </a:xfrm>
            <a:custGeom>
              <a:avLst/>
              <a:gdLst/>
              <a:ahLst/>
              <a:cxnLst/>
              <a:rect l="l" t="t" r="r" b="b"/>
              <a:pathLst>
                <a:path w="889000" h="889000">
                  <a:moveTo>
                    <a:pt x="888967" y="888978"/>
                  </a:moveTo>
                  <a:lnTo>
                    <a:pt x="0" y="888978"/>
                  </a:lnTo>
                  <a:lnTo>
                    <a:pt x="0" y="0"/>
                  </a:lnTo>
                  <a:lnTo>
                    <a:pt x="888967" y="0"/>
                  </a:lnTo>
                  <a:lnTo>
                    <a:pt x="888967" y="888978"/>
                  </a:lnTo>
                  <a:close/>
                </a:path>
              </a:pathLst>
            </a:custGeom>
            <a:solidFill>
              <a:srgbClr val="4D809A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34" name="object 266">
              <a:extLst>
                <a:ext uri="{FF2B5EF4-FFF2-40B4-BE49-F238E27FC236}">
                  <a16:creationId xmlns:a16="http://schemas.microsoft.com/office/drawing/2014/main" xmlns="" id="{F513C7C5-0AAD-4552-A83D-3D4BE2A95E62}"/>
                </a:ext>
              </a:extLst>
            </p:cNvPr>
            <p:cNvSpPr/>
            <p:nvPr/>
          </p:nvSpPr>
          <p:spPr>
            <a:xfrm>
              <a:off x="575728" y="2721796"/>
              <a:ext cx="37740" cy="35542"/>
            </a:xfrm>
            <a:custGeom>
              <a:avLst/>
              <a:gdLst/>
              <a:ahLst/>
              <a:cxnLst/>
              <a:rect l="l" t="t" r="r" b="b"/>
              <a:pathLst>
                <a:path w="93344" h="93345">
                  <a:moveTo>
                    <a:pt x="46658" y="0"/>
                  </a:moveTo>
                  <a:lnTo>
                    <a:pt x="28505" y="3660"/>
                  </a:lnTo>
                  <a:lnTo>
                    <a:pt x="13673" y="13643"/>
                  </a:lnTo>
                  <a:lnTo>
                    <a:pt x="3669" y="28448"/>
                  </a:lnTo>
                  <a:lnTo>
                    <a:pt x="0" y="46574"/>
                  </a:lnTo>
                  <a:lnTo>
                    <a:pt x="3669" y="64702"/>
                  </a:lnTo>
                  <a:lnTo>
                    <a:pt x="13673" y="79510"/>
                  </a:lnTo>
                  <a:lnTo>
                    <a:pt x="28505" y="89496"/>
                  </a:lnTo>
                  <a:lnTo>
                    <a:pt x="46658" y="93159"/>
                  </a:lnTo>
                  <a:lnTo>
                    <a:pt x="64798" y="89496"/>
                  </a:lnTo>
                  <a:lnTo>
                    <a:pt x="79612" y="79510"/>
                  </a:lnTo>
                  <a:lnTo>
                    <a:pt x="89601" y="64702"/>
                  </a:lnTo>
                  <a:lnTo>
                    <a:pt x="93264" y="46574"/>
                  </a:lnTo>
                  <a:lnTo>
                    <a:pt x="89601" y="28448"/>
                  </a:lnTo>
                  <a:lnTo>
                    <a:pt x="79612" y="13643"/>
                  </a:lnTo>
                  <a:lnTo>
                    <a:pt x="64798" y="3660"/>
                  </a:lnTo>
                  <a:lnTo>
                    <a:pt x="466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35" name="object 267">
              <a:extLst>
                <a:ext uri="{FF2B5EF4-FFF2-40B4-BE49-F238E27FC236}">
                  <a16:creationId xmlns:a16="http://schemas.microsoft.com/office/drawing/2014/main" xmlns="" id="{8ECBDDE9-B25C-409F-8F48-9B20F14B8710}"/>
                </a:ext>
              </a:extLst>
            </p:cNvPr>
            <p:cNvSpPr/>
            <p:nvPr/>
          </p:nvSpPr>
          <p:spPr>
            <a:xfrm>
              <a:off x="359054" y="2692329"/>
              <a:ext cx="275473" cy="243717"/>
            </a:xfrm>
            <a:custGeom>
              <a:avLst/>
              <a:gdLst/>
              <a:ahLst/>
              <a:cxnLst/>
              <a:rect l="l" t="t" r="r" b="b"/>
              <a:pathLst>
                <a:path w="681355" h="640079">
                  <a:moveTo>
                    <a:pt x="681340" y="572371"/>
                  </a:moveTo>
                  <a:lnTo>
                    <a:pt x="348218" y="572371"/>
                  </a:lnTo>
                  <a:lnTo>
                    <a:pt x="357601" y="573563"/>
                  </a:lnTo>
                  <a:lnTo>
                    <a:pt x="357601" y="639634"/>
                  </a:lnTo>
                  <a:lnTo>
                    <a:pt x="681340" y="639634"/>
                  </a:lnTo>
                  <a:lnTo>
                    <a:pt x="681340" y="572371"/>
                  </a:lnTo>
                  <a:close/>
                </a:path>
                <a:path w="681355" h="640079">
                  <a:moveTo>
                    <a:pt x="4146" y="583657"/>
                  </a:moveTo>
                  <a:lnTo>
                    <a:pt x="0" y="589060"/>
                  </a:lnTo>
                  <a:lnTo>
                    <a:pt x="3065" y="591137"/>
                  </a:lnTo>
                  <a:lnTo>
                    <a:pt x="11042" y="595481"/>
                  </a:lnTo>
                  <a:lnTo>
                    <a:pt x="22665" y="599783"/>
                  </a:lnTo>
                  <a:lnTo>
                    <a:pt x="36669" y="601730"/>
                  </a:lnTo>
                  <a:lnTo>
                    <a:pt x="44312" y="601071"/>
                  </a:lnTo>
                  <a:lnTo>
                    <a:pt x="52072" y="598888"/>
                  </a:lnTo>
                  <a:lnTo>
                    <a:pt x="59779" y="594870"/>
                  </a:lnTo>
                  <a:lnTo>
                    <a:pt x="60209" y="594517"/>
                  </a:lnTo>
                  <a:lnTo>
                    <a:pt x="43085" y="594517"/>
                  </a:lnTo>
                  <a:lnTo>
                    <a:pt x="24508" y="593485"/>
                  </a:lnTo>
                  <a:lnTo>
                    <a:pt x="10322" y="587634"/>
                  </a:lnTo>
                  <a:lnTo>
                    <a:pt x="4146" y="583657"/>
                  </a:lnTo>
                  <a:close/>
                </a:path>
                <a:path w="681355" h="640079">
                  <a:moveTo>
                    <a:pt x="122915" y="577984"/>
                  </a:moveTo>
                  <a:lnTo>
                    <a:pt x="99764" y="577984"/>
                  </a:lnTo>
                  <a:lnTo>
                    <a:pt x="114272" y="581448"/>
                  </a:lnTo>
                  <a:lnTo>
                    <a:pt x="125017" y="586247"/>
                  </a:lnTo>
                  <a:lnTo>
                    <a:pt x="130057" y="589230"/>
                  </a:lnTo>
                  <a:lnTo>
                    <a:pt x="133328" y="591415"/>
                  </a:lnTo>
                  <a:lnTo>
                    <a:pt x="141362" y="595716"/>
                  </a:lnTo>
                  <a:lnTo>
                    <a:pt x="152804" y="599869"/>
                  </a:lnTo>
                  <a:lnTo>
                    <a:pt x="166476" y="601730"/>
                  </a:lnTo>
                  <a:lnTo>
                    <a:pt x="174121" y="601071"/>
                  </a:lnTo>
                  <a:lnTo>
                    <a:pt x="181862" y="598888"/>
                  </a:lnTo>
                  <a:lnTo>
                    <a:pt x="189545" y="594870"/>
                  </a:lnTo>
                  <a:lnTo>
                    <a:pt x="189935" y="594548"/>
                  </a:lnTo>
                  <a:lnTo>
                    <a:pt x="172912" y="594548"/>
                  </a:lnTo>
                  <a:lnTo>
                    <a:pt x="154346" y="593521"/>
                  </a:lnTo>
                  <a:lnTo>
                    <a:pt x="140161" y="587671"/>
                  </a:lnTo>
                  <a:lnTo>
                    <a:pt x="138165" y="586400"/>
                  </a:lnTo>
                  <a:lnTo>
                    <a:pt x="131933" y="586400"/>
                  </a:lnTo>
                  <a:lnTo>
                    <a:pt x="133828" y="583626"/>
                  </a:lnTo>
                  <a:lnTo>
                    <a:pt x="129559" y="581070"/>
                  </a:lnTo>
                  <a:lnTo>
                    <a:pt x="122915" y="577984"/>
                  </a:lnTo>
                  <a:close/>
                </a:path>
                <a:path w="681355" h="640079">
                  <a:moveTo>
                    <a:pt x="283330" y="588578"/>
                  </a:moveTo>
                  <a:lnTo>
                    <a:pt x="260191" y="588578"/>
                  </a:lnTo>
                  <a:lnTo>
                    <a:pt x="265910" y="591327"/>
                  </a:lnTo>
                  <a:lnTo>
                    <a:pt x="272767" y="593873"/>
                  </a:lnTo>
                  <a:lnTo>
                    <a:pt x="280506" y="595745"/>
                  </a:lnTo>
                  <a:lnTo>
                    <a:pt x="288870" y="596473"/>
                  </a:lnTo>
                  <a:lnTo>
                    <a:pt x="296502" y="595816"/>
                  </a:lnTo>
                  <a:lnTo>
                    <a:pt x="304244" y="593638"/>
                  </a:lnTo>
                  <a:lnTo>
                    <a:pt x="311935" y="589635"/>
                  </a:lnTo>
                  <a:lnTo>
                    <a:pt x="312429" y="589230"/>
                  </a:lnTo>
                  <a:lnTo>
                    <a:pt x="295378" y="589230"/>
                  </a:lnTo>
                  <a:lnTo>
                    <a:pt x="283330" y="588578"/>
                  </a:lnTo>
                  <a:close/>
                </a:path>
                <a:path w="681355" h="640079">
                  <a:moveTo>
                    <a:pt x="226914" y="571117"/>
                  </a:moveTo>
                  <a:lnTo>
                    <a:pt x="209269" y="573340"/>
                  </a:lnTo>
                  <a:lnTo>
                    <a:pt x="192266" y="584034"/>
                  </a:lnTo>
                  <a:lnTo>
                    <a:pt x="172912" y="594548"/>
                  </a:lnTo>
                  <a:lnTo>
                    <a:pt x="189935" y="594548"/>
                  </a:lnTo>
                  <a:lnTo>
                    <a:pt x="197020" y="588704"/>
                  </a:lnTo>
                  <a:lnTo>
                    <a:pt x="217101" y="578183"/>
                  </a:lnTo>
                  <a:lnTo>
                    <a:pt x="253314" y="578183"/>
                  </a:lnTo>
                  <a:lnTo>
                    <a:pt x="243122" y="574138"/>
                  </a:lnTo>
                  <a:lnTo>
                    <a:pt x="226914" y="571117"/>
                  </a:lnTo>
                  <a:close/>
                </a:path>
                <a:path w="681355" h="640079">
                  <a:moveTo>
                    <a:pt x="237940" y="8774"/>
                  </a:moveTo>
                  <a:lnTo>
                    <a:pt x="79107" y="573458"/>
                  </a:lnTo>
                  <a:lnTo>
                    <a:pt x="73338" y="575427"/>
                  </a:lnTo>
                  <a:lnTo>
                    <a:pt x="67652" y="578778"/>
                  </a:lnTo>
                  <a:lnTo>
                    <a:pt x="62437" y="584034"/>
                  </a:lnTo>
                  <a:lnTo>
                    <a:pt x="43085" y="594517"/>
                  </a:lnTo>
                  <a:lnTo>
                    <a:pt x="60209" y="594517"/>
                  </a:lnTo>
                  <a:lnTo>
                    <a:pt x="67274" y="588704"/>
                  </a:lnTo>
                  <a:lnTo>
                    <a:pt x="70908" y="584997"/>
                  </a:lnTo>
                  <a:lnTo>
                    <a:pt x="74929" y="582484"/>
                  </a:lnTo>
                  <a:lnTo>
                    <a:pt x="79055" y="580736"/>
                  </a:lnTo>
                  <a:lnTo>
                    <a:pt x="83186" y="580736"/>
                  </a:lnTo>
                  <a:lnTo>
                    <a:pt x="83610" y="579123"/>
                  </a:lnTo>
                  <a:lnTo>
                    <a:pt x="99764" y="577984"/>
                  </a:lnTo>
                  <a:lnTo>
                    <a:pt x="122915" y="577984"/>
                  </a:lnTo>
                  <a:lnTo>
                    <a:pt x="118669" y="576011"/>
                  </a:lnTo>
                  <a:lnTo>
                    <a:pt x="103345" y="571796"/>
                  </a:lnTo>
                  <a:lnTo>
                    <a:pt x="85777" y="571773"/>
                  </a:lnTo>
                  <a:lnTo>
                    <a:pt x="243427" y="10837"/>
                  </a:lnTo>
                  <a:lnTo>
                    <a:pt x="263738" y="10837"/>
                  </a:lnTo>
                  <a:lnTo>
                    <a:pt x="261234" y="9559"/>
                  </a:lnTo>
                  <a:lnTo>
                    <a:pt x="240767" y="9559"/>
                  </a:lnTo>
                  <a:lnTo>
                    <a:pt x="237940" y="8774"/>
                  </a:lnTo>
                  <a:close/>
                </a:path>
                <a:path w="681355" h="640079">
                  <a:moveTo>
                    <a:pt x="341493" y="565973"/>
                  </a:moveTo>
                  <a:lnTo>
                    <a:pt x="327781" y="569563"/>
                  </a:lnTo>
                  <a:lnTo>
                    <a:pt x="314744" y="578715"/>
                  </a:lnTo>
                  <a:lnTo>
                    <a:pt x="295378" y="589230"/>
                  </a:lnTo>
                  <a:lnTo>
                    <a:pt x="312429" y="589230"/>
                  </a:lnTo>
                  <a:lnTo>
                    <a:pt x="319414" y="583500"/>
                  </a:lnTo>
                  <a:lnTo>
                    <a:pt x="328679" y="576611"/>
                  </a:lnTo>
                  <a:lnTo>
                    <a:pt x="338429" y="573144"/>
                  </a:lnTo>
                  <a:lnTo>
                    <a:pt x="348218" y="572371"/>
                  </a:lnTo>
                  <a:lnTo>
                    <a:pt x="681340" y="572371"/>
                  </a:lnTo>
                  <a:lnTo>
                    <a:pt x="681340" y="569385"/>
                  </a:lnTo>
                  <a:lnTo>
                    <a:pt x="367056" y="569385"/>
                  </a:lnTo>
                  <a:lnTo>
                    <a:pt x="354908" y="566421"/>
                  </a:lnTo>
                  <a:lnTo>
                    <a:pt x="341493" y="565973"/>
                  </a:lnTo>
                  <a:close/>
                </a:path>
                <a:path w="681355" h="640079">
                  <a:moveTo>
                    <a:pt x="253314" y="578183"/>
                  </a:moveTo>
                  <a:lnTo>
                    <a:pt x="217101" y="578183"/>
                  </a:lnTo>
                  <a:lnTo>
                    <a:pt x="237160" y="579251"/>
                  </a:lnTo>
                  <a:lnTo>
                    <a:pt x="252853" y="585161"/>
                  </a:lnTo>
                  <a:lnTo>
                    <a:pt x="259835" y="589165"/>
                  </a:lnTo>
                  <a:lnTo>
                    <a:pt x="260191" y="588578"/>
                  </a:lnTo>
                  <a:lnTo>
                    <a:pt x="283330" y="588578"/>
                  </a:lnTo>
                  <a:lnTo>
                    <a:pt x="276799" y="588225"/>
                  </a:lnTo>
                  <a:lnTo>
                    <a:pt x="262611" y="582402"/>
                  </a:lnTo>
                  <a:lnTo>
                    <a:pt x="257540" y="579176"/>
                  </a:lnTo>
                  <a:lnTo>
                    <a:pt x="255814" y="579176"/>
                  </a:lnTo>
                  <a:lnTo>
                    <a:pt x="253314" y="578183"/>
                  </a:lnTo>
                  <a:close/>
                </a:path>
                <a:path w="681355" h="640079">
                  <a:moveTo>
                    <a:pt x="133954" y="583720"/>
                  </a:moveTo>
                  <a:lnTo>
                    <a:pt x="131933" y="586400"/>
                  </a:lnTo>
                  <a:lnTo>
                    <a:pt x="138165" y="586400"/>
                  </a:lnTo>
                  <a:lnTo>
                    <a:pt x="133954" y="583720"/>
                  </a:lnTo>
                  <a:close/>
                </a:path>
                <a:path w="681355" h="640079">
                  <a:moveTo>
                    <a:pt x="83186" y="580736"/>
                  </a:moveTo>
                  <a:lnTo>
                    <a:pt x="79055" y="580736"/>
                  </a:lnTo>
                  <a:lnTo>
                    <a:pt x="82897" y="581835"/>
                  </a:lnTo>
                  <a:lnTo>
                    <a:pt x="83186" y="580736"/>
                  </a:lnTo>
                  <a:close/>
                </a:path>
                <a:path w="681355" h="640079">
                  <a:moveTo>
                    <a:pt x="256421" y="578464"/>
                  </a:moveTo>
                  <a:lnTo>
                    <a:pt x="255814" y="579176"/>
                  </a:lnTo>
                  <a:lnTo>
                    <a:pt x="257540" y="579176"/>
                  </a:lnTo>
                  <a:lnTo>
                    <a:pt x="256421" y="578464"/>
                  </a:lnTo>
                  <a:close/>
                </a:path>
                <a:path w="681355" h="640079">
                  <a:moveTo>
                    <a:pt x="572221" y="420290"/>
                  </a:moveTo>
                  <a:lnTo>
                    <a:pt x="514664" y="420290"/>
                  </a:lnTo>
                  <a:lnTo>
                    <a:pt x="506448" y="451681"/>
                  </a:lnTo>
                  <a:lnTo>
                    <a:pt x="498537" y="482931"/>
                  </a:lnTo>
                  <a:lnTo>
                    <a:pt x="491108" y="513213"/>
                  </a:lnTo>
                  <a:lnTo>
                    <a:pt x="484341" y="541700"/>
                  </a:lnTo>
                  <a:lnTo>
                    <a:pt x="483684" y="551268"/>
                  </a:lnTo>
                  <a:lnTo>
                    <a:pt x="486099" y="559108"/>
                  </a:lnTo>
                  <a:lnTo>
                    <a:pt x="490954" y="565166"/>
                  </a:lnTo>
                  <a:lnTo>
                    <a:pt x="497618" y="569385"/>
                  </a:lnTo>
                  <a:lnTo>
                    <a:pt x="681340" y="569385"/>
                  </a:lnTo>
                  <a:lnTo>
                    <a:pt x="523460" y="569333"/>
                  </a:lnTo>
                  <a:lnTo>
                    <a:pt x="528885" y="566225"/>
                  </a:lnTo>
                  <a:lnTo>
                    <a:pt x="533592" y="561906"/>
                  </a:lnTo>
                  <a:lnTo>
                    <a:pt x="537312" y="556319"/>
                  </a:lnTo>
                  <a:lnTo>
                    <a:pt x="539774" y="549407"/>
                  </a:lnTo>
                  <a:lnTo>
                    <a:pt x="549487" y="508789"/>
                  </a:lnTo>
                  <a:lnTo>
                    <a:pt x="560438" y="465019"/>
                  </a:lnTo>
                  <a:lnTo>
                    <a:pt x="572032" y="420963"/>
                  </a:lnTo>
                  <a:lnTo>
                    <a:pt x="572221" y="420290"/>
                  </a:lnTo>
                  <a:close/>
                </a:path>
                <a:path w="681355" h="640079">
                  <a:moveTo>
                    <a:pt x="263738" y="10837"/>
                  </a:moveTo>
                  <a:lnTo>
                    <a:pt x="243427" y="10837"/>
                  </a:lnTo>
                  <a:lnTo>
                    <a:pt x="286190" y="33061"/>
                  </a:lnTo>
                  <a:lnTo>
                    <a:pt x="328544" y="61759"/>
                  </a:lnTo>
                  <a:lnTo>
                    <a:pt x="367077" y="97535"/>
                  </a:lnTo>
                  <a:lnTo>
                    <a:pt x="398375" y="140990"/>
                  </a:lnTo>
                  <a:lnTo>
                    <a:pt x="419023" y="192727"/>
                  </a:lnTo>
                  <a:lnTo>
                    <a:pt x="419023" y="195177"/>
                  </a:lnTo>
                  <a:lnTo>
                    <a:pt x="419557" y="197554"/>
                  </a:lnTo>
                  <a:lnTo>
                    <a:pt x="420615" y="199774"/>
                  </a:lnTo>
                  <a:lnTo>
                    <a:pt x="422060" y="206475"/>
                  </a:lnTo>
                  <a:lnTo>
                    <a:pt x="423191" y="213407"/>
                  </a:lnTo>
                  <a:lnTo>
                    <a:pt x="423955" y="220516"/>
                  </a:lnTo>
                  <a:lnTo>
                    <a:pt x="415337" y="228062"/>
                  </a:lnTo>
                  <a:lnTo>
                    <a:pt x="410313" y="238322"/>
                  </a:lnTo>
                  <a:lnTo>
                    <a:pt x="437349" y="277848"/>
                  </a:lnTo>
                  <a:lnTo>
                    <a:pt x="487811" y="298908"/>
                  </a:lnTo>
                  <a:lnTo>
                    <a:pt x="515272" y="302315"/>
                  </a:lnTo>
                  <a:lnTo>
                    <a:pt x="514033" y="313550"/>
                  </a:lnTo>
                  <a:lnTo>
                    <a:pt x="512888" y="324796"/>
                  </a:lnTo>
                  <a:lnTo>
                    <a:pt x="511828" y="336049"/>
                  </a:lnTo>
                  <a:lnTo>
                    <a:pt x="510843" y="347308"/>
                  </a:lnTo>
                  <a:lnTo>
                    <a:pt x="508267" y="348931"/>
                  </a:lnTo>
                  <a:lnTo>
                    <a:pt x="469064" y="389831"/>
                  </a:lnTo>
                  <a:lnTo>
                    <a:pt x="441422" y="434882"/>
                  </a:lnTo>
                  <a:lnTo>
                    <a:pt x="420653" y="484048"/>
                  </a:lnTo>
                  <a:lnTo>
                    <a:pt x="403317" y="536182"/>
                  </a:lnTo>
                  <a:lnTo>
                    <a:pt x="405730" y="557470"/>
                  </a:lnTo>
                  <a:lnTo>
                    <a:pt x="422494" y="568037"/>
                  </a:lnTo>
                  <a:lnTo>
                    <a:pt x="443327" y="565729"/>
                  </a:lnTo>
                  <a:lnTo>
                    <a:pt x="457944" y="548391"/>
                  </a:lnTo>
                  <a:lnTo>
                    <a:pt x="468607" y="514670"/>
                  </a:lnTo>
                  <a:lnTo>
                    <a:pt x="480583" y="481294"/>
                  </a:lnTo>
                  <a:lnTo>
                    <a:pt x="495419" y="449441"/>
                  </a:lnTo>
                  <a:lnTo>
                    <a:pt x="514664" y="420290"/>
                  </a:lnTo>
                  <a:lnTo>
                    <a:pt x="572221" y="420290"/>
                  </a:lnTo>
                  <a:lnTo>
                    <a:pt x="583678" y="379485"/>
                  </a:lnTo>
                  <a:lnTo>
                    <a:pt x="586558" y="373789"/>
                  </a:lnTo>
                  <a:lnTo>
                    <a:pt x="588348" y="367266"/>
                  </a:lnTo>
                  <a:lnTo>
                    <a:pt x="588809" y="360460"/>
                  </a:lnTo>
                  <a:lnTo>
                    <a:pt x="591808" y="326685"/>
                  </a:lnTo>
                  <a:lnTo>
                    <a:pt x="595674" y="293057"/>
                  </a:lnTo>
                  <a:lnTo>
                    <a:pt x="600437" y="259553"/>
                  </a:lnTo>
                  <a:lnTo>
                    <a:pt x="601625" y="252578"/>
                  </a:lnTo>
                  <a:lnTo>
                    <a:pt x="521669" y="252578"/>
                  </a:lnTo>
                  <a:lnTo>
                    <a:pt x="483057" y="243798"/>
                  </a:lnTo>
                  <a:lnTo>
                    <a:pt x="446991" y="218391"/>
                  </a:lnTo>
                  <a:lnTo>
                    <a:pt x="443373" y="217427"/>
                  </a:lnTo>
                  <a:lnTo>
                    <a:pt x="432981" y="217427"/>
                  </a:lnTo>
                  <a:lnTo>
                    <a:pt x="432709" y="214548"/>
                  </a:lnTo>
                  <a:lnTo>
                    <a:pt x="432227" y="211658"/>
                  </a:lnTo>
                  <a:lnTo>
                    <a:pt x="431714" y="208883"/>
                  </a:lnTo>
                  <a:lnTo>
                    <a:pt x="604838" y="208883"/>
                  </a:lnTo>
                  <a:lnTo>
                    <a:pt x="604511" y="204496"/>
                  </a:lnTo>
                  <a:lnTo>
                    <a:pt x="593371" y="188554"/>
                  </a:lnTo>
                  <a:lnTo>
                    <a:pt x="576543" y="179310"/>
                  </a:lnTo>
                  <a:lnTo>
                    <a:pt x="568788" y="178664"/>
                  </a:lnTo>
                  <a:lnTo>
                    <a:pt x="424615" y="178664"/>
                  </a:lnTo>
                  <a:lnTo>
                    <a:pt x="401692" y="128205"/>
                  </a:lnTo>
                  <a:lnTo>
                    <a:pt x="369002" y="85801"/>
                  </a:lnTo>
                  <a:lnTo>
                    <a:pt x="329770" y="50868"/>
                  </a:lnTo>
                  <a:lnTo>
                    <a:pt x="287223" y="22819"/>
                  </a:lnTo>
                  <a:lnTo>
                    <a:pt x="263738" y="10837"/>
                  </a:lnTo>
                  <a:close/>
                </a:path>
                <a:path w="681355" h="640079">
                  <a:moveTo>
                    <a:pt x="604905" y="209777"/>
                  </a:moveTo>
                  <a:lnTo>
                    <a:pt x="463887" y="209777"/>
                  </a:lnTo>
                  <a:lnTo>
                    <a:pt x="484812" y="212426"/>
                  </a:lnTo>
                  <a:lnTo>
                    <a:pt x="505855" y="216919"/>
                  </a:lnTo>
                  <a:lnTo>
                    <a:pt x="526570" y="222338"/>
                  </a:lnTo>
                  <a:lnTo>
                    <a:pt x="525262" y="229908"/>
                  </a:lnTo>
                  <a:lnTo>
                    <a:pt x="524018" y="237458"/>
                  </a:lnTo>
                  <a:lnTo>
                    <a:pt x="522824" y="245008"/>
                  </a:lnTo>
                  <a:lnTo>
                    <a:pt x="521669" y="252578"/>
                  </a:lnTo>
                  <a:lnTo>
                    <a:pt x="601625" y="252578"/>
                  </a:lnTo>
                  <a:lnTo>
                    <a:pt x="606128" y="226150"/>
                  </a:lnTo>
                  <a:lnTo>
                    <a:pt x="604905" y="209777"/>
                  </a:lnTo>
                  <a:close/>
                </a:path>
                <a:path w="681355" h="640079">
                  <a:moveTo>
                    <a:pt x="439756" y="216464"/>
                  </a:moveTo>
                  <a:lnTo>
                    <a:pt x="432981" y="217427"/>
                  </a:lnTo>
                  <a:lnTo>
                    <a:pt x="443373" y="217427"/>
                  </a:lnTo>
                  <a:lnTo>
                    <a:pt x="439756" y="216464"/>
                  </a:lnTo>
                  <a:close/>
                </a:path>
                <a:path w="681355" h="640079">
                  <a:moveTo>
                    <a:pt x="604838" y="208883"/>
                  </a:moveTo>
                  <a:lnTo>
                    <a:pt x="431714" y="208883"/>
                  </a:lnTo>
                  <a:lnTo>
                    <a:pt x="435086" y="209888"/>
                  </a:lnTo>
                  <a:lnTo>
                    <a:pt x="438929" y="210297"/>
                  </a:lnTo>
                  <a:lnTo>
                    <a:pt x="443525" y="209888"/>
                  </a:lnTo>
                  <a:lnTo>
                    <a:pt x="604905" y="209777"/>
                  </a:lnTo>
                  <a:lnTo>
                    <a:pt x="604838" y="208883"/>
                  </a:lnTo>
                  <a:close/>
                </a:path>
                <a:path w="681355" h="640079">
                  <a:moveTo>
                    <a:pt x="471823" y="168867"/>
                  </a:moveTo>
                  <a:lnTo>
                    <a:pt x="443525" y="170288"/>
                  </a:lnTo>
                  <a:lnTo>
                    <a:pt x="435002" y="171073"/>
                  </a:lnTo>
                  <a:lnTo>
                    <a:pt x="428740" y="174287"/>
                  </a:lnTo>
                  <a:lnTo>
                    <a:pt x="424615" y="178664"/>
                  </a:lnTo>
                  <a:lnTo>
                    <a:pt x="568788" y="178664"/>
                  </a:lnTo>
                  <a:lnTo>
                    <a:pt x="557857" y="177753"/>
                  </a:lnTo>
                  <a:lnTo>
                    <a:pt x="529947" y="172595"/>
                  </a:lnTo>
                  <a:lnTo>
                    <a:pt x="500950" y="169634"/>
                  </a:lnTo>
                  <a:lnTo>
                    <a:pt x="471823" y="168867"/>
                  </a:lnTo>
                  <a:close/>
                </a:path>
                <a:path w="681355" h="640079">
                  <a:moveTo>
                    <a:pt x="242233" y="0"/>
                  </a:moveTo>
                  <a:lnTo>
                    <a:pt x="239458" y="1068"/>
                  </a:lnTo>
                  <a:lnTo>
                    <a:pt x="237354" y="5748"/>
                  </a:lnTo>
                  <a:lnTo>
                    <a:pt x="238390" y="8481"/>
                  </a:lnTo>
                  <a:lnTo>
                    <a:pt x="240767" y="9559"/>
                  </a:lnTo>
                  <a:lnTo>
                    <a:pt x="261234" y="9559"/>
                  </a:lnTo>
                  <a:lnTo>
                    <a:pt x="244589" y="1068"/>
                  </a:lnTo>
                  <a:lnTo>
                    <a:pt x="2422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</p:grpSp>
      <p:sp>
        <p:nvSpPr>
          <p:cNvPr id="36" name="object 269">
            <a:extLst>
              <a:ext uri="{FF2B5EF4-FFF2-40B4-BE49-F238E27FC236}">
                <a16:creationId xmlns:a16="http://schemas.microsoft.com/office/drawing/2014/main" xmlns="" id="{88BADBA5-5132-49B1-B708-D65C6B039B10}"/>
              </a:ext>
            </a:extLst>
          </p:cNvPr>
          <p:cNvSpPr/>
          <p:nvPr/>
        </p:nvSpPr>
        <p:spPr>
          <a:xfrm>
            <a:off x="1072082" y="3172457"/>
            <a:ext cx="342000" cy="3420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803" dirty="0"/>
          </a:p>
        </p:txBody>
      </p:sp>
      <p:grpSp>
        <p:nvGrpSpPr>
          <p:cNvPr id="37" name="Grupo 36">
            <a:extLst>
              <a:ext uri="{FF2B5EF4-FFF2-40B4-BE49-F238E27FC236}">
                <a16:creationId xmlns:a16="http://schemas.microsoft.com/office/drawing/2014/main" xmlns="" id="{3F0CD1A7-23B5-417E-8106-A55AC1386433}"/>
              </a:ext>
            </a:extLst>
          </p:cNvPr>
          <p:cNvGrpSpPr/>
          <p:nvPr/>
        </p:nvGrpSpPr>
        <p:grpSpPr>
          <a:xfrm>
            <a:off x="1072082" y="2552156"/>
            <a:ext cx="342000" cy="342000"/>
            <a:chOff x="1593850" y="5273675"/>
            <a:chExt cx="889000" cy="889000"/>
          </a:xfrm>
        </p:grpSpPr>
        <p:grpSp>
          <p:nvGrpSpPr>
            <p:cNvPr id="38" name="Grupo 37">
              <a:extLst>
                <a:ext uri="{FF2B5EF4-FFF2-40B4-BE49-F238E27FC236}">
                  <a16:creationId xmlns:a16="http://schemas.microsoft.com/office/drawing/2014/main" xmlns="" id="{752B1645-D85F-4635-8013-7E4C5711F8BE}"/>
                </a:ext>
              </a:extLst>
            </p:cNvPr>
            <p:cNvGrpSpPr/>
            <p:nvPr/>
          </p:nvGrpSpPr>
          <p:grpSpPr>
            <a:xfrm>
              <a:off x="1593850" y="5273675"/>
              <a:ext cx="889000" cy="889000"/>
              <a:chOff x="1528948" y="4877587"/>
              <a:chExt cx="889000" cy="889000"/>
            </a:xfrm>
          </p:grpSpPr>
          <p:sp>
            <p:nvSpPr>
              <p:cNvPr id="40" name="object 255">
                <a:extLst>
                  <a:ext uri="{FF2B5EF4-FFF2-40B4-BE49-F238E27FC236}">
                    <a16:creationId xmlns:a16="http://schemas.microsoft.com/office/drawing/2014/main" xmlns="" id="{07719C9E-FC83-42C0-B719-290E4ED297D8}"/>
                  </a:ext>
                </a:extLst>
              </p:cNvPr>
              <p:cNvSpPr/>
              <p:nvPr/>
            </p:nvSpPr>
            <p:spPr>
              <a:xfrm>
                <a:off x="1528948" y="4877587"/>
                <a:ext cx="889000" cy="889000"/>
              </a:xfrm>
              <a:custGeom>
                <a:avLst/>
                <a:gdLst/>
                <a:ahLst/>
                <a:cxnLst/>
                <a:rect l="l" t="t" r="r" b="b"/>
                <a:pathLst>
                  <a:path w="889000" h="889000">
                    <a:moveTo>
                      <a:pt x="888967" y="888967"/>
                    </a:moveTo>
                    <a:lnTo>
                      <a:pt x="0" y="888967"/>
                    </a:lnTo>
                    <a:lnTo>
                      <a:pt x="0" y="0"/>
                    </a:lnTo>
                    <a:lnTo>
                      <a:pt x="888967" y="0"/>
                    </a:lnTo>
                    <a:lnTo>
                      <a:pt x="888967" y="888967"/>
                    </a:lnTo>
                    <a:close/>
                  </a:path>
                </a:pathLst>
              </a:custGeom>
              <a:solidFill>
                <a:srgbClr val="5D3680"/>
              </a:solidFill>
            </p:spPr>
            <p:txBody>
              <a:bodyPr wrap="square" lIns="0" tIns="0" rIns="0" bIns="0" rtlCol="0"/>
              <a:lstStyle/>
              <a:p>
                <a:endParaRPr sz="1803" dirty="0"/>
              </a:p>
            </p:txBody>
          </p:sp>
          <p:sp>
            <p:nvSpPr>
              <p:cNvPr id="41" name="object 256">
                <a:extLst>
                  <a:ext uri="{FF2B5EF4-FFF2-40B4-BE49-F238E27FC236}">
                    <a16:creationId xmlns:a16="http://schemas.microsoft.com/office/drawing/2014/main" xmlns="" id="{13E980FE-6540-41FA-9D9D-0F96FB965627}"/>
                  </a:ext>
                </a:extLst>
              </p:cNvPr>
              <p:cNvSpPr/>
              <p:nvPr/>
            </p:nvSpPr>
            <p:spPr>
              <a:xfrm>
                <a:off x="1716639" y="5215921"/>
                <a:ext cx="62928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629285" h="450850">
                    <a:moveTo>
                      <a:pt x="469715" y="188167"/>
                    </a:moveTo>
                    <a:lnTo>
                      <a:pt x="435264" y="188167"/>
                    </a:lnTo>
                    <a:lnTo>
                      <a:pt x="456226" y="239108"/>
                    </a:lnTo>
                    <a:lnTo>
                      <a:pt x="433714" y="256939"/>
                    </a:lnTo>
                    <a:lnTo>
                      <a:pt x="416334" y="279813"/>
                    </a:lnTo>
                    <a:lnTo>
                      <a:pt x="405136" y="306685"/>
                    </a:lnTo>
                    <a:lnTo>
                      <a:pt x="401207" y="336235"/>
                    </a:lnTo>
                    <a:lnTo>
                      <a:pt x="401183" y="336568"/>
                    </a:lnTo>
                    <a:lnTo>
                      <a:pt x="410128" y="380759"/>
                    </a:lnTo>
                    <a:lnTo>
                      <a:pt x="434539" y="416928"/>
                    </a:lnTo>
                    <a:lnTo>
                      <a:pt x="470709" y="441331"/>
                    </a:lnTo>
                    <a:lnTo>
                      <a:pt x="514947" y="450284"/>
                    </a:lnTo>
                    <a:lnTo>
                      <a:pt x="559179" y="441331"/>
                    </a:lnTo>
                    <a:lnTo>
                      <a:pt x="595347" y="416928"/>
                    </a:lnTo>
                    <a:lnTo>
                      <a:pt x="603560" y="404757"/>
                    </a:lnTo>
                    <a:lnTo>
                      <a:pt x="514968" y="404757"/>
                    </a:lnTo>
                    <a:lnTo>
                      <a:pt x="488414" y="399388"/>
                    </a:lnTo>
                    <a:lnTo>
                      <a:pt x="466708" y="384752"/>
                    </a:lnTo>
                    <a:lnTo>
                      <a:pt x="452061" y="363057"/>
                    </a:lnTo>
                    <a:lnTo>
                      <a:pt x="446700" y="336568"/>
                    </a:lnTo>
                    <a:lnTo>
                      <a:pt x="446720" y="336235"/>
                    </a:lnTo>
                    <a:lnTo>
                      <a:pt x="448617" y="320372"/>
                    </a:lnTo>
                    <a:lnTo>
                      <a:pt x="454100" y="305611"/>
                    </a:lnTo>
                    <a:lnTo>
                      <a:pt x="462674" y="292675"/>
                    </a:lnTo>
                    <a:lnTo>
                      <a:pt x="473880" y="282017"/>
                    </a:lnTo>
                    <a:lnTo>
                      <a:pt x="508321" y="282017"/>
                    </a:lnTo>
                    <a:lnTo>
                      <a:pt x="503084" y="269295"/>
                    </a:lnTo>
                    <a:lnTo>
                      <a:pt x="506947" y="268615"/>
                    </a:lnTo>
                    <a:lnTo>
                      <a:pt x="510895" y="268238"/>
                    </a:lnTo>
                    <a:lnTo>
                      <a:pt x="603557" y="268238"/>
                    </a:lnTo>
                    <a:lnTo>
                      <a:pt x="595365" y="256097"/>
                    </a:lnTo>
                    <a:lnTo>
                      <a:pt x="559200" y="231695"/>
                    </a:lnTo>
                    <a:lnTo>
                      <a:pt x="534057" y="226605"/>
                    </a:lnTo>
                    <a:lnTo>
                      <a:pt x="485534" y="226605"/>
                    </a:lnTo>
                    <a:lnTo>
                      <a:pt x="469715" y="188167"/>
                    </a:lnTo>
                    <a:close/>
                  </a:path>
                  <a:path w="629285" h="450850">
                    <a:moveTo>
                      <a:pt x="603557" y="268238"/>
                    </a:moveTo>
                    <a:lnTo>
                      <a:pt x="514968" y="268238"/>
                    </a:lnTo>
                    <a:lnTo>
                      <a:pt x="541508" y="273614"/>
                    </a:lnTo>
                    <a:lnTo>
                      <a:pt x="563205" y="288264"/>
                    </a:lnTo>
                    <a:lnTo>
                      <a:pt x="577845" y="309969"/>
                    </a:lnTo>
                    <a:lnTo>
                      <a:pt x="583162" y="336235"/>
                    </a:lnTo>
                    <a:lnTo>
                      <a:pt x="583205" y="336568"/>
                    </a:lnTo>
                    <a:lnTo>
                      <a:pt x="577841" y="363057"/>
                    </a:lnTo>
                    <a:lnTo>
                      <a:pt x="563193" y="384752"/>
                    </a:lnTo>
                    <a:lnTo>
                      <a:pt x="541495" y="399388"/>
                    </a:lnTo>
                    <a:lnTo>
                      <a:pt x="514968" y="404757"/>
                    </a:lnTo>
                    <a:lnTo>
                      <a:pt x="603560" y="404757"/>
                    </a:lnTo>
                    <a:lnTo>
                      <a:pt x="619756" y="380759"/>
                    </a:lnTo>
                    <a:lnTo>
                      <a:pt x="628701" y="336568"/>
                    </a:lnTo>
                    <a:lnTo>
                      <a:pt x="628658" y="336235"/>
                    </a:lnTo>
                    <a:lnTo>
                      <a:pt x="619768" y="292263"/>
                    </a:lnTo>
                    <a:lnTo>
                      <a:pt x="603557" y="268238"/>
                    </a:lnTo>
                    <a:close/>
                  </a:path>
                  <a:path w="629285" h="450850">
                    <a:moveTo>
                      <a:pt x="319108" y="340529"/>
                    </a:moveTo>
                    <a:lnTo>
                      <a:pt x="252610" y="340529"/>
                    </a:lnTo>
                    <a:lnTo>
                      <a:pt x="252622" y="349303"/>
                    </a:lnTo>
                    <a:lnTo>
                      <a:pt x="255143" y="362031"/>
                    </a:lnTo>
                    <a:lnTo>
                      <a:pt x="262235" y="372624"/>
                    </a:lnTo>
                    <a:lnTo>
                      <a:pt x="272786" y="379790"/>
                    </a:lnTo>
                    <a:lnTo>
                      <a:pt x="285729" y="382454"/>
                    </a:lnTo>
                    <a:lnTo>
                      <a:pt x="319089" y="349303"/>
                    </a:lnTo>
                    <a:lnTo>
                      <a:pt x="319108" y="340529"/>
                    </a:lnTo>
                    <a:close/>
                  </a:path>
                  <a:path w="629285" h="450850">
                    <a:moveTo>
                      <a:pt x="140383" y="175884"/>
                    </a:moveTo>
                    <a:lnTo>
                      <a:pt x="1748" y="197831"/>
                    </a:lnTo>
                    <a:lnTo>
                      <a:pt x="534" y="198994"/>
                    </a:lnTo>
                    <a:lnTo>
                      <a:pt x="282" y="200533"/>
                    </a:lnTo>
                    <a:lnTo>
                      <a:pt x="0" y="202459"/>
                    </a:lnTo>
                    <a:lnTo>
                      <a:pt x="1319" y="204229"/>
                    </a:lnTo>
                    <a:lnTo>
                      <a:pt x="121587" y="222689"/>
                    </a:lnTo>
                    <a:lnTo>
                      <a:pt x="180486" y="324477"/>
                    </a:lnTo>
                    <a:lnTo>
                      <a:pt x="185764" y="331309"/>
                    </a:lnTo>
                    <a:lnTo>
                      <a:pt x="192608" y="336568"/>
                    </a:lnTo>
                    <a:lnTo>
                      <a:pt x="200678" y="339923"/>
                    </a:lnTo>
                    <a:lnTo>
                      <a:pt x="209637" y="341042"/>
                    </a:lnTo>
                    <a:lnTo>
                      <a:pt x="252610" y="340529"/>
                    </a:lnTo>
                    <a:lnTo>
                      <a:pt x="319108" y="340529"/>
                    </a:lnTo>
                    <a:lnTo>
                      <a:pt x="319110" y="339743"/>
                    </a:lnTo>
                    <a:lnTo>
                      <a:pt x="346732" y="339450"/>
                    </a:lnTo>
                    <a:lnTo>
                      <a:pt x="357966" y="337423"/>
                    </a:lnTo>
                    <a:lnTo>
                      <a:pt x="367830" y="331986"/>
                    </a:lnTo>
                    <a:lnTo>
                      <a:pt x="375509" y="323628"/>
                    </a:lnTo>
                    <a:lnTo>
                      <a:pt x="380187" y="312844"/>
                    </a:lnTo>
                    <a:lnTo>
                      <a:pt x="397016" y="244291"/>
                    </a:lnTo>
                    <a:lnTo>
                      <a:pt x="252934" y="244291"/>
                    </a:lnTo>
                    <a:lnTo>
                      <a:pt x="232076" y="244050"/>
                    </a:lnTo>
                    <a:lnTo>
                      <a:pt x="144372" y="176994"/>
                    </a:lnTo>
                    <a:lnTo>
                      <a:pt x="140383" y="175884"/>
                    </a:lnTo>
                    <a:close/>
                  </a:path>
                  <a:path w="629285" h="450850">
                    <a:moveTo>
                      <a:pt x="508321" y="282017"/>
                    </a:moveTo>
                    <a:lnTo>
                      <a:pt x="473880" y="282017"/>
                    </a:lnTo>
                    <a:lnTo>
                      <a:pt x="496183" y="336235"/>
                    </a:lnTo>
                    <a:lnTo>
                      <a:pt x="502120" y="339932"/>
                    </a:lnTo>
                    <a:lnTo>
                      <a:pt x="510438" y="339923"/>
                    </a:lnTo>
                    <a:lnTo>
                      <a:pt x="524245" y="324477"/>
                    </a:lnTo>
                    <a:lnTo>
                      <a:pt x="524213" y="323628"/>
                    </a:lnTo>
                    <a:lnTo>
                      <a:pt x="523114" y="317953"/>
                    </a:lnTo>
                    <a:lnTo>
                      <a:pt x="508321" y="282017"/>
                    </a:lnTo>
                    <a:close/>
                  </a:path>
                  <a:path w="629285" h="450850">
                    <a:moveTo>
                      <a:pt x="259010" y="0"/>
                    </a:moveTo>
                    <a:lnTo>
                      <a:pt x="222217" y="15806"/>
                    </a:lnTo>
                    <a:lnTo>
                      <a:pt x="178769" y="113394"/>
                    </a:lnTo>
                    <a:lnTo>
                      <a:pt x="175229" y="127690"/>
                    </a:lnTo>
                    <a:lnTo>
                      <a:pt x="175681" y="141905"/>
                    </a:lnTo>
                    <a:lnTo>
                      <a:pt x="189941" y="170419"/>
                    </a:lnTo>
                    <a:lnTo>
                      <a:pt x="252934" y="238060"/>
                    </a:lnTo>
                    <a:lnTo>
                      <a:pt x="252934" y="244291"/>
                    </a:lnTo>
                    <a:lnTo>
                      <a:pt x="397016" y="244291"/>
                    </a:lnTo>
                    <a:lnTo>
                      <a:pt x="397936" y="240542"/>
                    </a:lnTo>
                    <a:lnTo>
                      <a:pt x="319466" y="240542"/>
                    </a:lnTo>
                    <a:lnTo>
                      <a:pt x="319519" y="216668"/>
                    </a:lnTo>
                    <a:lnTo>
                      <a:pt x="316335" y="208533"/>
                    </a:lnTo>
                    <a:lnTo>
                      <a:pt x="272881" y="161906"/>
                    </a:lnTo>
                    <a:lnTo>
                      <a:pt x="274714" y="159089"/>
                    </a:lnTo>
                    <a:lnTo>
                      <a:pt x="276305" y="156084"/>
                    </a:lnTo>
                    <a:lnTo>
                      <a:pt x="305540" y="82819"/>
                    </a:lnTo>
                    <a:lnTo>
                      <a:pt x="396360" y="82819"/>
                    </a:lnTo>
                    <a:lnTo>
                      <a:pt x="395181" y="80065"/>
                    </a:lnTo>
                    <a:lnTo>
                      <a:pt x="390857" y="75605"/>
                    </a:lnTo>
                    <a:lnTo>
                      <a:pt x="343999" y="57406"/>
                    </a:lnTo>
                    <a:lnTo>
                      <a:pt x="295896" y="13512"/>
                    </a:lnTo>
                    <a:lnTo>
                      <a:pt x="294661" y="12361"/>
                    </a:lnTo>
                    <a:lnTo>
                      <a:pt x="293341" y="11439"/>
                    </a:lnTo>
                    <a:lnTo>
                      <a:pt x="292012" y="10643"/>
                    </a:lnTo>
                    <a:lnTo>
                      <a:pt x="288315" y="7900"/>
                    </a:lnTo>
                    <a:lnTo>
                      <a:pt x="284242" y="5565"/>
                    </a:lnTo>
                    <a:lnTo>
                      <a:pt x="279792" y="3795"/>
                    </a:lnTo>
                    <a:lnTo>
                      <a:pt x="259010" y="0"/>
                    </a:lnTo>
                    <a:close/>
                  </a:path>
                  <a:path w="629285" h="450850">
                    <a:moveTo>
                      <a:pt x="439521" y="114839"/>
                    </a:moveTo>
                    <a:lnTo>
                      <a:pt x="385297" y="114839"/>
                    </a:lnTo>
                    <a:lnTo>
                      <a:pt x="409087" y="124598"/>
                    </a:lnTo>
                    <a:lnTo>
                      <a:pt x="423830" y="160429"/>
                    </a:lnTo>
                    <a:lnTo>
                      <a:pt x="355957" y="193507"/>
                    </a:lnTo>
                    <a:lnTo>
                      <a:pt x="319466" y="240542"/>
                    </a:lnTo>
                    <a:lnTo>
                      <a:pt x="397936" y="240542"/>
                    </a:lnTo>
                    <a:lnTo>
                      <a:pt x="400542" y="229925"/>
                    </a:lnTo>
                    <a:lnTo>
                      <a:pt x="435264" y="188167"/>
                    </a:lnTo>
                    <a:lnTo>
                      <a:pt x="469715" y="188167"/>
                    </a:lnTo>
                    <a:lnTo>
                      <a:pt x="458300" y="160429"/>
                    </a:lnTo>
                    <a:lnTo>
                      <a:pt x="465608" y="151602"/>
                    </a:lnTo>
                    <a:lnTo>
                      <a:pt x="465985" y="149131"/>
                    </a:lnTo>
                    <a:lnTo>
                      <a:pt x="464678" y="146440"/>
                    </a:lnTo>
                    <a:lnTo>
                      <a:pt x="452509" y="146440"/>
                    </a:lnTo>
                    <a:lnTo>
                      <a:pt x="439521" y="114839"/>
                    </a:lnTo>
                    <a:close/>
                  </a:path>
                  <a:path w="629285" h="450850">
                    <a:moveTo>
                      <a:pt x="514968" y="222742"/>
                    </a:moveTo>
                    <a:lnTo>
                      <a:pt x="507390" y="222993"/>
                    </a:lnTo>
                    <a:lnTo>
                      <a:pt x="499949" y="223735"/>
                    </a:lnTo>
                    <a:lnTo>
                      <a:pt x="492659" y="224946"/>
                    </a:lnTo>
                    <a:lnTo>
                      <a:pt x="485534" y="226605"/>
                    </a:lnTo>
                    <a:lnTo>
                      <a:pt x="534057" y="226605"/>
                    </a:lnTo>
                    <a:lnTo>
                      <a:pt x="514968" y="222742"/>
                    </a:lnTo>
                    <a:close/>
                  </a:path>
                  <a:path w="629285" h="450850">
                    <a:moveTo>
                      <a:pt x="459965" y="142828"/>
                    </a:moveTo>
                    <a:lnTo>
                      <a:pt x="452509" y="146440"/>
                    </a:lnTo>
                    <a:lnTo>
                      <a:pt x="464678" y="146440"/>
                    </a:lnTo>
                    <a:lnTo>
                      <a:pt x="463504" y="144021"/>
                    </a:lnTo>
                    <a:lnTo>
                      <a:pt x="459965" y="142828"/>
                    </a:lnTo>
                    <a:close/>
                  </a:path>
                  <a:path w="629285" h="450850">
                    <a:moveTo>
                      <a:pt x="396360" y="82819"/>
                    </a:moveTo>
                    <a:lnTo>
                      <a:pt x="305540" y="82819"/>
                    </a:lnTo>
                    <a:lnTo>
                      <a:pt x="318985" y="95091"/>
                    </a:lnTo>
                    <a:lnTo>
                      <a:pt x="321361" y="96546"/>
                    </a:lnTo>
                    <a:lnTo>
                      <a:pt x="371454" y="116054"/>
                    </a:lnTo>
                    <a:lnTo>
                      <a:pt x="374218" y="116535"/>
                    </a:lnTo>
                    <a:lnTo>
                      <a:pt x="379799" y="116535"/>
                    </a:lnTo>
                    <a:lnTo>
                      <a:pt x="382658" y="115897"/>
                    </a:lnTo>
                    <a:lnTo>
                      <a:pt x="385297" y="114839"/>
                    </a:lnTo>
                    <a:lnTo>
                      <a:pt x="439521" y="114839"/>
                    </a:lnTo>
                    <a:lnTo>
                      <a:pt x="436018" y="106316"/>
                    </a:lnTo>
                    <a:lnTo>
                      <a:pt x="434374" y="102368"/>
                    </a:lnTo>
                    <a:lnTo>
                      <a:pt x="431264" y="99258"/>
                    </a:lnTo>
                    <a:lnTo>
                      <a:pt x="397453" y="85374"/>
                    </a:lnTo>
                    <a:lnTo>
                      <a:pt x="396360" y="82819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803" dirty="0"/>
              </a:p>
            </p:txBody>
          </p:sp>
          <p:sp>
            <p:nvSpPr>
              <p:cNvPr id="42" name="object 257">
                <a:extLst>
                  <a:ext uri="{FF2B5EF4-FFF2-40B4-BE49-F238E27FC236}">
                    <a16:creationId xmlns:a16="http://schemas.microsoft.com/office/drawing/2014/main" xmlns="" id="{A298FAB5-1596-4214-B474-60483F6C1533}"/>
                  </a:ext>
                </a:extLst>
              </p:cNvPr>
              <p:cNvSpPr/>
              <p:nvPr/>
            </p:nvSpPr>
            <p:spPr>
              <a:xfrm>
                <a:off x="1644558" y="5438663"/>
                <a:ext cx="227965" cy="227965"/>
              </a:xfrm>
              <a:custGeom>
                <a:avLst/>
                <a:gdLst/>
                <a:ahLst/>
                <a:cxnLst/>
                <a:rect l="l" t="t" r="r" b="b"/>
                <a:pathLst>
                  <a:path w="227964" h="227964">
                    <a:moveTo>
                      <a:pt x="113766" y="0"/>
                    </a:moveTo>
                    <a:lnTo>
                      <a:pt x="69534" y="8952"/>
                    </a:lnTo>
                    <a:lnTo>
                      <a:pt x="33366" y="33355"/>
                    </a:lnTo>
                    <a:lnTo>
                      <a:pt x="8957" y="69521"/>
                    </a:lnTo>
                    <a:lnTo>
                      <a:pt x="0" y="113766"/>
                    </a:lnTo>
                    <a:lnTo>
                      <a:pt x="8957" y="158017"/>
                    </a:lnTo>
                    <a:lnTo>
                      <a:pt x="33366" y="194186"/>
                    </a:lnTo>
                    <a:lnTo>
                      <a:pt x="69534" y="218589"/>
                    </a:lnTo>
                    <a:lnTo>
                      <a:pt x="113766" y="227542"/>
                    </a:lnTo>
                    <a:lnTo>
                      <a:pt x="158011" y="218589"/>
                    </a:lnTo>
                    <a:lnTo>
                      <a:pt x="194177" y="194186"/>
                    </a:lnTo>
                    <a:lnTo>
                      <a:pt x="202388" y="182015"/>
                    </a:lnTo>
                    <a:lnTo>
                      <a:pt x="113766" y="182015"/>
                    </a:lnTo>
                    <a:lnTo>
                      <a:pt x="87226" y="176646"/>
                    </a:lnTo>
                    <a:lnTo>
                      <a:pt x="65529" y="162010"/>
                    </a:lnTo>
                    <a:lnTo>
                      <a:pt x="50888" y="140315"/>
                    </a:lnTo>
                    <a:lnTo>
                      <a:pt x="45516" y="113766"/>
                    </a:lnTo>
                    <a:lnTo>
                      <a:pt x="50888" y="87227"/>
                    </a:lnTo>
                    <a:lnTo>
                      <a:pt x="65529" y="65522"/>
                    </a:lnTo>
                    <a:lnTo>
                      <a:pt x="87226" y="50872"/>
                    </a:lnTo>
                    <a:lnTo>
                      <a:pt x="113766" y="45495"/>
                    </a:lnTo>
                    <a:lnTo>
                      <a:pt x="202369" y="45495"/>
                    </a:lnTo>
                    <a:lnTo>
                      <a:pt x="194177" y="33355"/>
                    </a:lnTo>
                    <a:lnTo>
                      <a:pt x="158011" y="8952"/>
                    </a:lnTo>
                    <a:lnTo>
                      <a:pt x="113766" y="0"/>
                    </a:lnTo>
                    <a:close/>
                  </a:path>
                  <a:path w="227964" h="227964">
                    <a:moveTo>
                      <a:pt x="202369" y="45495"/>
                    </a:moveTo>
                    <a:lnTo>
                      <a:pt x="113766" y="45495"/>
                    </a:lnTo>
                    <a:lnTo>
                      <a:pt x="140315" y="50872"/>
                    </a:lnTo>
                    <a:lnTo>
                      <a:pt x="162010" y="65522"/>
                    </a:lnTo>
                    <a:lnTo>
                      <a:pt x="176646" y="87227"/>
                    </a:lnTo>
                    <a:lnTo>
                      <a:pt x="182015" y="113766"/>
                    </a:lnTo>
                    <a:lnTo>
                      <a:pt x="176646" y="140315"/>
                    </a:lnTo>
                    <a:lnTo>
                      <a:pt x="162010" y="162010"/>
                    </a:lnTo>
                    <a:lnTo>
                      <a:pt x="140315" y="176646"/>
                    </a:lnTo>
                    <a:lnTo>
                      <a:pt x="113766" y="182015"/>
                    </a:lnTo>
                    <a:lnTo>
                      <a:pt x="202388" y="182015"/>
                    </a:lnTo>
                    <a:lnTo>
                      <a:pt x="218579" y="158017"/>
                    </a:lnTo>
                    <a:lnTo>
                      <a:pt x="227532" y="113766"/>
                    </a:lnTo>
                    <a:lnTo>
                      <a:pt x="218579" y="69521"/>
                    </a:lnTo>
                    <a:lnTo>
                      <a:pt x="202369" y="45495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803" dirty="0"/>
              </a:p>
            </p:txBody>
          </p:sp>
          <p:sp>
            <p:nvSpPr>
              <p:cNvPr id="43" name="object 259">
                <a:extLst>
                  <a:ext uri="{FF2B5EF4-FFF2-40B4-BE49-F238E27FC236}">
                    <a16:creationId xmlns:a16="http://schemas.microsoft.com/office/drawing/2014/main" xmlns="" id="{2C1A4D16-EA31-4E37-9C80-478E875F7D7B}"/>
                  </a:ext>
                </a:extLst>
              </p:cNvPr>
              <p:cNvSpPr/>
              <p:nvPr/>
            </p:nvSpPr>
            <p:spPr>
              <a:xfrm>
                <a:off x="1959690" y="5095761"/>
                <a:ext cx="146685" cy="78105"/>
              </a:xfrm>
              <a:custGeom>
                <a:avLst/>
                <a:gdLst/>
                <a:ahLst/>
                <a:cxnLst/>
                <a:rect l="l" t="t" r="r" b="b"/>
                <a:pathLst>
                  <a:path w="146685" h="78104">
                    <a:moveTo>
                      <a:pt x="122251" y="44942"/>
                    </a:moveTo>
                    <a:lnTo>
                      <a:pt x="67767" y="44942"/>
                    </a:lnTo>
                    <a:lnTo>
                      <a:pt x="140173" y="77957"/>
                    </a:lnTo>
                    <a:lnTo>
                      <a:pt x="146288" y="64533"/>
                    </a:lnTo>
                    <a:lnTo>
                      <a:pt x="124027" y="54398"/>
                    </a:lnTo>
                    <a:lnTo>
                      <a:pt x="123378" y="49267"/>
                    </a:lnTo>
                    <a:lnTo>
                      <a:pt x="122251" y="44942"/>
                    </a:lnTo>
                    <a:close/>
                  </a:path>
                  <a:path w="146685" h="78104">
                    <a:moveTo>
                      <a:pt x="62944" y="0"/>
                    </a:moveTo>
                    <a:lnTo>
                      <a:pt x="23775" y="13050"/>
                    </a:lnTo>
                    <a:lnTo>
                      <a:pt x="0" y="54576"/>
                    </a:lnTo>
                    <a:lnTo>
                      <a:pt x="25517" y="66230"/>
                    </a:lnTo>
                    <a:lnTo>
                      <a:pt x="36585" y="72324"/>
                    </a:lnTo>
                    <a:lnTo>
                      <a:pt x="54448" y="66638"/>
                    </a:lnTo>
                    <a:lnTo>
                      <a:pt x="60259" y="60785"/>
                    </a:lnTo>
                    <a:lnTo>
                      <a:pt x="67767" y="44942"/>
                    </a:lnTo>
                    <a:lnTo>
                      <a:pt x="122251" y="44942"/>
                    </a:lnTo>
                    <a:lnTo>
                      <a:pt x="122038" y="44126"/>
                    </a:lnTo>
                    <a:lnTo>
                      <a:pt x="120017" y="39089"/>
                    </a:lnTo>
                    <a:lnTo>
                      <a:pt x="106301" y="18371"/>
                    </a:lnTo>
                    <a:lnTo>
                      <a:pt x="86405" y="4971"/>
                    </a:lnTo>
                    <a:lnTo>
                      <a:pt x="62944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803" dirty="0"/>
              </a:p>
            </p:txBody>
          </p:sp>
        </p:grpSp>
        <p:sp>
          <p:nvSpPr>
            <p:cNvPr id="39" name="object 258">
              <a:extLst>
                <a:ext uri="{FF2B5EF4-FFF2-40B4-BE49-F238E27FC236}">
                  <a16:creationId xmlns:a16="http://schemas.microsoft.com/office/drawing/2014/main" xmlns="" id="{7568FE0C-EBA6-4F00-AC12-5E6C7EBD5643}"/>
                </a:ext>
              </a:extLst>
            </p:cNvPr>
            <p:cNvSpPr/>
            <p:nvPr/>
          </p:nvSpPr>
          <p:spPr>
            <a:xfrm>
              <a:off x="2023936" y="5559043"/>
              <a:ext cx="120650" cy="60960"/>
            </a:xfrm>
            <a:custGeom>
              <a:avLst/>
              <a:gdLst/>
              <a:ahLst/>
              <a:cxnLst/>
              <a:rect l="l" t="t" r="r" b="b"/>
              <a:pathLst>
                <a:path w="120650" h="60960">
                  <a:moveTo>
                    <a:pt x="0" y="6575"/>
                  </a:moveTo>
                  <a:lnTo>
                    <a:pt x="17740" y="42578"/>
                  </a:lnTo>
                  <a:lnTo>
                    <a:pt x="61088" y="60952"/>
                  </a:lnTo>
                  <a:lnTo>
                    <a:pt x="85494" y="56375"/>
                  </a:lnTo>
                  <a:lnTo>
                    <a:pt x="97135" y="50158"/>
                  </a:lnTo>
                  <a:lnTo>
                    <a:pt x="106923" y="41930"/>
                  </a:lnTo>
                  <a:lnTo>
                    <a:pt x="114708" y="32061"/>
                  </a:lnTo>
                  <a:lnTo>
                    <a:pt x="120341" y="20920"/>
                  </a:lnTo>
                  <a:lnTo>
                    <a:pt x="119247" y="20421"/>
                  </a:lnTo>
                  <a:lnTo>
                    <a:pt x="41990" y="20421"/>
                  </a:lnTo>
                  <a:lnTo>
                    <a:pt x="33144" y="19847"/>
                  </a:lnTo>
                  <a:lnTo>
                    <a:pt x="18512" y="14973"/>
                  </a:lnTo>
                  <a:lnTo>
                    <a:pt x="0" y="6575"/>
                  </a:lnTo>
                  <a:close/>
                </a:path>
                <a:path w="120650" h="60960">
                  <a:moveTo>
                    <a:pt x="74468" y="0"/>
                  </a:moveTo>
                  <a:lnTo>
                    <a:pt x="41990" y="20421"/>
                  </a:lnTo>
                  <a:lnTo>
                    <a:pt x="119247" y="20421"/>
                  </a:lnTo>
                  <a:lnTo>
                    <a:pt x="744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</p:grpSp>
      <p:grpSp>
        <p:nvGrpSpPr>
          <p:cNvPr id="44" name="Grupo 43">
            <a:extLst>
              <a:ext uri="{FF2B5EF4-FFF2-40B4-BE49-F238E27FC236}">
                <a16:creationId xmlns:a16="http://schemas.microsoft.com/office/drawing/2014/main" xmlns="" id="{4569DD60-4C6D-42CE-B31E-6CC7C63C8170}"/>
              </a:ext>
            </a:extLst>
          </p:cNvPr>
          <p:cNvGrpSpPr/>
          <p:nvPr/>
        </p:nvGrpSpPr>
        <p:grpSpPr>
          <a:xfrm>
            <a:off x="1058127" y="1186477"/>
            <a:ext cx="342000" cy="342998"/>
            <a:chOff x="321937" y="967467"/>
            <a:chExt cx="359424" cy="338496"/>
          </a:xfrm>
        </p:grpSpPr>
        <p:sp>
          <p:nvSpPr>
            <p:cNvPr id="45" name="object 282">
              <a:extLst>
                <a:ext uri="{FF2B5EF4-FFF2-40B4-BE49-F238E27FC236}">
                  <a16:creationId xmlns:a16="http://schemas.microsoft.com/office/drawing/2014/main" xmlns="" id="{4314C4F5-510F-4BEB-A286-E452DAFBFE6F}"/>
                </a:ext>
              </a:extLst>
            </p:cNvPr>
            <p:cNvSpPr/>
            <p:nvPr/>
          </p:nvSpPr>
          <p:spPr>
            <a:xfrm>
              <a:off x="321937" y="967467"/>
              <a:ext cx="359424" cy="338496"/>
            </a:xfrm>
            <a:custGeom>
              <a:avLst/>
              <a:gdLst/>
              <a:ahLst/>
              <a:cxnLst/>
              <a:rect l="l" t="t" r="r" b="b"/>
              <a:pathLst>
                <a:path w="889000" h="889000">
                  <a:moveTo>
                    <a:pt x="888967" y="888967"/>
                  </a:moveTo>
                  <a:lnTo>
                    <a:pt x="0" y="888967"/>
                  </a:lnTo>
                  <a:lnTo>
                    <a:pt x="0" y="0"/>
                  </a:lnTo>
                  <a:lnTo>
                    <a:pt x="888967" y="0"/>
                  </a:lnTo>
                  <a:lnTo>
                    <a:pt x="888967" y="888967"/>
                  </a:lnTo>
                  <a:close/>
                </a:path>
              </a:pathLst>
            </a:custGeom>
            <a:solidFill>
              <a:srgbClr val="F0B600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grpSp>
          <p:nvGrpSpPr>
            <p:cNvPr id="46" name="Grupo 45">
              <a:extLst>
                <a:ext uri="{FF2B5EF4-FFF2-40B4-BE49-F238E27FC236}">
                  <a16:creationId xmlns:a16="http://schemas.microsoft.com/office/drawing/2014/main" xmlns="" id="{F140C5CC-3DD7-4B84-9CCB-206193BDD8DD}"/>
                </a:ext>
              </a:extLst>
            </p:cNvPr>
            <p:cNvGrpSpPr/>
            <p:nvPr/>
          </p:nvGrpSpPr>
          <p:grpSpPr>
            <a:xfrm rot="469735">
              <a:off x="382419" y="1018691"/>
              <a:ext cx="235833" cy="237994"/>
              <a:chOff x="16425969" y="2957762"/>
              <a:chExt cx="1397301" cy="1497287"/>
            </a:xfrm>
          </p:grpSpPr>
          <p:sp>
            <p:nvSpPr>
              <p:cNvPr id="47" name="Elipse 46">
                <a:extLst>
                  <a:ext uri="{FF2B5EF4-FFF2-40B4-BE49-F238E27FC236}">
                    <a16:creationId xmlns:a16="http://schemas.microsoft.com/office/drawing/2014/main" xmlns="" id="{79FD05BC-3817-4458-AAD1-BCB37E57D58A}"/>
                  </a:ext>
                </a:extLst>
              </p:cNvPr>
              <p:cNvSpPr/>
              <p:nvPr/>
            </p:nvSpPr>
            <p:spPr>
              <a:xfrm>
                <a:off x="16605250" y="3216275"/>
                <a:ext cx="990600" cy="9906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O" sz="1803"/>
              </a:p>
            </p:txBody>
          </p:sp>
          <p:sp>
            <p:nvSpPr>
              <p:cNvPr id="48" name="Triángulo isósceles 47">
                <a:extLst>
                  <a:ext uri="{FF2B5EF4-FFF2-40B4-BE49-F238E27FC236}">
                    <a16:creationId xmlns:a16="http://schemas.microsoft.com/office/drawing/2014/main" xmlns="" id="{B5ADCE5E-53E4-40DE-94C2-074F63CE8A87}"/>
                  </a:ext>
                </a:extLst>
              </p:cNvPr>
              <p:cNvSpPr/>
              <p:nvPr/>
            </p:nvSpPr>
            <p:spPr>
              <a:xfrm rot="2658846">
                <a:off x="17448703" y="3173571"/>
                <a:ext cx="304248" cy="202832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O" sz="1803"/>
              </a:p>
            </p:txBody>
          </p:sp>
          <p:sp>
            <p:nvSpPr>
              <p:cNvPr id="49" name="Triángulo isósceles 48">
                <a:extLst>
                  <a:ext uri="{FF2B5EF4-FFF2-40B4-BE49-F238E27FC236}">
                    <a16:creationId xmlns:a16="http://schemas.microsoft.com/office/drawing/2014/main" xmlns="" id="{572211DE-EFCC-4DE3-9864-2BADA1CC2019}"/>
                  </a:ext>
                </a:extLst>
              </p:cNvPr>
              <p:cNvSpPr/>
              <p:nvPr/>
            </p:nvSpPr>
            <p:spPr>
              <a:xfrm rot="6606033">
                <a:off x="17569730" y="3819273"/>
                <a:ext cx="304248" cy="202832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O" sz="1803"/>
              </a:p>
            </p:txBody>
          </p:sp>
          <p:sp>
            <p:nvSpPr>
              <p:cNvPr id="50" name="Triángulo isósceles 49">
                <a:extLst>
                  <a:ext uri="{FF2B5EF4-FFF2-40B4-BE49-F238E27FC236}">
                    <a16:creationId xmlns:a16="http://schemas.microsoft.com/office/drawing/2014/main" xmlns="" id="{86FBD4A5-28F2-4439-BE5A-B1A4C1D9861D}"/>
                  </a:ext>
                </a:extLst>
              </p:cNvPr>
              <p:cNvSpPr/>
              <p:nvPr/>
            </p:nvSpPr>
            <p:spPr>
              <a:xfrm rot="10080841">
                <a:off x="17098702" y="4252217"/>
                <a:ext cx="304248" cy="202832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O" sz="1803"/>
              </a:p>
            </p:txBody>
          </p:sp>
          <p:sp>
            <p:nvSpPr>
              <p:cNvPr id="51" name="Triángulo isósceles 50">
                <a:extLst>
                  <a:ext uri="{FF2B5EF4-FFF2-40B4-BE49-F238E27FC236}">
                    <a16:creationId xmlns:a16="http://schemas.microsoft.com/office/drawing/2014/main" xmlns="" id="{F617163D-9EE5-4960-98BF-018ECB6CFA69}"/>
                  </a:ext>
                </a:extLst>
              </p:cNvPr>
              <p:cNvSpPr/>
              <p:nvPr/>
            </p:nvSpPr>
            <p:spPr>
              <a:xfrm rot="13254606">
                <a:off x="16482107" y="4053124"/>
                <a:ext cx="304248" cy="202832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O" sz="1803"/>
              </a:p>
            </p:txBody>
          </p:sp>
          <p:sp>
            <p:nvSpPr>
              <p:cNvPr id="52" name="Triángulo isósceles 51">
                <a:extLst>
                  <a:ext uri="{FF2B5EF4-FFF2-40B4-BE49-F238E27FC236}">
                    <a16:creationId xmlns:a16="http://schemas.microsoft.com/office/drawing/2014/main" xmlns="" id="{EF245413-2628-4987-B98E-C69C1DFA4FA4}"/>
                  </a:ext>
                </a:extLst>
              </p:cNvPr>
              <p:cNvSpPr/>
              <p:nvPr/>
            </p:nvSpPr>
            <p:spPr>
              <a:xfrm rot="17892196">
                <a:off x="16375261" y="3315783"/>
                <a:ext cx="304248" cy="202832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O" sz="1803"/>
              </a:p>
            </p:txBody>
          </p:sp>
          <p:sp>
            <p:nvSpPr>
              <p:cNvPr id="53" name="Triángulo isósceles 52">
                <a:extLst>
                  <a:ext uri="{FF2B5EF4-FFF2-40B4-BE49-F238E27FC236}">
                    <a16:creationId xmlns:a16="http://schemas.microsoft.com/office/drawing/2014/main" xmlns="" id="{2D50C838-7EAC-454A-88CF-3EAE15A22627}"/>
                  </a:ext>
                </a:extLst>
              </p:cNvPr>
              <p:cNvSpPr/>
              <p:nvPr/>
            </p:nvSpPr>
            <p:spPr>
              <a:xfrm rot="21002723">
                <a:off x="16835790" y="2957762"/>
                <a:ext cx="304248" cy="202832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O" sz="1803"/>
              </a:p>
            </p:txBody>
          </p:sp>
        </p:grpSp>
      </p:grpSp>
      <p:grpSp>
        <p:nvGrpSpPr>
          <p:cNvPr id="54" name="Grupo 53">
            <a:extLst>
              <a:ext uri="{FF2B5EF4-FFF2-40B4-BE49-F238E27FC236}">
                <a16:creationId xmlns:a16="http://schemas.microsoft.com/office/drawing/2014/main" xmlns="" id="{A602EB39-452C-4BEA-B160-2435075DC203}"/>
              </a:ext>
            </a:extLst>
          </p:cNvPr>
          <p:cNvGrpSpPr/>
          <p:nvPr/>
        </p:nvGrpSpPr>
        <p:grpSpPr>
          <a:xfrm>
            <a:off x="5211944" y="3792758"/>
            <a:ext cx="342000" cy="342000"/>
            <a:chOff x="318394" y="5057663"/>
            <a:chExt cx="360011" cy="365871"/>
          </a:xfrm>
        </p:grpSpPr>
        <p:sp>
          <p:nvSpPr>
            <p:cNvPr id="55" name="object 239">
              <a:extLst>
                <a:ext uri="{FF2B5EF4-FFF2-40B4-BE49-F238E27FC236}">
                  <a16:creationId xmlns:a16="http://schemas.microsoft.com/office/drawing/2014/main" xmlns="" id="{A99449CD-3737-4172-8C4B-B02CB01BC2FD}"/>
                </a:ext>
              </a:extLst>
            </p:cNvPr>
            <p:cNvSpPr/>
            <p:nvPr/>
          </p:nvSpPr>
          <p:spPr>
            <a:xfrm>
              <a:off x="318394" y="5057663"/>
              <a:ext cx="360011" cy="365871"/>
            </a:xfrm>
            <a:custGeom>
              <a:avLst/>
              <a:gdLst/>
              <a:ahLst/>
              <a:cxnLst/>
              <a:rect l="l" t="t" r="r" b="b"/>
              <a:pathLst>
                <a:path w="889000" h="889000">
                  <a:moveTo>
                    <a:pt x="888967" y="888967"/>
                  </a:moveTo>
                  <a:lnTo>
                    <a:pt x="0" y="888967"/>
                  </a:lnTo>
                  <a:lnTo>
                    <a:pt x="0" y="0"/>
                  </a:lnTo>
                  <a:lnTo>
                    <a:pt x="888967" y="0"/>
                  </a:lnTo>
                  <a:lnTo>
                    <a:pt x="888967" y="888967"/>
                  </a:lnTo>
                  <a:close/>
                </a:path>
              </a:pathLst>
            </a:custGeom>
            <a:solidFill>
              <a:srgbClr val="49A82B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56" name="object 240">
              <a:extLst>
                <a:ext uri="{FF2B5EF4-FFF2-40B4-BE49-F238E27FC236}">
                  <a16:creationId xmlns:a16="http://schemas.microsoft.com/office/drawing/2014/main" xmlns="" id="{BB4D4D98-58C0-42F3-89B9-F9A1F864F0B5}"/>
                </a:ext>
              </a:extLst>
            </p:cNvPr>
            <p:cNvSpPr/>
            <p:nvPr/>
          </p:nvSpPr>
          <p:spPr>
            <a:xfrm>
              <a:off x="464762" y="5150340"/>
              <a:ext cx="142462" cy="210637"/>
            </a:xfrm>
            <a:custGeom>
              <a:avLst/>
              <a:gdLst/>
              <a:ahLst/>
              <a:cxnLst/>
              <a:rect l="l" t="t" r="r" b="b"/>
              <a:pathLst>
                <a:path w="351790" h="511809">
                  <a:moveTo>
                    <a:pt x="345736" y="178601"/>
                  </a:moveTo>
                  <a:lnTo>
                    <a:pt x="244589" y="178601"/>
                  </a:lnTo>
                  <a:lnTo>
                    <a:pt x="234400" y="190874"/>
                  </a:lnTo>
                  <a:lnTo>
                    <a:pt x="222800" y="203085"/>
                  </a:lnTo>
                  <a:lnTo>
                    <a:pt x="209902" y="215585"/>
                  </a:lnTo>
                  <a:lnTo>
                    <a:pt x="196465" y="228118"/>
                  </a:lnTo>
                  <a:lnTo>
                    <a:pt x="177048" y="246443"/>
                  </a:lnTo>
                  <a:lnTo>
                    <a:pt x="138529" y="287687"/>
                  </a:lnTo>
                  <a:lnTo>
                    <a:pt x="104696" y="340919"/>
                  </a:lnTo>
                  <a:lnTo>
                    <a:pt x="85915" y="404347"/>
                  </a:lnTo>
                  <a:lnTo>
                    <a:pt x="83519" y="437861"/>
                  </a:lnTo>
                  <a:lnTo>
                    <a:pt x="83523" y="439756"/>
                  </a:lnTo>
                  <a:lnTo>
                    <a:pt x="94896" y="486334"/>
                  </a:lnTo>
                  <a:lnTo>
                    <a:pt x="127291" y="510337"/>
                  </a:lnTo>
                  <a:lnTo>
                    <a:pt x="136655" y="511220"/>
                  </a:lnTo>
                  <a:lnTo>
                    <a:pt x="141534" y="511220"/>
                  </a:lnTo>
                  <a:lnTo>
                    <a:pt x="203162" y="485071"/>
                  </a:lnTo>
                  <a:lnTo>
                    <a:pt x="242641" y="444007"/>
                  </a:lnTo>
                  <a:lnTo>
                    <a:pt x="244819" y="439756"/>
                  </a:lnTo>
                  <a:lnTo>
                    <a:pt x="240516" y="437861"/>
                  </a:lnTo>
                  <a:lnTo>
                    <a:pt x="233348" y="433980"/>
                  </a:lnTo>
                  <a:lnTo>
                    <a:pt x="226685" y="429250"/>
                  </a:lnTo>
                  <a:lnTo>
                    <a:pt x="220566" y="423924"/>
                  </a:lnTo>
                  <a:lnTo>
                    <a:pt x="215155" y="418385"/>
                  </a:lnTo>
                  <a:lnTo>
                    <a:pt x="271057" y="418385"/>
                  </a:lnTo>
                  <a:lnTo>
                    <a:pt x="281466" y="411109"/>
                  </a:lnTo>
                  <a:lnTo>
                    <a:pt x="292153" y="397830"/>
                  </a:lnTo>
                  <a:lnTo>
                    <a:pt x="301191" y="382251"/>
                  </a:lnTo>
                  <a:lnTo>
                    <a:pt x="308974" y="366449"/>
                  </a:lnTo>
                  <a:lnTo>
                    <a:pt x="313781" y="356428"/>
                  </a:lnTo>
                  <a:lnTo>
                    <a:pt x="315948" y="352439"/>
                  </a:lnTo>
                  <a:lnTo>
                    <a:pt x="319416" y="345989"/>
                  </a:lnTo>
                  <a:lnTo>
                    <a:pt x="305477" y="345989"/>
                  </a:lnTo>
                  <a:lnTo>
                    <a:pt x="296511" y="345467"/>
                  </a:lnTo>
                  <a:lnTo>
                    <a:pt x="287817" y="343955"/>
                  </a:lnTo>
                  <a:lnTo>
                    <a:pt x="279678" y="341536"/>
                  </a:lnTo>
                  <a:lnTo>
                    <a:pt x="272379" y="338293"/>
                  </a:lnTo>
                  <a:lnTo>
                    <a:pt x="277865" y="336953"/>
                  </a:lnTo>
                  <a:lnTo>
                    <a:pt x="283300" y="335696"/>
                  </a:lnTo>
                  <a:lnTo>
                    <a:pt x="288787" y="334502"/>
                  </a:lnTo>
                  <a:lnTo>
                    <a:pt x="305152" y="330526"/>
                  </a:lnTo>
                  <a:lnTo>
                    <a:pt x="338459" y="296006"/>
                  </a:lnTo>
                  <a:lnTo>
                    <a:pt x="347670" y="239099"/>
                  </a:lnTo>
                  <a:lnTo>
                    <a:pt x="347298" y="215501"/>
                  </a:lnTo>
                  <a:lnTo>
                    <a:pt x="305728" y="215501"/>
                  </a:lnTo>
                  <a:lnTo>
                    <a:pt x="321290" y="205657"/>
                  </a:lnTo>
                  <a:lnTo>
                    <a:pt x="333323" y="196179"/>
                  </a:lnTo>
                  <a:lnTo>
                    <a:pt x="342079" y="186078"/>
                  </a:lnTo>
                  <a:lnTo>
                    <a:pt x="345736" y="178601"/>
                  </a:lnTo>
                  <a:close/>
                </a:path>
                <a:path w="351790" h="511809">
                  <a:moveTo>
                    <a:pt x="327047" y="0"/>
                  </a:moveTo>
                  <a:lnTo>
                    <a:pt x="305834" y="40635"/>
                  </a:lnTo>
                  <a:lnTo>
                    <a:pt x="269709" y="78110"/>
                  </a:lnTo>
                  <a:lnTo>
                    <a:pt x="223915" y="113279"/>
                  </a:lnTo>
                  <a:lnTo>
                    <a:pt x="129561" y="176498"/>
                  </a:lnTo>
                  <a:lnTo>
                    <a:pt x="88095" y="207108"/>
                  </a:lnTo>
                  <a:lnTo>
                    <a:pt x="52722" y="239462"/>
                  </a:lnTo>
                  <a:lnTo>
                    <a:pt x="26857" y="274190"/>
                  </a:lnTo>
                  <a:lnTo>
                    <a:pt x="3809" y="333936"/>
                  </a:lnTo>
                  <a:lnTo>
                    <a:pt x="0" y="365611"/>
                  </a:lnTo>
                  <a:lnTo>
                    <a:pt x="3192" y="400365"/>
                  </a:lnTo>
                  <a:lnTo>
                    <a:pt x="14583" y="431729"/>
                  </a:lnTo>
                  <a:lnTo>
                    <a:pt x="34114" y="459603"/>
                  </a:lnTo>
                  <a:lnTo>
                    <a:pt x="61725" y="483891"/>
                  </a:lnTo>
                  <a:lnTo>
                    <a:pt x="70071" y="489828"/>
                  </a:lnTo>
                  <a:lnTo>
                    <a:pt x="68678" y="478016"/>
                  </a:lnTo>
                  <a:lnTo>
                    <a:pt x="64999" y="444007"/>
                  </a:lnTo>
                  <a:lnTo>
                    <a:pt x="64920" y="399558"/>
                  </a:lnTo>
                  <a:lnTo>
                    <a:pt x="75370" y="350477"/>
                  </a:lnTo>
                  <a:lnTo>
                    <a:pt x="103232" y="302158"/>
                  </a:lnTo>
                  <a:lnTo>
                    <a:pt x="142186" y="263620"/>
                  </a:lnTo>
                  <a:lnTo>
                    <a:pt x="182633" y="230171"/>
                  </a:lnTo>
                  <a:lnTo>
                    <a:pt x="213921" y="205745"/>
                  </a:lnTo>
                  <a:lnTo>
                    <a:pt x="229476" y="192982"/>
                  </a:lnTo>
                  <a:lnTo>
                    <a:pt x="244589" y="178601"/>
                  </a:lnTo>
                  <a:lnTo>
                    <a:pt x="345736" y="178601"/>
                  </a:lnTo>
                  <a:lnTo>
                    <a:pt x="347811" y="174361"/>
                  </a:lnTo>
                  <a:lnTo>
                    <a:pt x="351085" y="157904"/>
                  </a:lnTo>
                  <a:lnTo>
                    <a:pt x="351196" y="136760"/>
                  </a:lnTo>
                  <a:lnTo>
                    <a:pt x="348774" y="109113"/>
                  </a:lnTo>
                  <a:lnTo>
                    <a:pt x="344450" y="73149"/>
                  </a:lnTo>
                  <a:lnTo>
                    <a:pt x="342473" y="57132"/>
                  </a:lnTo>
                  <a:lnTo>
                    <a:pt x="340403" y="39870"/>
                  </a:lnTo>
                  <a:lnTo>
                    <a:pt x="338230" y="21136"/>
                  </a:lnTo>
                  <a:lnTo>
                    <a:pt x="335947" y="701"/>
                  </a:lnTo>
                  <a:lnTo>
                    <a:pt x="327047" y="0"/>
                  </a:lnTo>
                  <a:close/>
                </a:path>
                <a:path w="351790" h="511809">
                  <a:moveTo>
                    <a:pt x="271057" y="418385"/>
                  </a:moveTo>
                  <a:lnTo>
                    <a:pt x="215155" y="418385"/>
                  </a:lnTo>
                  <a:lnTo>
                    <a:pt x="228371" y="421474"/>
                  </a:lnTo>
                  <a:lnTo>
                    <a:pt x="235533" y="422919"/>
                  </a:lnTo>
                  <a:lnTo>
                    <a:pt x="242524" y="423924"/>
                  </a:lnTo>
                  <a:lnTo>
                    <a:pt x="249364" y="424301"/>
                  </a:lnTo>
                  <a:lnTo>
                    <a:pt x="256526" y="424301"/>
                  </a:lnTo>
                  <a:lnTo>
                    <a:pt x="262892" y="422908"/>
                  </a:lnTo>
                  <a:lnTo>
                    <a:pt x="268735" y="420008"/>
                  </a:lnTo>
                  <a:lnTo>
                    <a:pt x="271057" y="418385"/>
                  </a:lnTo>
                  <a:close/>
                </a:path>
                <a:path w="351790" h="511809">
                  <a:moveTo>
                    <a:pt x="319990" y="344921"/>
                  </a:moveTo>
                  <a:lnTo>
                    <a:pt x="311498" y="345759"/>
                  </a:lnTo>
                  <a:lnTo>
                    <a:pt x="309571" y="345884"/>
                  </a:lnTo>
                  <a:lnTo>
                    <a:pt x="305477" y="345989"/>
                  </a:lnTo>
                  <a:lnTo>
                    <a:pt x="319416" y="345989"/>
                  </a:lnTo>
                  <a:lnTo>
                    <a:pt x="319990" y="344921"/>
                  </a:lnTo>
                  <a:close/>
                </a:path>
                <a:path w="351790" h="511809">
                  <a:moveTo>
                    <a:pt x="346774" y="211354"/>
                  </a:moveTo>
                  <a:lnTo>
                    <a:pt x="335162" y="211909"/>
                  </a:lnTo>
                  <a:lnTo>
                    <a:pt x="321864" y="213710"/>
                  </a:lnTo>
                  <a:lnTo>
                    <a:pt x="316430" y="214380"/>
                  </a:lnTo>
                  <a:lnTo>
                    <a:pt x="311142" y="215124"/>
                  </a:lnTo>
                  <a:lnTo>
                    <a:pt x="305728" y="215501"/>
                  </a:lnTo>
                  <a:lnTo>
                    <a:pt x="347298" y="215501"/>
                  </a:lnTo>
                  <a:lnTo>
                    <a:pt x="346774" y="21135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57" name="object 241">
              <a:extLst>
                <a:ext uri="{FF2B5EF4-FFF2-40B4-BE49-F238E27FC236}">
                  <a16:creationId xmlns:a16="http://schemas.microsoft.com/office/drawing/2014/main" xmlns="" id="{083A682E-62EA-4234-B3B4-09C29EE37656}"/>
                </a:ext>
              </a:extLst>
            </p:cNvPr>
            <p:cNvSpPr/>
            <p:nvPr/>
          </p:nvSpPr>
          <p:spPr>
            <a:xfrm>
              <a:off x="403306" y="5225986"/>
              <a:ext cx="65831" cy="91729"/>
            </a:xfrm>
            <a:custGeom>
              <a:avLst/>
              <a:gdLst/>
              <a:ahLst/>
              <a:cxnLst/>
              <a:rect l="l" t="t" r="r" b="b"/>
              <a:pathLst>
                <a:path w="162559" h="222884">
                  <a:moveTo>
                    <a:pt x="4837" y="0"/>
                  </a:moveTo>
                  <a:lnTo>
                    <a:pt x="38362" y="42659"/>
                  </a:lnTo>
                  <a:lnTo>
                    <a:pt x="56144" y="54500"/>
                  </a:lnTo>
                  <a:lnTo>
                    <a:pt x="79673" y="81340"/>
                  </a:lnTo>
                  <a:lnTo>
                    <a:pt x="94058" y="120443"/>
                  </a:lnTo>
                  <a:lnTo>
                    <a:pt x="103368" y="167342"/>
                  </a:lnTo>
                  <a:lnTo>
                    <a:pt x="111671" y="217564"/>
                  </a:lnTo>
                  <a:lnTo>
                    <a:pt x="143075" y="222436"/>
                  </a:lnTo>
                  <a:lnTo>
                    <a:pt x="154681" y="202114"/>
                  </a:lnTo>
                  <a:lnTo>
                    <a:pt x="155386" y="174841"/>
                  </a:lnTo>
                  <a:lnTo>
                    <a:pt x="154089" y="158864"/>
                  </a:lnTo>
                  <a:lnTo>
                    <a:pt x="130562" y="109931"/>
                  </a:lnTo>
                  <a:lnTo>
                    <a:pt x="104559" y="82000"/>
                  </a:lnTo>
                  <a:lnTo>
                    <a:pt x="49049" y="42573"/>
                  </a:lnTo>
                  <a:lnTo>
                    <a:pt x="39246" y="35890"/>
                  </a:lnTo>
                  <a:lnTo>
                    <a:pt x="30191" y="29169"/>
                  </a:lnTo>
                  <a:lnTo>
                    <a:pt x="22030" y="22261"/>
                  </a:lnTo>
                  <a:lnTo>
                    <a:pt x="32786" y="22261"/>
                  </a:lnTo>
                  <a:lnTo>
                    <a:pt x="21075" y="13913"/>
                  </a:lnTo>
                  <a:lnTo>
                    <a:pt x="4837" y="0"/>
                  </a:lnTo>
                  <a:close/>
                </a:path>
                <a:path w="162559" h="222884">
                  <a:moveTo>
                    <a:pt x="32786" y="22261"/>
                  </a:moveTo>
                  <a:lnTo>
                    <a:pt x="22030" y="22261"/>
                  </a:lnTo>
                  <a:lnTo>
                    <a:pt x="33793" y="29791"/>
                  </a:lnTo>
                  <a:lnTo>
                    <a:pt x="45814" y="35960"/>
                  </a:lnTo>
                  <a:lnTo>
                    <a:pt x="57848" y="41672"/>
                  </a:lnTo>
                  <a:lnTo>
                    <a:pt x="69652" y="47831"/>
                  </a:lnTo>
                  <a:lnTo>
                    <a:pt x="113539" y="74992"/>
                  </a:lnTo>
                  <a:lnTo>
                    <a:pt x="147223" y="109427"/>
                  </a:lnTo>
                  <a:lnTo>
                    <a:pt x="159618" y="134592"/>
                  </a:lnTo>
                  <a:lnTo>
                    <a:pt x="160508" y="131587"/>
                  </a:lnTo>
                  <a:lnTo>
                    <a:pt x="141063" y="94677"/>
                  </a:lnTo>
                  <a:lnTo>
                    <a:pt x="101538" y="63877"/>
                  </a:lnTo>
                  <a:lnTo>
                    <a:pt x="54827" y="36430"/>
                  </a:lnTo>
                  <a:lnTo>
                    <a:pt x="37826" y="25853"/>
                  </a:lnTo>
                  <a:lnTo>
                    <a:pt x="32786" y="222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58" name="object 242">
              <a:extLst>
                <a:ext uri="{FF2B5EF4-FFF2-40B4-BE49-F238E27FC236}">
                  <a16:creationId xmlns:a16="http://schemas.microsoft.com/office/drawing/2014/main" xmlns="" id="{5DA9BB9C-19A6-4BBA-AA89-0C6C44BC3AC6}"/>
                </a:ext>
              </a:extLst>
            </p:cNvPr>
            <p:cNvSpPr/>
            <p:nvPr/>
          </p:nvSpPr>
          <p:spPr>
            <a:xfrm>
              <a:off x="379497" y="5190576"/>
              <a:ext cx="100031" cy="130146"/>
            </a:xfrm>
            <a:custGeom>
              <a:avLst/>
              <a:gdLst/>
              <a:ahLst/>
              <a:cxnLst/>
              <a:rect l="l" t="t" r="r" b="b"/>
              <a:pathLst>
                <a:path w="247015" h="316229">
                  <a:moveTo>
                    <a:pt x="185138" y="263028"/>
                  </a:moveTo>
                  <a:lnTo>
                    <a:pt x="127828" y="263028"/>
                  </a:lnTo>
                  <a:lnTo>
                    <a:pt x="124163" y="268756"/>
                  </a:lnTo>
                  <a:lnTo>
                    <a:pt x="119231" y="274703"/>
                  </a:lnTo>
                  <a:lnTo>
                    <a:pt x="113368" y="278797"/>
                  </a:lnTo>
                  <a:lnTo>
                    <a:pt x="110687" y="280567"/>
                  </a:lnTo>
                  <a:lnTo>
                    <a:pt x="112551" y="283101"/>
                  </a:lnTo>
                  <a:lnTo>
                    <a:pt x="143328" y="305666"/>
                  </a:lnTo>
                  <a:lnTo>
                    <a:pt x="183481" y="315948"/>
                  </a:lnTo>
                  <a:lnTo>
                    <a:pt x="186999" y="315801"/>
                  </a:lnTo>
                  <a:lnTo>
                    <a:pt x="198664" y="313822"/>
                  </a:lnTo>
                  <a:lnTo>
                    <a:pt x="205669" y="309341"/>
                  </a:lnTo>
                  <a:lnTo>
                    <a:pt x="207829" y="306286"/>
                  </a:lnTo>
                  <a:lnTo>
                    <a:pt x="203205" y="306286"/>
                  </a:lnTo>
                  <a:lnTo>
                    <a:pt x="198151" y="305875"/>
                  </a:lnTo>
                  <a:lnTo>
                    <a:pt x="199797" y="301208"/>
                  </a:lnTo>
                  <a:lnTo>
                    <a:pt x="194717" y="301208"/>
                  </a:lnTo>
                  <a:lnTo>
                    <a:pt x="194013" y="300562"/>
                  </a:lnTo>
                  <a:lnTo>
                    <a:pt x="194030" y="300312"/>
                  </a:lnTo>
                  <a:lnTo>
                    <a:pt x="191179" y="296589"/>
                  </a:lnTo>
                  <a:lnTo>
                    <a:pt x="177656" y="296589"/>
                  </a:lnTo>
                  <a:lnTo>
                    <a:pt x="175827" y="294409"/>
                  </a:lnTo>
                  <a:lnTo>
                    <a:pt x="183439" y="282494"/>
                  </a:lnTo>
                  <a:lnTo>
                    <a:pt x="185138" y="263028"/>
                  </a:lnTo>
                  <a:close/>
                </a:path>
                <a:path w="247015" h="316229">
                  <a:moveTo>
                    <a:pt x="210998" y="284179"/>
                  </a:moveTo>
                  <a:lnTo>
                    <a:pt x="210014" y="289771"/>
                  </a:lnTo>
                  <a:lnTo>
                    <a:pt x="208318" y="294933"/>
                  </a:lnTo>
                  <a:lnTo>
                    <a:pt x="205564" y="298922"/>
                  </a:lnTo>
                  <a:lnTo>
                    <a:pt x="203608" y="303476"/>
                  </a:lnTo>
                  <a:lnTo>
                    <a:pt x="203923" y="305709"/>
                  </a:lnTo>
                  <a:lnTo>
                    <a:pt x="203205" y="306286"/>
                  </a:lnTo>
                  <a:lnTo>
                    <a:pt x="207829" y="306286"/>
                  </a:lnTo>
                  <a:lnTo>
                    <a:pt x="210548" y="302441"/>
                  </a:lnTo>
                  <a:lnTo>
                    <a:pt x="211627" y="300828"/>
                  </a:lnTo>
                  <a:lnTo>
                    <a:pt x="211888" y="298441"/>
                  </a:lnTo>
                  <a:lnTo>
                    <a:pt x="212768" y="296577"/>
                  </a:lnTo>
                  <a:lnTo>
                    <a:pt x="212035" y="292504"/>
                  </a:lnTo>
                  <a:lnTo>
                    <a:pt x="211375" y="288399"/>
                  </a:lnTo>
                  <a:lnTo>
                    <a:pt x="210998" y="284179"/>
                  </a:lnTo>
                  <a:close/>
                </a:path>
                <a:path w="247015" h="316229">
                  <a:moveTo>
                    <a:pt x="194030" y="300312"/>
                  </a:moveTo>
                  <a:lnTo>
                    <a:pt x="194013" y="300562"/>
                  </a:lnTo>
                  <a:lnTo>
                    <a:pt x="194717" y="301208"/>
                  </a:lnTo>
                  <a:lnTo>
                    <a:pt x="194030" y="300312"/>
                  </a:lnTo>
                  <a:close/>
                </a:path>
                <a:path w="247015" h="316229">
                  <a:moveTo>
                    <a:pt x="201815" y="295488"/>
                  </a:moveTo>
                  <a:lnTo>
                    <a:pt x="194235" y="297240"/>
                  </a:lnTo>
                  <a:lnTo>
                    <a:pt x="194030" y="300312"/>
                  </a:lnTo>
                  <a:lnTo>
                    <a:pt x="194717" y="301208"/>
                  </a:lnTo>
                  <a:lnTo>
                    <a:pt x="199797" y="301208"/>
                  </a:lnTo>
                  <a:lnTo>
                    <a:pt x="201815" y="295488"/>
                  </a:lnTo>
                  <a:close/>
                </a:path>
                <a:path w="247015" h="316229">
                  <a:moveTo>
                    <a:pt x="190696" y="293077"/>
                  </a:moveTo>
                  <a:lnTo>
                    <a:pt x="184612" y="294887"/>
                  </a:lnTo>
                  <a:lnTo>
                    <a:pt x="177656" y="296589"/>
                  </a:lnTo>
                  <a:lnTo>
                    <a:pt x="191179" y="296589"/>
                  </a:lnTo>
                  <a:lnTo>
                    <a:pt x="189910" y="294933"/>
                  </a:lnTo>
                  <a:lnTo>
                    <a:pt x="190696" y="293077"/>
                  </a:lnTo>
                  <a:close/>
                </a:path>
                <a:path w="247015" h="316229">
                  <a:moveTo>
                    <a:pt x="5790" y="0"/>
                  </a:moveTo>
                  <a:lnTo>
                    <a:pt x="0" y="1486"/>
                  </a:lnTo>
                  <a:lnTo>
                    <a:pt x="877" y="15228"/>
                  </a:lnTo>
                  <a:lnTo>
                    <a:pt x="1604" y="27835"/>
                  </a:lnTo>
                  <a:lnTo>
                    <a:pt x="2217" y="39451"/>
                  </a:lnTo>
                  <a:lnTo>
                    <a:pt x="2753" y="50218"/>
                  </a:lnTo>
                  <a:lnTo>
                    <a:pt x="4051" y="74447"/>
                  </a:lnTo>
                  <a:lnTo>
                    <a:pt x="12114" y="117462"/>
                  </a:lnTo>
                  <a:lnTo>
                    <a:pt x="44700" y="139681"/>
                  </a:lnTo>
                  <a:lnTo>
                    <a:pt x="40993" y="139995"/>
                  </a:lnTo>
                  <a:lnTo>
                    <a:pt x="37496" y="140194"/>
                  </a:lnTo>
                  <a:lnTo>
                    <a:pt x="33883" y="140299"/>
                  </a:lnTo>
                  <a:lnTo>
                    <a:pt x="29486" y="140519"/>
                  </a:lnTo>
                  <a:lnTo>
                    <a:pt x="24805" y="140676"/>
                  </a:lnTo>
                  <a:lnTo>
                    <a:pt x="17140" y="141639"/>
                  </a:lnTo>
                  <a:lnTo>
                    <a:pt x="17297" y="144498"/>
                  </a:lnTo>
                  <a:lnTo>
                    <a:pt x="32318" y="196541"/>
                  </a:lnTo>
                  <a:lnTo>
                    <a:pt x="80793" y="216841"/>
                  </a:lnTo>
                  <a:lnTo>
                    <a:pt x="75379" y="220967"/>
                  </a:lnTo>
                  <a:lnTo>
                    <a:pt x="67767" y="224275"/>
                  </a:lnTo>
                  <a:lnTo>
                    <a:pt x="59851" y="225668"/>
                  </a:lnTo>
                  <a:lnTo>
                    <a:pt x="58542" y="225951"/>
                  </a:lnTo>
                  <a:lnTo>
                    <a:pt x="57150" y="226129"/>
                  </a:lnTo>
                  <a:lnTo>
                    <a:pt x="50166" y="226652"/>
                  </a:lnTo>
                  <a:lnTo>
                    <a:pt x="53631" y="231165"/>
                  </a:lnTo>
                  <a:lnTo>
                    <a:pt x="55558" y="233553"/>
                  </a:lnTo>
                  <a:lnTo>
                    <a:pt x="57736" y="236516"/>
                  </a:lnTo>
                  <a:lnTo>
                    <a:pt x="59851" y="239573"/>
                  </a:lnTo>
                  <a:lnTo>
                    <a:pt x="66823" y="249143"/>
                  </a:lnTo>
                  <a:lnTo>
                    <a:pt x="101096" y="271750"/>
                  </a:lnTo>
                  <a:lnTo>
                    <a:pt x="105902" y="270860"/>
                  </a:lnTo>
                  <a:lnTo>
                    <a:pt x="111870" y="269845"/>
                  </a:lnTo>
                  <a:lnTo>
                    <a:pt x="117839" y="267321"/>
                  </a:lnTo>
                  <a:lnTo>
                    <a:pt x="124006" y="264609"/>
                  </a:lnTo>
                  <a:lnTo>
                    <a:pt x="125294" y="264107"/>
                  </a:lnTo>
                  <a:lnTo>
                    <a:pt x="127828" y="263028"/>
                  </a:lnTo>
                  <a:lnTo>
                    <a:pt x="185138" y="263028"/>
                  </a:lnTo>
                  <a:lnTo>
                    <a:pt x="190433" y="202381"/>
                  </a:lnTo>
                  <a:lnTo>
                    <a:pt x="179543" y="186389"/>
                  </a:lnTo>
                  <a:lnTo>
                    <a:pt x="166607" y="173277"/>
                  </a:lnTo>
                  <a:lnTo>
                    <a:pt x="143250" y="156042"/>
                  </a:lnTo>
                  <a:lnTo>
                    <a:pt x="101096" y="127681"/>
                  </a:lnTo>
                  <a:lnTo>
                    <a:pt x="71861" y="102237"/>
                  </a:lnTo>
                  <a:lnTo>
                    <a:pt x="64856" y="90321"/>
                  </a:lnTo>
                  <a:lnTo>
                    <a:pt x="148775" y="90321"/>
                  </a:lnTo>
                  <a:lnTo>
                    <a:pt x="86902" y="62853"/>
                  </a:lnTo>
                  <a:lnTo>
                    <a:pt x="52642" y="44946"/>
                  </a:lnTo>
                  <a:lnTo>
                    <a:pt x="24483" y="24392"/>
                  </a:lnTo>
                  <a:lnTo>
                    <a:pt x="5790" y="0"/>
                  </a:lnTo>
                  <a:close/>
                </a:path>
                <a:path w="247015" h="316229">
                  <a:moveTo>
                    <a:pt x="148775" y="90321"/>
                  </a:moveTo>
                  <a:lnTo>
                    <a:pt x="64856" y="90321"/>
                  </a:lnTo>
                  <a:lnTo>
                    <a:pt x="78269" y="99869"/>
                  </a:lnTo>
                  <a:lnTo>
                    <a:pt x="87240" y="106941"/>
                  </a:lnTo>
                  <a:lnTo>
                    <a:pt x="99624" y="115721"/>
                  </a:lnTo>
                  <a:lnTo>
                    <a:pt x="123273" y="130393"/>
                  </a:lnTo>
                  <a:lnTo>
                    <a:pt x="148213" y="144665"/>
                  </a:lnTo>
                  <a:lnTo>
                    <a:pt x="168273" y="156492"/>
                  </a:lnTo>
                  <a:lnTo>
                    <a:pt x="201815" y="186674"/>
                  </a:lnTo>
                  <a:lnTo>
                    <a:pt x="221166" y="214286"/>
                  </a:lnTo>
                  <a:lnTo>
                    <a:pt x="225482" y="205618"/>
                  </a:lnTo>
                  <a:lnTo>
                    <a:pt x="242287" y="170835"/>
                  </a:lnTo>
                  <a:lnTo>
                    <a:pt x="246662" y="162173"/>
                  </a:lnTo>
                  <a:lnTo>
                    <a:pt x="241950" y="154665"/>
                  </a:lnTo>
                  <a:lnTo>
                    <a:pt x="214292" y="126344"/>
                  </a:lnTo>
                  <a:lnTo>
                    <a:pt x="156384" y="93691"/>
                  </a:lnTo>
                  <a:lnTo>
                    <a:pt x="148775" y="9032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</p:grpSp>
      <p:sp>
        <p:nvSpPr>
          <p:cNvPr id="59" name="object 271">
            <a:extLst>
              <a:ext uri="{FF2B5EF4-FFF2-40B4-BE49-F238E27FC236}">
                <a16:creationId xmlns:a16="http://schemas.microsoft.com/office/drawing/2014/main" xmlns="" id="{192B35FC-4DC3-49FE-9900-578E11DBABE0}"/>
              </a:ext>
            </a:extLst>
          </p:cNvPr>
          <p:cNvSpPr/>
          <p:nvPr/>
        </p:nvSpPr>
        <p:spPr>
          <a:xfrm>
            <a:off x="5211944" y="1187475"/>
            <a:ext cx="342000" cy="3420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803" dirty="0"/>
          </a:p>
        </p:txBody>
      </p:sp>
      <p:grpSp>
        <p:nvGrpSpPr>
          <p:cNvPr id="60" name="Grupo 59">
            <a:extLst>
              <a:ext uri="{FF2B5EF4-FFF2-40B4-BE49-F238E27FC236}">
                <a16:creationId xmlns:a16="http://schemas.microsoft.com/office/drawing/2014/main" xmlns="" id="{9C448AB8-C354-48BF-81C5-AE9715C706D5}"/>
              </a:ext>
            </a:extLst>
          </p:cNvPr>
          <p:cNvGrpSpPr/>
          <p:nvPr/>
        </p:nvGrpSpPr>
        <p:grpSpPr>
          <a:xfrm>
            <a:off x="5198623" y="1973737"/>
            <a:ext cx="342000" cy="342000"/>
            <a:chOff x="317144" y="4009628"/>
            <a:chExt cx="360268" cy="365871"/>
          </a:xfrm>
        </p:grpSpPr>
        <p:sp>
          <p:nvSpPr>
            <p:cNvPr id="61" name="object 273">
              <a:extLst>
                <a:ext uri="{FF2B5EF4-FFF2-40B4-BE49-F238E27FC236}">
                  <a16:creationId xmlns:a16="http://schemas.microsoft.com/office/drawing/2014/main" xmlns="" id="{EEEE4D90-FAEB-4EE2-9A39-50CF6E7D3448}"/>
                </a:ext>
              </a:extLst>
            </p:cNvPr>
            <p:cNvSpPr/>
            <p:nvPr/>
          </p:nvSpPr>
          <p:spPr>
            <a:xfrm>
              <a:off x="317144" y="4009628"/>
              <a:ext cx="360268" cy="365871"/>
            </a:xfrm>
            <a:custGeom>
              <a:avLst/>
              <a:gdLst/>
              <a:ahLst/>
              <a:cxnLst/>
              <a:rect l="l" t="t" r="r" b="b"/>
              <a:pathLst>
                <a:path w="889634" h="889000">
                  <a:moveTo>
                    <a:pt x="889020" y="888967"/>
                  </a:moveTo>
                  <a:lnTo>
                    <a:pt x="0" y="888967"/>
                  </a:lnTo>
                  <a:lnTo>
                    <a:pt x="0" y="0"/>
                  </a:lnTo>
                  <a:lnTo>
                    <a:pt x="889020" y="0"/>
                  </a:lnTo>
                  <a:lnTo>
                    <a:pt x="889020" y="888967"/>
                  </a:lnTo>
                  <a:close/>
                </a:path>
              </a:pathLst>
            </a:custGeom>
            <a:solidFill>
              <a:srgbClr val="2B70B3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62" name="object 274">
              <a:extLst>
                <a:ext uri="{FF2B5EF4-FFF2-40B4-BE49-F238E27FC236}">
                  <a16:creationId xmlns:a16="http://schemas.microsoft.com/office/drawing/2014/main" xmlns="" id="{82E19605-73F7-4900-B86A-5839C6517C25}"/>
                </a:ext>
              </a:extLst>
            </p:cNvPr>
            <p:cNvSpPr/>
            <p:nvPr/>
          </p:nvSpPr>
          <p:spPr>
            <a:xfrm>
              <a:off x="380211" y="4161442"/>
              <a:ext cx="133718" cy="67163"/>
            </a:xfrm>
            <a:custGeom>
              <a:avLst/>
              <a:gdLst/>
              <a:ahLst/>
              <a:cxnLst/>
              <a:rect l="l" t="t" r="r" b="b"/>
              <a:pathLst>
                <a:path w="330200" h="163195">
                  <a:moveTo>
                    <a:pt x="40689" y="0"/>
                  </a:moveTo>
                  <a:lnTo>
                    <a:pt x="0" y="18062"/>
                  </a:lnTo>
                  <a:lnTo>
                    <a:pt x="155618" y="157084"/>
                  </a:lnTo>
                  <a:lnTo>
                    <a:pt x="156811" y="157618"/>
                  </a:lnTo>
                  <a:lnTo>
                    <a:pt x="160707" y="159419"/>
                  </a:lnTo>
                  <a:lnTo>
                    <a:pt x="164947" y="161241"/>
                  </a:lnTo>
                  <a:lnTo>
                    <a:pt x="173146" y="162717"/>
                  </a:lnTo>
                  <a:lnTo>
                    <a:pt x="175418" y="162937"/>
                  </a:lnTo>
                  <a:lnTo>
                    <a:pt x="181104" y="162937"/>
                  </a:lnTo>
                  <a:lnTo>
                    <a:pt x="184067" y="162256"/>
                  </a:lnTo>
                  <a:lnTo>
                    <a:pt x="295938" y="138728"/>
                  </a:lnTo>
                  <a:lnTo>
                    <a:pt x="329267" y="103054"/>
                  </a:lnTo>
                  <a:lnTo>
                    <a:pt x="330023" y="91599"/>
                  </a:lnTo>
                  <a:lnTo>
                    <a:pt x="173345" y="91599"/>
                  </a:lnTo>
                  <a:lnTo>
                    <a:pt x="40689" y="0"/>
                  </a:lnTo>
                  <a:close/>
                </a:path>
                <a:path w="330200" h="163195">
                  <a:moveTo>
                    <a:pt x="282158" y="45674"/>
                  </a:moveTo>
                  <a:lnTo>
                    <a:pt x="277405" y="45674"/>
                  </a:lnTo>
                  <a:lnTo>
                    <a:pt x="273206" y="46511"/>
                  </a:lnTo>
                  <a:lnTo>
                    <a:pt x="173345" y="91599"/>
                  </a:lnTo>
                  <a:lnTo>
                    <a:pt x="330023" y="91599"/>
                  </a:lnTo>
                  <a:lnTo>
                    <a:pt x="330195" y="88994"/>
                  </a:lnTo>
                  <a:lnTo>
                    <a:pt x="327045" y="75625"/>
                  </a:lnTo>
                  <a:lnTo>
                    <a:pt x="296717" y="47980"/>
                  </a:lnTo>
                  <a:lnTo>
                    <a:pt x="282158" y="456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63" name="object 275">
              <a:extLst>
                <a:ext uri="{FF2B5EF4-FFF2-40B4-BE49-F238E27FC236}">
                  <a16:creationId xmlns:a16="http://schemas.microsoft.com/office/drawing/2014/main" xmlns="" id="{B6C7B65F-80DD-4974-9C05-77D90B0C7B99}"/>
                </a:ext>
              </a:extLst>
            </p:cNvPr>
            <p:cNvSpPr/>
            <p:nvPr/>
          </p:nvSpPr>
          <p:spPr>
            <a:xfrm>
              <a:off x="511599" y="4180585"/>
              <a:ext cx="124975" cy="85718"/>
            </a:xfrm>
            <a:custGeom>
              <a:avLst/>
              <a:gdLst/>
              <a:ahLst/>
              <a:cxnLst/>
              <a:rect l="l" t="t" r="r" b="b"/>
              <a:pathLst>
                <a:path w="308609" h="208279">
                  <a:moveTo>
                    <a:pt x="19688" y="0"/>
                  </a:moveTo>
                  <a:lnTo>
                    <a:pt x="0" y="30701"/>
                  </a:lnTo>
                  <a:lnTo>
                    <a:pt x="1762" y="38281"/>
                  </a:lnTo>
                  <a:lnTo>
                    <a:pt x="145496" y="89923"/>
                  </a:lnTo>
                  <a:lnTo>
                    <a:pt x="269963" y="207847"/>
                  </a:lnTo>
                  <a:lnTo>
                    <a:pt x="308098" y="204559"/>
                  </a:lnTo>
                  <a:lnTo>
                    <a:pt x="170427" y="30072"/>
                  </a:lnTo>
                  <a:lnTo>
                    <a:pt x="169998" y="29370"/>
                  </a:lnTo>
                  <a:lnTo>
                    <a:pt x="169390" y="28700"/>
                  </a:lnTo>
                  <a:lnTo>
                    <a:pt x="168155" y="27161"/>
                  </a:lnTo>
                  <a:lnTo>
                    <a:pt x="166888" y="25287"/>
                  </a:lnTo>
                  <a:lnTo>
                    <a:pt x="165045" y="23444"/>
                  </a:lnTo>
                  <a:lnTo>
                    <a:pt x="28693" y="52"/>
                  </a:lnTo>
                  <a:lnTo>
                    <a:pt x="19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64" name="object 276">
              <a:extLst>
                <a:ext uri="{FF2B5EF4-FFF2-40B4-BE49-F238E27FC236}">
                  <a16:creationId xmlns:a16="http://schemas.microsoft.com/office/drawing/2014/main" xmlns="" id="{42CED692-502E-4A98-90C8-41259AC7C7CF}"/>
                </a:ext>
              </a:extLst>
            </p:cNvPr>
            <p:cNvSpPr/>
            <p:nvPr/>
          </p:nvSpPr>
          <p:spPr>
            <a:xfrm>
              <a:off x="505704" y="4149557"/>
              <a:ext cx="70459" cy="27702"/>
            </a:xfrm>
            <a:custGeom>
              <a:avLst/>
              <a:gdLst/>
              <a:ahLst/>
              <a:cxnLst/>
              <a:rect l="l" t="t" r="r" b="b"/>
              <a:pathLst>
                <a:path w="173990" h="67310">
                  <a:moveTo>
                    <a:pt x="30821" y="0"/>
                  </a:moveTo>
                  <a:lnTo>
                    <a:pt x="0" y="28561"/>
                  </a:lnTo>
                  <a:lnTo>
                    <a:pt x="1262" y="36930"/>
                  </a:lnTo>
                  <a:lnTo>
                    <a:pt x="143351" y="67244"/>
                  </a:lnTo>
                  <a:lnTo>
                    <a:pt x="145079" y="67264"/>
                  </a:lnTo>
                  <a:lnTo>
                    <a:pt x="151566" y="66382"/>
                  </a:lnTo>
                  <a:lnTo>
                    <a:pt x="173517" y="40208"/>
                  </a:lnTo>
                  <a:lnTo>
                    <a:pt x="173109" y="32402"/>
                  </a:lnTo>
                  <a:lnTo>
                    <a:pt x="308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65" name="object 277">
              <a:extLst>
                <a:ext uri="{FF2B5EF4-FFF2-40B4-BE49-F238E27FC236}">
                  <a16:creationId xmlns:a16="http://schemas.microsoft.com/office/drawing/2014/main" xmlns="" id="{1080A0C0-083A-4FE9-B6A3-F207CA8DF9AD}"/>
                </a:ext>
              </a:extLst>
            </p:cNvPr>
            <p:cNvSpPr/>
            <p:nvPr/>
          </p:nvSpPr>
          <p:spPr>
            <a:xfrm>
              <a:off x="581273" y="4162697"/>
              <a:ext cx="44487" cy="45734"/>
            </a:xfrm>
            <a:custGeom>
              <a:avLst/>
              <a:gdLst/>
              <a:ahLst/>
              <a:cxnLst/>
              <a:rect l="l" t="t" r="r" b="b"/>
              <a:pathLst>
                <a:path w="109854" h="111125">
                  <a:moveTo>
                    <a:pt x="43474" y="0"/>
                  </a:moveTo>
                  <a:lnTo>
                    <a:pt x="38302" y="0"/>
                  </a:lnTo>
                  <a:lnTo>
                    <a:pt x="33318" y="942"/>
                  </a:lnTo>
                  <a:lnTo>
                    <a:pt x="28658" y="2743"/>
                  </a:lnTo>
                  <a:lnTo>
                    <a:pt x="15071" y="10855"/>
                  </a:lnTo>
                  <a:lnTo>
                    <a:pt x="5257" y="22797"/>
                  </a:lnTo>
                  <a:lnTo>
                    <a:pt x="0" y="37202"/>
                  </a:lnTo>
                  <a:lnTo>
                    <a:pt x="83" y="52699"/>
                  </a:lnTo>
                  <a:lnTo>
                    <a:pt x="26208" y="86342"/>
                  </a:lnTo>
                  <a:lnTo>
                    <a:pt x="40773" y="88562"/>
                  </a:lnTo>
                  <a:lnTo>
                    <a:pt x="66741" y="110813"/>
                  </a:lnTo>
                  <a:lnTo>
                    <a:pt x="109535" y="77055"/>
                  </a:lnTo>
                  <a:lnTo>
                    <a:pt x="87683" y="47768"/>
                  </a:lnTo>
                  <a:lnTo>
                    <a:pt x="88039" y="39977"/>
                  </a:lnTo>
                  <a:lnTo>
                    <a:pt x="67114" y="6768"/>
                  </a:lnTo>
                  <a:lnTo>
                    <a:pt x="55818" y="1761"/>
                  </a:lnTo>
                  <a:lnTo>
                    <a:pt x="434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</p:grpSp>
      <p:grpSp>
        <p:nvGrpSpPr>
          <p:cNvPr id="66" name="Grupo 65">
            <a:extLst>
              <a:ext uri="{FF2B5EF4-FFF2-40B4-BE49-F238E27FC236}">
                <a16:creationId xmlns:a16="http://schemas.microsoft.com/office/drawing/2014/main" xmlns="" id="{1C49A1ED-8B1D-401B-95DF-6D820FE21159}"/>
              </a:ext>
            </a:extLst>
          </p:cNvPr>
          <p:cNvGrpSpPr/>
          <p:nvPr/>
        </p:nvGrpSpPr>
        <p:grpSpPr>
          <a:xfrm>
            <a:off x="5211944" y="3173388"/>
            <a:ext cx="342000" cy="342000"/>
            <a:chOff x="309429" y="5600144"/>
            <a:chExt cx="360268" cy="365871"/>
          </a:xfrm>
        </p:grpSpPr>
        <p:sp>
          <p:nvSpPr>
            <p:cNvPr id="67" name="object 279">
              <a:extLst>
                <a:ext uri="{FF2B5EF4-FFF2-40B4-BE49-F238E27FC236}">
                  <a16:creationId xmlns:a16="http://schemas.microsoft.com/office/drawing/2014/main" xmlns="" id="{71259225-E790-493B-B174-A6E3671C2F41}"/>
                </a:ext>
              </a:extLst>
            </p:cNvPr>
            <p:cNvSpPr/>
            <p:nvPr/>
          </p:nvSpPr>
          <p:spPr>
            <a:xfrm>
              <a:off x="309429" y="5600144"/>
              <a:ext cx="360268" cy="365871"/>
            </a:xfrm>
            <a:custGeom>
              <a:avLst/>
              <a:gdLst/>
              <a:ahLst/>
              <a:cxnLst/>
              <a:rect l="l" t="t" r="r" b="b"/>
              <a:pathLst>
                <a:path w="889634" h="889000">
                  <a:moveTo>
                    <a:pt x="889020" y="888967"/>
                  </a:moveTo>
                  <a:lnTo>
                    <a:pt x="0" y="888967"/>
                  </a:lnTo>
                  <a:lnTo>
                    <a:pt x="0" y="0"/>
                  </a:lnTo>
                  <a:lnTo>
                    <a:pt x="889020" y="0"/>
                  </a:lnTo>
                  <a:lnTo>
                    <a:pt x="889020" y="888967"/>
                  </a:lnTo>
                  <a:close/>
                </a:path>
              </a:pathLst>
            </a:custGeom>
            <a:solidFill>
              <a:srgbClr val="ED9569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68" name="object 280">
              <a:extLst>
                <a:ext uri="{FF2B5EF4-FFF2-40B4-BE49-F238E27FC236}">
                  <a16:creationId xmlns:a16="http://schemas.microsoft.com/office/drawing/2014/main" xmlns="" id="{19D87E62-7A71-4DA3-9829-8F4466375934}"/>
                </a:ext>
              </a:extLst>
            </p:cNvPr>
            <p:cNvSpPr/>
            <p:nvPr/>
          </p:nvSpPr>
          <p:spPr>
            <a:xfrm>
              <a:off x="395664" y="5658025"/>
              <a:ext cx="194664" cy="250099"/>
            </a:xfrm>
            <a:custGeom>
              <a:avLst/>
              <a:gdLst/>
              <a:ahLst/>
              <a:cxnLst/>
              <a:rect l="l" t="t" r="r" b="b"/>
              <a:pathLst>
                <a:path w="480695" h="607695">
                  <a:moveTo>
                    <a:pt x="0" y="567987"/>
                  </a:moveTo>
                  <a:lnTo>
                    <a:pt x="37443" y="584878"/>
                  </a:lnTo>
                  <a:lnTo>
                    <a:pt x="80394" y="598304"/>
                  </a:lnTo>
                  <a:lnTo>
                    <a:pt x="128805" y="606468"/>
                  </a:lnTo>
                  <a:lnTo>
                    <a:pt x="182628" y="607576"/>
                  </a:lnTo>
                  <a:lnTo>
                    <a:pt x="295039" y="592734"/>
                  </a:lnTo>
                  <a:lnTo>
                    <a:pt x="343167" y="592208"/>
                  </a:lnTo>
                  <a:lnTo>
                    <a:pt x="473170" y="592208"/>
                  </a:lnTo>
                  <a:lnTo>
                    <a:pt x="480278" y="591620"/>
                  </a:lnTo>
                  <a:lnTo>
                    <a:pt x="436419" y="586821"/>
                  </a:lnTo>
                  <a:lnTo>
                    <a:pt x="146730" y="586821"/>
                  </a:lnTo>
                  <a:lnTo>
                    <a:pt x="97761" y="586544"/>
                  </a:lnTo>
                  <a:lnTo>
                    <a:pt x="61175" y="581805"/>
                  </a:lnTo>
                  <a:lnTo>
                    <a:pt x="0" y="567987"/>
                  </a:lnTo>
                  <a:close/>
                </a:path>
                <a:path w="480695" h="607695">
                  <a:moveTo>
                    <a:pt x="473170" y="592208"/>
                  </a:moveTo>
                  <a:lnTo>
                    <a:pt x="343167" y="592208"/>
                  </a:lnTo>
                  <a:lnTo>
                    <a:pt x="388530" y="594408"/>
                  </a:lnTo>
                  <a:lnTo>
                    <a:pt x="433457" y="595493"/>
                  </a:lnTo>
                  <a:lnTo>
                    <a:pt x="473170" y="592208"/>
                  </a:lnTo>
                  <a:close/>
                </a:path>
                <a:path w="480695" h="607695">
                  <a:moveTo>
                    <a:pt x="306974" y="564940"/>
                  </a:moveTo>
                  <a:lnTo>
                    <a:pt x="214371" y="580373"/>
                  </a:lnTo>
                  <a:lnTo>
                    <a:pt x="146730" y="586821"/>
                  </a:lnTo>
                  <a:lnTo>
                    <a:pt x="436419" y="586821"/>
                  </a:lnTo>
                  <a:lnTo>
                    <a:pt x="426449" y="585730"/>
                  </a:lnTo>
                  <a:lnTo>
                    <a:pt x="384293" y="574420"/>
                  </a:lnTo>
                  <a:lnTo>
                    <a:pt x="346803" y="565040"/>
                  </a:lnTo>
                  <a:lnTo>
                    <a:pt x="306974" y="564940"/>
                  </a:lnTo>
                  <a:close/>
                </a:path>
                <a:path w="480695" h="607695">
                  <a:moveTo>
                    <a:pt x="476278" y="451551"/>
                  </a:moveTo>
                  <a:lnTo>
                    <a:pt x="24156" y="505392"/>
                  </a:lnTo>
                  <a:lnTo>
                    <a:pt x="29504" y="520665"/>
                  </a:lnTo>
                  <a:lnTo>
                    <a:pt x="45653" y="566573"/>
                  </a:lnTo>
                  <a:lnTo>
                    <a:pt x="90186" y="574248"/>
                  </a:lnTo>
                  <a:lnTo>
                    <a:pt x="134698" y="574043"/>
                  </a:lnTo>
                  <a:lnTo>
                    <a:pt x="178948" y="568803"/>
                  </a:lnTo>
                  <a:lnTo>
                    <a:pt x="222696" y="561371"/>
                  </a:lnTo>
                  <a:lnTo>
                    <a:pt x="265702" y="554588"/>
                  </a:lnTo>
                  <a:lnTo>
                    <a:pt x="307727" y="551299"/>
                  </a:lnTo>
                  <a:lnTo>
                    <a:pt x="400168" y="551299"/>
                  </a:lnTo>
                  <a:lnTo>
                    <a:pt x="408743" y="540647"/>
                  </a:lnTo>
                  <a:lnTo>
                    <a:pt x="433336" y="515737"/>
                  </a:lnTo>
                  <a:lnTo>
                    <a:pt x="457298" y="487490"/>
                  </a:lnTo>
                  <a:lnTo>
                    <a:pt x="476278" y="451551"/>
                  </a:lnTo>
                  <a:close/>
                </a:path>
                <a:path w="480695" h="607695">
                  <a:moveTo>
                    <a:pt x="400168" y="551299"/>
                  </a:moveTo>
                  <a:lnTo>
                    <a:pt x="307727" y="551299"/>
                  </a:lnTo>
                  <a:lnTo>
                    <a:pt x="348530" y="554347"/>
                  </a:lnTo>
                  <a:lnTo>
                    <a:pt x="387873" y="566573"/>
                  </a:lnTo>
                  <a:lnTo>
                    <a:pt x="400168" y="551299"/>
                  </a:lnTo>
                  <a:close/>
                </a:path>
                <a:path w="480695" h="607695">
                  <a:moveTo>
                    <a:pt x="243395" y="53175"/>
                  </a:moveTo>
                  <a:lnTo>
                    <a:pt x="252048" y="111053"/>
                  </a:lnTo>
                  <a:lnTo>
                    <a:pt x="258484" y="167203"/>
                  </a:lnTo>
                  <a:lnTo>
                    <a:pt x="262702" y="221623"/>
                  </a:lnTo>
                  <a:lnTo>
                    <a:pt x="264705" y="274314"/>
                  </a:lnTo>
                  <a:lnTo>
                    <a:pt x="264491" y="325275"/>
                  </a:lnTo>
                  <a:lnTo>
                    <a:pt x="262062" y="374505"/>
                  </a:lnTo>
                  <a:lnTo>
                    <a:pt x="257417" y="422003"/>
                  </a:lnTo>
                  <a:lnTo>
                    <a:pt x="250557" y="467770"/>
                  </a:lnTo>
                  <a:lnTo>
                    <a:pt x="437515" y="445436"/>
                  </a:lnTo>
                  <a:lnTo>
                    <a:pt x="441049" y="394988"/>
                  </a:lnTo>
                  <a:lnTo>
                    <a:pt x="439011" y="347267"/>
                  </a:lnTo>
                  <a:lnTo>
                    <a:pt x="431577" y="302185"/>
                  </a:lnTo>
                  <a:lnTo>
                    <a:pt x="418926" y="259655"/>
                  </a:lnTo>
                  <a:lnTo>
                    <a:pt x="401235" y="219589"/>
                  </a:lnTo>
                  <a:lnTo>
                    <a:pt x="378681" y="181901"/>
                  </a:lnTo>
                  <a:lnTo>
                    <a:pt x="351443" y="146503"/>
                  </a:lnTo>
                  <a:lnTo>
                    <a:pt x="319697" y="113308"/>
                  </a:lnTo>
                  <a:lnTo>
                    <a:pt x="283622" y="82228"/>
                  </a:lnTo>
                  <a:lnTo>
                    <a:pt x="243395" y="53175"/>
                  </a:lnTo>
                  <a:close/>
                </a:path>
                <a:path w="480695" h="607695">
                  <a:moveTo>
                    <a:pt x="233772" y="120346"/>
                  </a:moveTo>
                  <a:lnTo>
                    <a:pt x="16292" y="448462"/>
                  </a:lnTo>
                  <a:lnTo>
                    <a:pt x="233772" y="459948"/>
                  </a:lnTo>
                  <a:lnTo>
                    <a:pt x="233772" y="120346"/>
                  </a:lnTo>
                  <a:close/>
                </a:path>
                <a:path w="480695" h="607695">
                  <a:moveTo>
                    <a:pt x="207729" y="0"/>
                  </a:moveTo>
                  <a:lnTo>
                    <a:pt x="175512" y="215"/>
                  </a:lnTo>
                  <a:lnTo>
                    <a:pt x="143594" y="4869"/>
                  </a:lnTo>
                  <a:lnTo>
                    <a:pt x="112028" y="14684"/>
                  </a:lnTo>
                  <a:lnTo>
                    <a:pt x="113493" y="29532"/>
                  </a:lnTo>
                  <a:lnTo>
                    <a:pt x="102882" y="31505"/>
                  </a:lnTo>
                  <a:lnTo>
                    <a:pt x="92120" y="32923"/>
                  </a:lnTo>
                  <a:lnTo>
                    <a:pt x="70479" y="35270"/>
                  </a:lnTo>
                  <a:lnTo>
                    <a:pt x="89868" y="40102"/>
                  </a:lnTo>
                  <a:lnTo>
                    <a:pt x="109318" y="43426"/>
                  </a:lnTo>
                  <a:lnTo>
                    <a:pt x="128921" y="43889"/>
                  </a:lnTo>
                  <a:lnTo>
                    <a:pt x="148770" y="40139"/>
                  </a:lnTo>
                  <a:lnTo>
                    <a:pt x="148519" y="27930"/>
                  </a:lnTo>
                  <a:lnTo>
                    <a:pt x="240191" y="27930"/>
                  </a:lnTo>
                  <a:lnTo>
                    <a:pt x="240191" y="3502"/>
                  </a:lnTo>
                  <a:lnTo>
                    <a:pt x="207729" y="0"/>
                  </a:lnTo>
                  <a:close/>
                </a:path>
                <a:path w="480695" h="607695">
                  <a:moveTo>
                    <a:pt x="240191" y="27930"/>
                  </a:moveTo>
                  <a:lnTo>
                    <a:pt x="148519" y="27930"/>
                  </a:lnTo>
                  <a:lnTo>
                    <a:pt x="171434" y="28183"/>
                  </a:lnTo>
                  <a:lnTo>
                    <a:pt x="194335" y="30668"/>
                  </a:lnTo>
                  <a:lnTo>
                    <a:pt x="217246" y="35313"/>
                  </a:lnTo>
                  <a:lnTo>
                    <a:pt x="240191" y="42045"/>
                  </a:lnTo>
                  <a:lnTo>
                    <a:pt x="240191" y="279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</p:grpSp>
      <p:grpSp>
        <p:nvGrpSpPr>
          <p:cNvPr id="69" name="Grupo 68">
            <a:extLst>
              <a:ext uri="{FF2B5EF4-FFF2-40B4-BE49-F238E27FC236}">
                <a16:creationId xmlns:a16="http://schemas.microsoft.com/office/drawing/2014/main" xmlns="" id="{3EA57B22-F926-49D6-92D4-19DBF9231E53}"/>
              </a:ext>
            </a:extLst>
          </p:cNvPr>
          <p:cNvGrpSpPr/>
          <p:nvPr/>
        </p:nvGrpSpPr>
        <p:grpSpPr>
          <a:xfrm>
            <a:off x="5211944" y="2554018"/>
            <a:ext cx="342000" cy="342000"/>
            <a:chOff x="318483" y="4516847"/>
            <a:chExt cx="360011" cy="365871"/>
          </a:xfrm>
        </p:grpSpPr>
        <p:sp>
          <p:nvSpPr>
            <p:cNvPr id="70" name="object 282">
              <a:extLst>
                <a:ext uri="{FF2B5EF4-FFF2-40B4-BE49-F238E27FC236}">
                  <a16:creationId xmlns:a16="http://schemas.microsoft.com/office/drawing/2014/main" xmlns="" id="{B6D6E942-3628-48EF-9BC2-BA73865883F1}"/>
                </a:ext>
              </a:extLst>
            </p:cNvPr>
            <p:cNvSpPr/>
            <p:nvPr/>
          </p:nvSpPr>
          <p:spPr>
            <a:xfrm>
              <a:off x="318483" y="4516847"/>
              <a:ext cx="360011" cy="365871"/>
            </a:xfrm>
            <a:custGeom>
              <a:avLst/>
              <a:gdLst/>
              <a:ahLst/>
              <a:cxnLst/>
              <a:rect l="l" t="t" r="r" b="b"/>
              <a:pathLst>
                <a:path w="889000" h="889000">
                  <a:moveTo>
                    <a:pt x="888967" y="888967"/>
                  </a:moveTo>
                  <a:lnTo>
                    <a:pt x="0" y="888967"/>
                  </a:lnTo>
                  <a:lnTo>
                    <a:pt x="0" y="0"/>
                  </a:lnTo>
                  <a:lnTo>
                    <a:pt x="888967" y="0"/>
                  </a:lnTo>
                  <a:lnTo>
                    <a:pt x="888967" y="888967"/>
                  </a:lnTo>
                  <a:close/>
                </a:path>
              </a:pathLst>
            </a:custGeom>
            <a:solidFill>
              <a:srgbClr val="F0B600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71" name="object 283">
              <a:extLst>
                <a:ext uri="{FF2B5EF4-FFF2-40B4-BE49-F238E27FC236}">
                  <a16:creationId xmlns:a16="http://schemas.microsoft.com/office/drawing/2014/main" xmlns="" id="{41226863-954B-496C-8C2D-BC5C9230207B}"/>
                </a:ext>
              </a:extLst>
            </p:cNvPr>
            <p:cNvSpPr/>
            <p:nvPr/>
          </p:nvSpPr>
          <p:spPr>
            <a:xfrm>
              <a:off x="405414" y="4603589"/>
              <a:ext cx="200834" cy="181106"/>
            </a:xfrm>
            <a:custGeom>
              <a:avLst/>
              <a:gdLst/>
              <a:ahLst/>
              <a:cxnLst/>
              <a:rect l="l" t="t" r="r" b="b"/>
              <a:pathLst>
                <a:path w="495934" h="440054">
                  <a:moveTo>
                    <a:pt x="191092" y="0"/>
                  </a:moveTo>
                  <a:lnTo>
                    <a:pt x="183732" y="2941"/>
                  </a:lnTo>
                  <a:lnTo>
                    <a:pt x="178093" y="8509"/>
                  </a:lnTo>
                  <a:lnTo>
                    <a:pt x="175133" y="15560"/>
                  </a:lnTo>
                  <a:lnTo>
                    <a:pt x="175036" y="23210"/>
                  </a:lnTo>
                  <a:lnTo>
                    <a:pt x="177984" y="30574"/>
                  </a:lnTo>
                  <a:lnTo>
                    <a:pt x="223260" y="99546"/>
                  </a:lnTo>
                  <a:lnTo>
                    <a:pt x="0" y="439734"/>
                  </a:lnTo>
                  <a:lnTo>
                    <a:pt x="107075" y="439734"/>
                  </a:lnTo>
                  <a:lnTo>
                    <a:pt x="112593" y="438813"/>
                  </a:lnTo>
                  <a:lnTo>
                    <a:pt x="161048" y="412559"/>
                  </a:lnTo>
                  <a:lnTo>
                    <a:pt x="193689" y="378293"/>
                  </a:lnTo>
                  <a:lnTo>
                    <a:pt x="217100" y="339272"/>
                  </a:lnTo>
                  <a:lnTo>
                    <a:pt x="232760" y="300524"/>
                  </a:lnTo>
                  <a:lnTo>
                    <a:pt x="243479" y="261174"/>
                  </a:lnTo>
                  <a:lnTo>
                    <a:pt x="378178" y="261174"/>
                  </a:lnTo>
                  <a:lnTo>
                    <a:pt x="272012" y="99368"/>
                  </a:lnTo>
                  <a:lnTo>
                    <a:pt x="295754" y="63201"/>
                  </a:lnTo>
                  <a:lnTo>
                    <a:pt x="247123" y="63201"/>
                  </a:lnTo>
                  <a:lnTo>
                    <a:pt x="211365" y="8700"/>
                  </a:lnTo>
                  <a:lnTo>
                    <a:pt x="205796" y="3061"/>
                  </a:lnTo>
                  <a:lnTo>
                    <a:pt x="198742" y="100"/>
                  </a:lnTo>
                  <a:lnTo>
                    <a:pt x="191092" y="0"/>
                  </a:lnTo>
                  <a:close/>
                </a:path>
                <a:path w="495934" h="440054">
                  <a:moveTo>
                    <a:pt x="378178" y="261174"/>
                  </a:moveTo>
                  <a:lnTo>
                    <a:pt x="251856" y="261174"/>
                  </a:lnTo>
                  <a:lnTo>
                    <a:pt x="253217" y="267101"/>
                  </a:lnTo>
                  <a:lnTo>
                    <a:pt x="278251" y="339314"/>
                  </a:lnTo>
                  <a:lnTo>
                    <a:pt x="301651" y="378293"/>
                  </a:lnTo>
                  <a:lnTo>
                    <a:pt x="334278" y="412533"/>
                  </a:lnTo>
                  <a:lnTo>
                    <a:pt x="377548" y="436939"/>
                  </a:lnTo>
                  <a:lnTo>
                    <a:pt x="388260" y="439734"/>
                  </a:lnTo>
                  <a:lnTo>
                    <a:pt x="495335" y="439734"/>
                  </a:lnTo>
                  <a:lnTo>
                    <a:pt x="378178" y="261174"/>
                  </a:lnTo>
                  <a:close/>
                </a:path>
                <a:path w="495934" h="440054">
                  <a:moveTo>
                    <a:pt x="304066" y="0"/>
                  </a:moveTo>
                  <a:lnTo>
                    <a:pt x="296420" y="100"/>
                  </a:lnTo>
                  <a:lnTo>
                    <a:pt x="289370" y="3061"/>
                  </a:lnTo>
                  <a:lnTo>
                    <a:pt x="283802" y="8700"/>
                  </a:lnTo>
                  <a:lnTo>
                    <a:pt x="248149" y="63086"/>
                  </a:lnTo>
                  <a:lnTo>
                    <a:pt x="247201" y="63086"/>
                  </a:lnTo>
                  <a:lnTo>
                    <a:pt x="295754" y="63201"/>
                  </a:lnTo>
                  <a:lnTo>
                    <a:pt x="248149" y="63086"/>
                  </a:lnTo>
                  <a:lnTo>
                    <a:pt x="247699" y="62353"/>
                  </a:lnTo>
                  <a:lnTo>
                    <a:pt x="296311" y="62353"/>
                  </a:lnTo>
                  <a:lnTo>
                    <a:pt x="317173" y="30574"/>
                  </a:lnTo>
                  <a:lnTo>
                    <a:pt x="320122" y="23210"/>
                  </a:lnTo>
                  <a:lnTo>
                    <a:pt x="320028" y="15560"/>
                  </a:lnTo>
                  <a:lnTo>
                    <a:pt x="317069" y="8509"/>
                  </a:lnTo>
                  <a:lnTo>
                    <a:pt x="311425" y="2941"/>
                  </a:lnTo>
                  <a:lnTo>
                    <a:pt x="3040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</p:grpSp>
      <p:sp>
        <p:nvSpPr>
          <p:cNvPr id="72" name="object 236">
            <a:extLst>
              <a:ext uri="{FF2B5EF4-FFF2-40B4-BE49-F238E27FC236}">
                <a16:creationId xmlns:a16="http://schemas.microsoft.com/office/drawing/2014/main" xmlns="" id="{A299642C-D800-4D4B-9403-7416DC88F215}"/>
              </a:ext>
            </a:extLst>
          </p:cNvPr>
          <p:cNvSpPr txBox="1">
            <a:spLocks/>
          </p:cNvSpPr>
          <p:nvPr/>
        </p:nvSpPr>
        <p:spPr>
          <a:xfrm>
            <a:off x="5760532" y="1216879"/>
            <a:ext cx="3534273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es-CO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Trekking</a:t>
            </a:r>
            <a:endParaRPr lang="es-CO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xmlns="" id="{720A159C-B865-482E-99AC-BF2929C71F51}"/>
              </a:ext>
            </a:extLst>
          </p:cNvPr>
          <p:cNvGrpSpPr/>
          <p:nvPr/>
        </p:nvGrpSpPr>
        <p:grpSpPr>
          <a:xfrm>
            <a:off x="5211944" y="4413058"/>
            <a:ext cx="342000" cy="342000"/>
            <a:chOff x="5211944" y="4435819"/>
            <a:chExt cx="396660" cy="396661"/>
          </a:xfrm>
        </p:grpSpPr>
        <p:sp>
          <p:nvSpPr>
            <p:cNvPr id="73" name="object 239">
              <a:extLst>
                <a:ext uri="{FF2B5EF4-FFF2-40B4-BE49-F238E27FC236}">
                  <a16:creationId xmlns:a16="http://schemas.microsoft.com/office/drawing/2014/main" xmlns="" id="{8A18C7A5-A9B8-4A7E-A8D8-AAD30D2021F3}"/>
                </a:ext>
              </a:extLst>
            </p:cNvPr>
            <p:cNvSpPr/>
            <p:nvPr/>
          </p:nvSpPr>
          <p:spPr>
            <a:xfrm>
              <a:off x="5211944" y="4435819"/>
              <a:ext cx="396660" cy="396661"/>
            </a:xfrm>
            <a:custGeom>
              <a:avLst/>
              <a:gdLst/>
              <a:ahLst/>
              <a:cxnLst/>
              <a:rect l="l" t="t" r="r" b="b"/>
              <a:pathLst>
                <a:path w="889000" h="889000">
                  <a:moveTo>
                    <a:pt x="888967" y="888967"/>
                  </a:moveTo>
                  <a:lnTo>
                    <a:pt x="0" y="888967"/>
                  </a:lnTo>
                  <a:lnTo>
                    <a:pt x="0" y="0"/>
                  </a:lnTo>
                  <a:lnTo>
                    <a:pt x="888967" y="0"/>
                  </a:lnTo>
                  <a:lnTo>
                    <a:pt x="888967" y="888967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</p:spPr>
          <p:txBody>
            <a:bodyPr wrap="square" lIns="0" tIns="0" rIns="0" bIns="0" rtlCol="0"/>
            <a:lstStyle/>
            <a:p>
              <a:endParaRPr sz="1803" dirty="0"/>
            </a:p>
          </p:txBody>
        </p:sp>
        <p:sp>
          <p:nvSpPr>
            <p:cNvPr id="74" name="Nube 73">
              <a:extLst>
                <a:ext uri="{FF2B5EF4-FFF2-40B4-BE49-F238E27FC236}">
                  <a16:creationId xmlns:a16="http://schemas.microsoft.com/office/drawing/2014/main" xmlns="" id="{C326C510-71A8-46A4-95DB-C8E4DC1894D8}"/>
                </a:ext>
              </a:extLst>
            </p:cNvPr>
            <p:cNvSpPr/>
            <p:nvPr/>
          </p:nvSpPr>
          <p:spPr>
            <a:xfrm>
              <a:off x="5239274" y="4463149"/>
              <a:ext cx="342000" cy="342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O" sz="1803"/>
            </a:p>
          </p:txBody>
        </p:sp>
      </p:grpSp>
      <p:sp>
        <p:nvSpPr>
          <p:cNvPr id="75" name="CuadroTexto 74">
            <a:extLst>
              <a:ext uri="{FF2B5EF4-FFF2-40B4-BE49-F238E27FC236}">
                <a16:creationId xmlns:a16="http://schemas.microsoft.com/office/drawing/2014/main" xmlns="" id="{2CF9F104-3B35-4013-B557-84E70079910D}"/>
              </a:ext>
            </a:extLst>
          </p:cNvPr>
          <p:cNvSpPr txBox="1"/>
          <p:nvPr/>
        </p:nvSpPr>
        <p:spPr>
          <a:xfrm>
            <a:off x="450976" y="12389"/>
            <a:ext cx="8063764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More than 12 top tourism products across Colombia</a:t>
            </a:r>
            <a:endParaRPr lang="es-ES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sp>
        <p:nvSpPr>
          <p:cNvPr id="77" name="object 236">
            <a:extLst>
              <a:ext uri="{FF2B5EF4-FFF2-40B4-BE49-F238E27FC236}">
                <a16:creationId xmlns:a16="http://schemas.microsoft.com/office/drawing/2014/main" xmlns="" id="{7634970B-CABE-45DC-8E47-90F147AB3A69}"/>
              </a:ext>
            </a:extLst>
          </p:cNvPr>
          <p:cNvSpPr txBox="1">
            <a:spLocks/>
          </p:cNvSpPr>
          <p:nvPr/>
        </p:nvSpPr>
        <p:spPr>
          <a:xfrm>
            <a:off x="1552250" y="1929256"/>
            <a:ext cx="3487919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lnSpc>
                <a:spcPct val="150000"/>
              </a:lnSpc>
              <a:buNone/>
              <a:defRPr/>
            </a:pPr>
            <a:r>
              <a:rPr 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</a:rPr>
              <a:t>Birdwatching</a:t>
            </a:r>
          </a:p>
        </p:txBody>
      </p:sp>
      <p:sp>
        <p:nvSpPr>
          <p:cNvPr id="78" name="object 236">
            <a:extLst>
              <a:ext uri="{FF2B5EF4-FFF2-40B4-BE49-F238E27FC236}">
                <a16:creationId xmlns:a16="http://schemas.microsoft.com/office/drawing/2014/main" xmlns="" id="{7EEC7292-ED0B-4BBF-BB9E-0B7DD24999C4}"/>
              </a:ext>
            </a:extLst>
          </p:cNvPr>
          <p:cNvSpPr txBox="1">
            <a:spLocks/>
          </p:cNvSpPr>
          <p:nvPr/>
        </p:nvSpPr>
        <p:spPr>
          <a:xfrm>
            <a:off x="1549973" y="2570233"/>
            <a:ext cx="3487919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23495" lvl="0" indent="0">
              <a:lnSpc>
                <a:spcPct val="150000"/>
              </a:lnSpc>
              <a:buNone/>
              <a:defRPr/>
            </a:pPr>
            <a:r>
              <a:rPr 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</a:rPr>
              <a:t>Cycling/motorcycling</a:t>
            </a:r>
          </a:p>
        </p:txBody>
      </p:sp>
      <p:sp>
        <p:nvSpPr>
          <p:cNvPr id="79" name="object 236">
            <a:extLst>
              <a:ext uri="{FF2B5EF4-FFF2-40B4-BE49-F238E27FC236}">
                <a16:creationId xmlns:a16="http://schemas.microsoft.com/office/drawing/2014/main" xmlns="" id="{3BC425B7-1693-49C2-A742-F856ADDB8CBB}"/>
              </a:ext>
            </a:extLst>
          </p:cNvPr>
          <p:cNvSpPr txBox="1">
            <a:spLocks/>
          </p:cNvSpPr>
          <p:nvPr/>
        </p:nvSpPr>
        <p:spPr>
          <a:xfrm>
            <a:off x="1549973" y="3236140"/>
            <a:ext cx="3487919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23495" lvl="0" indent="0">
              <a:lnSpc>
                <a:spcPct val="150000"/>
              </a:lnSpc>
              <a:buNone/>
              <a:defRPr/>
            </a:pPr>
            <a:r>
              <a:rPr lang="en-US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</a:rPr>
              <a:t>Agro</a:t>
            </a:r>
            <a:r>
              <a:rPr 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</a:rPr>
              <a:t> tourism </a:t>
            </a:r>
          </a:p>
        </p:txBody>
      </p:sp>
      <p:sp>
        <p:nvSpPr>
          <p:cNvPr id="80" name="object 236">
            <a:extLst>
              <a:ext uri="{FF2B5EF4-FFF2-40B4-BE49-F238E27FC236}">
                <a16:creationId xmlns:a16="http://schemas.microsoft.com/office/drawing/2014/main" xmlns="" id="{E585B465-0EA8-4A07-9552-3F406729DC02}"/>
              </a:ext>
            </a:extLst>
          </p:cNvPr>
          <p:cNvSpPr txBox="1">
            <a:spLocks/>
          </p:cNvSpPr>
          <p:nvPr/>
        </p:nvSpPr>
        <p:spPr>
          <a:xfrm>
            <a:off x="1588991" y="3765908"/>
            <a:ext cx="3487919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23495" lvl="0" indent="0">
              <a:lnSpc>
                <a:spcPct val="150000"/>
              </a:lnSpc>
              <a:buNone/>
              <a:defRPr/>
            </a:pPr>
            <a:r>
              <a:rPr 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</a:rPr>
              <a:t>Sport fishing  </a:t>
            </a:r>
          </a:p>
        </p:txBody>
      </p:sp>
      <p:sp>
        <p:nvSpPr>
          <p:cNvPr id="81" name="object 236">
            <a:extLst>
              <a:ext uri="{FF2B5EF4-FFF2-40B4-BE49-F238E27FC236}">
                <a16:creationId xmlns:a16="http://schemas.microsoft.com/office/drawing/2014/main" xmlns="" id="{B6E208A7-11C8-4575-8040-5648A555E19D}"/>
              </a:ext>
            </a:extLst>
          </p:cNvPr>
          <p:cNvSpPr txBox="1">
            <a:spLocks/>
          </p:cNvSpPr>
          <p:nvPr/>
        </p:nvSpPr>
        <p:spPr>
          <a:xfrm>
            <a:off x="1588992" y="4363759"/>
            <a:ext cx="3487919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23495" lvl="0" indent="0">
              <a:lnSpc>
                <a:spcPct val="150000"/>
              </a:lnSpc>
              <a:buNone/>
              <a:defRPr/>
            </a:pPr>
            <a:r>
              <a:rPr 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</a:rPr>
              <a:t>Equestrian</a:t>
            </a:r>
          </a:p>
        </p:txBody>
      </p:sp>
      <p:sp>
        <p:nvSpPr>
          <p:cNvPr id="82" name="object 236">
            <a:extLst>
              <a:ext uri="{FF2B5EF4-FFF2-40B4-BE49-F238E27FC236}">
                <a16:creationId xmlns:a16="http://schemas.microsoft.com/office/drawing/2014/main" xmlns="" id="{C1CD905C-D88D-4550-9AD6-35734525C171}"/>
              </a:ext>
            </a:extLst>
          </p:cNvPr>
          <p:cNvSpPr txBox="1">
            <a:spLocks/>
          </p:cNvSpPr>
          <p:nvPr/>
        </p:nvSpPr>
        <p:spPr>
          <a:xfrm>
            <a:off x="5760532" y="1963439"/>
            <a:ext cx="3534273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lnSpc>
                <a:spcPct val="150000"/>
              </a:lnSpc>
              <a:buNone/>
              <a:defRPr/>
            </a:pPr>
            <a:r>
              <a:rPr 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</a:rPr>
              <a:t>Diving</a:t>
            </a:r>
          </a:p>
        </p:txBody>
      </p:sp>
      <p:sp>
        <p:nvSpPr>
          <p:cNvPr id="84" name="object 236">
            <a:extLst>
              <a:ext uri="{FF2B5EF4-FFF2-40B4-BE49-F238E27FC236}">
                <a16:creationId xmlns:a16="http://schemas.microsoft.com/office/drawing/2014/main" xmlns="" id="{6F70F2C9-D285-4E97-B2B0-5311D9591747}"/>
              </a:ext>
            </a:extLst>
          </p:cNvPr>
          <p:cNvSpPr txBox="1">
            <a:spLocks/>
          </p:cNvSpPr>
          <p:nvPr/>
        </p:nvSpPr>
        <p:spPr>
          <a:xfrm>
            <a:off x="5760532" y="2573509"/>
            <a:ext cx="3534273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5080" lvl="0" indent="0">
              <a:lnSpc>
                <a:spcPct val="150000"/>
              </a:lnSpc>
              <a:buNone/>
              <a:defRPr/>
            </a:pPr>
            <a:r>
              <a:rPr 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</a:rPr>
              <a:t>Community tourism</a:t>
            </a:r>
          </a:p>
        </p:txBody>
      </p:sp>
      <p:sp>
        <p:nvSpPr>
          <p:cNvPr id="85" name="object 236">
            <a:extLst>
              <a:ext uri="{FF2B5EF4-FFF2-40B4-BE49-F238E27FC236}">
                <a16:creationId xmlns:a16="http://schemas.microsoft.com/office/drawing/2014/main" xmlns="" id="{C64AED50-8D13-4C13-AF97-9444EE33171F}"/>
              </a:ext>
            </a:extLst>
          </p:cNvPr>
          <p:cNvSpPr txBox="1">
            <a:spLocks/>
          </p:cNvSpPr>
          <p:nvPr/>
        </p:nvSpPr>
        <p:spPr>
          <a:xfrm>
            <a:off x="5760532" y="3172457"/>
            <a:ext cx="3534273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5080" lvl="0" indent="0">
              <a:lnSpc>
                <a:spcPct val="150000"/>
              </a:lnSpc>
              <a:buNone/>
              <a:defRPr/>
            </a:pPr>
            <a:r>
              <a:rPr 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</a:rPr>
              <a:t>Water and wind sports</a:t>
            </a:r>
          </a:p>
        </p:txBody>
      </p:sp>
      <p:sp>
        <p:nvSpPr>
          <p:cNvPr id="86" name="object 236">
            <a:extLst>
              <a:ext uri="{FF2B5EF4-FFF2-40B4-BE49-F238E27FC236}">
                <a16:creationId xmlns:a16="http://schemas.microsoft.com/office/drawing/2014/main" xmlns="" id="{0D59A4AD-92DE-481E-8207-65E04F34FB56}"/>
              </a:ext>
            </a:extLst>
          </p:cNvPr>
          <p:cNvSpPr txBox="1">
            <a:spLocks/>
          </p:cNvSpPr>
          <p:nvPr/>
        </p:nvSpPr>
        <p:spPr>
          <a:xfrm>
            <a:off x="5760532" y="3809002"/>
            <a:ext cx="3534273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</a:rPr>
              <a:t>Protected areas</a:t>
            </a:r>
          </a:p>
        </p:txBody>
      </p:sp>
      <p:sp>
        <p:nvSpPr>
          <p:cNvPr id="87" name="object 236">
            <a:extLst>
              <a:ext uri="{FF2B5EF4-FFF2-40B4-BE49-F238E27FC236}">
                <a16:creationId xmlns:a16="http://schemas.microsoft.com/office/drawing/2014/main" xmlns="" id="{38699C64-4A36-42DF-B72E-FE948C3A016D}"/>
              </a:ext>
            </a:extLst>
          </p:cNvPr>
          <p:cNvSpPr txBox="1">
            <a:spLocks/>
          </p:cNvSpPr>
          <p:nvPr/>
        </p:nvSpPr>
        <p:spPr>
          <a:xfrm>
            <a:off x="5760532" y="4436204"/>
            <a:ext cx="3534273" cy="2821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5080" lvl="0" indent="0">
              <a:lnSpc>
                <a:spcPct val="150000"/>
              </a:lnSpc>
              <a:buNone/>
              <a:defRPr/>
            </a:pPr>
            <a:r>
              <a:rPr 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</a:rPr>
              <a:t>Wellness</a:t>
            </a:r>
          </a:p>
        </p:txBody>
      </p:sp>
      <p:sp>
        <p:nvSpPr>
          <p:cNvPr id="76" name="364 CuadroTexto">
            <a:extLst>
              <a:ext uri="{FF2B5EF4-FFF2-40B4-BE49-F238E27FC236}">
                <a16:creationId xmlns:a16="http://schemas.microsoft.com/office/drawing/2014/main" xmlns="" id="{65EB59A3-BAF4-451C-9440-9496B3F787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679" y="4902950"/>
            <a:ext cx="4240503" cy="195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1535" tIns="35767" rIns="71535" bIns="35767">
            <a:spAutoFit/>
          </a:bodyPr>
          <a:lstStyle/>
          <a:p>
            <a:pPr indent="-351138" defTabSz="1356903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s-CO" sz="900" dirty="0" err="1">
                <a:latin typeface="Century Gothic" panose="020B0502020202020204" pitchFamily="34" charset="0"/>
                <a:sym typeface="Gill Sans Light" charset="0"/>
              </a:rPr>
              <a:t>Source</a:t>
            </a:r>
            <a:r>
              <a:rPr lang="es-CO" sz="900" dirty="0">
                <a:latin typeface="Century Gothic" panose="020B0502020202020204" pitchFamily="34" charset="0"/>
                <a:sym typeface="Gill Sans Light" charset="0"/>
              </a:rPr>
              <a:t>: ProColombia</a:t>
            </a:r>
          </a:p>
        </p:txBody>
      </p:sp>
    </p:spTree>
    <p:extLst>
      <p:ext uri="{BB962C8B-B14F-4D97-AF65-F5344CB8AC3E}">
        <p14:creationId xmlns:p14="http://schemas.microsoft.com/office/powerpoint/2010/main" val="59353889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56209000-9190-004B-9D61-5E31BB3D3F0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FFFB9FD8-7CD7-4A4D-B078-D67BA3BFC77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75" name="CuadroTexto 74">
            <a:extLst>
              <a:ext uri="{FF2B5EF4-FFF2-40B4-BE49-F238E27FC236}">
                <a16:creationId xmlns:a16="http://schemas.microsoft.com/office/drawing/2014/main" xmlns="" id="{D617042E-3468-4615-8E2F-FECA10CB630A}"/>
              </a:ext>
            </a:extLst>
          </p:cNvPr>
          <p:cNvSpPr txBox="1"/>
          <p:nvPr/>
        </p:nvSpPr>
        <p:spPr>
          <a:xfrm>
            <a:off x="5179452" y="1717676"/>
            <a:ext cx="311977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000" lvl="0" defTabSz="914400">
              <a:defRPr/>
            </a:pPr>
            <a:r>
              <a:rPr lang="es-CO" sz="1400" b="1" u="sng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613 IN TOTAL</a:t>
            </a:r>
          </a:p>
          <a:p>
            <a:pPr marL="293450" marR="3080" lvl="0" indent="-285750" defTabSz="914400">
              <a:lnSpc>
                <a:spcPct val="100400"/>
              </a:lnSpc>
              <a:buFont typeface="Arial" panose="020B0604020202020204" pitchFamily="34" charset="0"/>
              <a:buChar char="•"/>
              <a:tabLst>
                <a:tab pos="973712" algn="l"/>
              </a:tabLst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20 Convention centers (12 new or remodeled)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sym typeface="Wingdings" panose="05000000000000000000" pitchFamily="2" charset="2"/>
              </a:rPr>
              <a:t>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USD 43 Billion investment</a:t>
            </a:r>
          </a:p>
          <a:p>
            <a:pPr marL="293450" marR="3080" lvl="0" indent="-285750" defTabSz="914400">
              <a:lnSpc>
                <a:spcPct val="100400"/>
              </a:lnSpc>
              <a:buFont typeface="Arial" panose="020B0604020202020204" pitchFamily="34" charset="0"/>
              <a:buChar char="•"/>
              <a:tabLst>
                <a:tab pos="973712" algn="l"/>
              </a:tabLst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413 hotels for meetings</a:t>
            </a:r>
          </a:p>
          <a:p>
            <a:pPr marL="293450" marR="3080" lvl="0" indent="-285750" defTabSz="914400">
              <a:lnSpc>
                <a:spcPct val="100400"/>
              </a:lnSpc>
              <a:buFont typeface="Arial" panose="020B0604020202020204" pitchFamily="34" charset="0"/>
              <a:buChar char="•"/>
              <a:tabLst>
                <a:tab pos="973712" algn="l"/>
              </a:tabLst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96 non traditional venues</a:t>
            </a:r>
          </a:p>
          <a:p>
            <a:pPr marL="293450" marR="3080" lvl="0" indent="-285750" defTabSz="914400">
              <a:lnSpc>
                <a:spcPct val="100400"/>
              </a:lnSpc>
              <a:buFont typeface="Arial" panose="020B0604020202020204" pitchFamily="34" charset="0"/>
              <a:buChar char="•"/>
              <a:tabLst>
                <a:tab pos="973712" algn="l"/>
              </a:tabLst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45 incentive experiences</a:t>
            </a:r>
          </a:p>
          <a:p>
            <a:pPr marL="293450" marR="3080" lvl="0" indent="-285750" defTabSz="914400">
              <a:lnSpc>
                <a:spcPct val="100400"/>
              </a:lnSpc>
              <a:buFont typeface="Arial" panose="020B0604020202020204" pitchFamily="34" charset="0"/>
              <a:buChar char="•"/>
              <a:tabLst>
                <a:tab pos="973712" algn="l"/>
              </a:tabLst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37 golf camps</a:t>
            </a:r>
          </a:p>
        </p:txBody>
      </p:sp>
      <p:pic>
        <p:nvPicPr>
          <p:cNvPr id="77" name="Imagen 76">
            <a:extLst>
              <a:ext uri="{FF2B5EF4-FFF2-40B4-BE49-F238E27FC236}">
                <a16:creationId xmlns:a16="http://schemas.microsoft.com/office/drawing/2014/main" xmlns="" id="{A8B9D556-6DE6-47A9-A895-072DE58D6CA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2201" t="13583" r="28738"/>
          <a:stretch/>
        </p:blipFill>
        <p:spPr>
          <a:xfrm>
            <a:off x="833886" y="1401653"/>
            <a:ext cx="3938577" cy="3261359"/>
          </a:xfrm>
          <a:prstGeom prst="rect">
            <a:avLst/>
          </a:prstGeom>
        </p:spPr>
      </p:pic>
      <p:sp>
        <p:nvSpPr>
          <p:cNvPr id="79" name="Rectángulo 78">
            <a:extLst>
              <a:ext uri="{FF2B5EF4-FFF2-40B4-BE49-F238E27FC236}">
                <a16:creationId xmlns:a16="http://schemas.microsoft.com/office/drawing/2014/main" xmlns="" id="{2800AAD2-9CCA-4AE7-90F0-E872428C93AA}"/>
              </a:ext>
            </a:extLst>
          </p:cNvPr>
          <p:cNvSpPr/>
          <p:nvPr/>
        </p:nvSpPr>
        <p:spPr>
          <a:xfrm>
            <a:off x="5179452" y="1025865"/>
            <a:ext cx="3119775" cy="307777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Century Gothic" panose="020B0502020202020204" pitchFamily="34" charset="0"/>
              </a:rPr>
              <a:t>Venues</a:t>
            </a:r>
          </a:p>
        </p:txBody>
      </p:sp>
      <p:sp>
        <p:nvSpPr>
          <p:cNvPr id="78" name="Rectángulo 77">
            <a:extLst>
              <a:ext uri="{FF2B5EF4-FFF2-40B4-BE49-F238E27FC236}">
                <a16:creationId xmlns:a16="http://schemas.microsoft.com/office/drawing/2014/main" xmlns="" id="{8B3E5D8B-6FFB-40EA-A2E7-4ACE0086CB7B}"/>
              </a:ext>
            </a:extLst>
          </p:cNvPr>
          <p:cNvSpPr/>
          <p:nvPr/>
        </p:nvSpPr>
        <p:spPr>
          <a:xfrm>
            <a:off x="844772" y="1009174"/>
            <a:ext cx="3938577" cy="307777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prstClr val="white"/>
                </a:solidFill>
                <a:latin typeface="Century Gothic" panose="020B0502020202020204" pitchFamily="34" charset="0"/>
              </a:rPr>
              <a:t>Collaboration with 11 bureaus</a:t>
            </a:r>
            <a:endParaRPr lang="en-US" sz="14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xmlns="" id="{C9DF1F8C-0287-45FF-AB96-E8D89C203672}"/>
              </a:ext>
            </a:extLst>
          </p:cNvPr>
          <p:cNvSpPr txBox="1"/>
          <p:nvPr/>
        </p:nvSpPr>
        <p:spPr>
          <a:xfrm>
            <a:off x="448668" y="-14542"/>
            <a:ext cx="8063764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914400">
              <a:defRPr/>
            </a:pPr>
            <a:r>
              <a:rPr 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Colombia is an ideal country to host your event, with 613 venues throughout the country</a:t>
            </a:r>
            <a:endParaRPr lang="es-ES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sp>
        <p:nvSpPr>
          <p:cNvPr id="12" name="364 CuadroTexto">
            <a:extLst>
              <a:ext uri="{FF2B5EF4-FFF2-40B4-BE49-F238E27FC236}">
                <a16:creationId xmlns:a16="http://schemas.microsoft.com/office/drawing/2014/main" xmlns="" id="{CEC5F3C3-3858-43D4-86C9-DA03E37D4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679" y="4902950"/>
            <a:ext cx="4240503" cy="195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1535" tIns="35767" rIns="71535" bIns="35767">
            <a:spAutoFit/>
          </a:bodyPr>
          <a:lstStyle/>
          <a:p>
            <a:pPr indent="-351138" defTabSz="1356903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s-CO" sz="900" dirty="0" err="1">
                <a:latin typeface="Century Gothic" panose="020B0502020202020204" pitchFamily="34" charset="0"/>
                <a:sym typeface="Gill Sans Light" charset="0"/>
              </a:rPr>
              <a:t>Source</a:t>
            </a:r>
            <a:r>
              <a:rPr lang="es-CO" sz="900" dirty="0">
                <a:latin typeface="Century Gothic" panose="020B0502020202020204" pitchFamily="34" charset="0"/>
                <a:sym typeface="Gill Sans Light" charset="0"/>
              </a:rPr>
              <a:t>: ProColombia</a:t>
            </a:r>
          </a:p>
        </p:txBody>
      </p:sp>
    </p:spTree>
    <p:extLst>
      <p:ext uri="{BB962C8B-B14F-4D97-AF65-F5344CB8AC3E}">
        <p14:creationId xmlns:p14="http://schemas.microsoft.com/office/powerpoint/2010/main" val="202177337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60" name="30 CuadroTexto">
            <a:extLst>
              <a:ext uri="{FF2B5EF4-FFF2-40B4-BE49-F238E27FC236}">
                <a16:creationId xmlns:a16="http://schemas.microsoft.com/office/drawing/2014/main" xmlns="" id="{2771BA09-E8F3-46F2-B0DC-AE35A3834448}"/>
              </a:ext>
            </a:extLst>
          </p:cNvPr>
          <p:cNvSpPr txBox="1"/>
          <p:nvPr/>
        </p:nvSpPr>
        <p:spPr>
          <a:xfrm>
            <a:off x="508007" y="4873076"/>
            <a:ext cx="7460336" cy="230830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>
            <a:defPPr>
              <a:defRPr lang="en-US"/>
            </a:defPPr>
            <a:lvl1pPr lvl="0" defTabSz="1219140">
              <a:defRPr sz="8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 indent="-31548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CO" sz="900" i="0" dirty="0" err="1">
                <a:solidFill>
                  <a:schemeClr val="tx1"/>
                </a:solidFill>
              </a:rPr>
              <a:t>Source</a:t>
            </a:r>
            <a:r>
              <a:rPr lang="es-CO" sz="900" i="0" dirty="0">
                <a:solidFill>
                  <a:schemeClr val="tx1"/>
                </a:solidFill>
              </a:rPr>
              <a:t>:</a:t>
            </a:r>
            <a:r>
              <a:rPr lang="es-CO" altLang="es-CO" sz="900" i="0" dirty="0">
                <a:solidFill>
                  <a:schemeClr val="tx1"/>
                </a:solidFill>
              </a:rPr>
              <a:t> </a:t>
            </a:r>
            <a:r>
              <a:rPr lang="en-US" sz="900" i="0" dirty="0" err="1">
                <a:solidFill>
                  <a:schemeClr val="tx1"/>
                </a:solidFill>
                <a:latin typeface="Century Gothic"/>
                <a:cs typeface="Century Gothic"/>
              </a:rPr>
              <a:t>MinCit</a:t>
            </a:r>
            <a:r>
              <a:rPr lang="en-US" sz="900" i="0" dirty="0">
                <a:solidFill>
                  <a:schemeClr val="tx1"/>
                </a:solidFill>
                <a:latin typeface="Century Gothic"/>
                <a:cs typeface="Century Gothic"/>
              </a:rPr>
              <a:t>, Migration Colombia, Port authorities, </a:t>
            </a:r>
            <a:r>
              <a:rPr lang="en-US" sz="900" i="0" dirty="0" err="1">
                <a:solidFill>
                  <a:schemeClr val="tx1"/>
                </a:solidFill>
                <a:latin typeface="Century Gothic"/>
                <a:cs typeface="Century Gothic"/>
              </a:rPr>
              <a:t>ProColombia</a:t>
            </a:r>
            <a:r>
              <a:rPr lang="en-US" sz="900" i="0" dirty="0">
                <a:solidFill>
                  <a:schemeClr val="tx1"/>
                </a:solidFill>
                <a:latin typeface="Century Gothic"/>
                <a:cs typeface="Century Gothic"/>
              </a:rPr>
              <a:t> estimations</a:t>
            </a:r>
            <a:endParaRPr lang="es-CO" sz="900" i="0" dirty="0">
              <a:solidFill>
                <a:schemeClr val="tx1"/>
              </a:solidFill>
            </a:endParaRPr>
          </a:p>
        </p:txBody>
      </p:sp>
      <p:graphicFrame>
        <p:nvGraphicFramePr>
          <p:cNvPr id="34" name="19 Gráfico">
            <a:extLst>
              <a:ext uri="{FF2B5EF4-FFF2-40B4-BE49-F238E27FC236}">
                <a16:creationId xmlns:a16="http://schemas.microsoft.com/office/drawing/2014/main" xmlns="" id="{2956B891-F8E9-4BB0-8D33-3FFD0020C63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83745921"/>
              </p:ext>
            </p:extLst>
          </p:nvPr>
        </p:nvGraphicFramePr>
        <p:xfrm>
          <a:off x="349618" y="1010490"/>
          <a:ext cx="8672017" cy="3586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269FD78C-3151-432C-9B95-F5F758BD7FCD}"/>
              </a:ext>
            </a:extLst>
          </p:cNvPr>
          <p:cNvSpPr txBox="1"/>
          <p:nvPr/>
        </p:nvSpPr>
        <p:spPr>
          <a:xfrm>
            <a:off x="448668" y="0"/>
            <a:ext cx="8063764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_tradnl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Inbound</a:t>
            </a:r>
            <a:r>
              <a:rPr lang="es-ES_tradnl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ES_tradnl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tourism</a:t>
            </a:r>
            <a:r>
              <a:rPr lang="es-ES_tradnl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in 2018 in Colombia </a:t>
            </a:r>
            <a:r>
              <a:rPr lang="es-ES_tradnl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grew</a:t>
            </a:r>
            <a:r>
              <a:rPr lang="es-ES_tradnl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7.6% </a:t>
            </a:r>
            <a:br>
              <a:rPr lang="es-ES_tradnl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</a:br>
            <a:r>
              <a:rPr lang="es-ES_tradnl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compared</a:t>
            </a:r>
            <a:r>
              <a:rPr lang="es-ES_tradnl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ES_tradnl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to</a:t>
            </a:r>
            <a:r>
              <a:rPr lang="es-ES_tradnl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2017</a:t>
            </a:r>
            <a:endParaRPr lang="es-ES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</p:spTree>
    <p:extLst>
      <p:ext uri="{BB962C8B-B14F-4D97-AF65-F5344CB8AC3E}">
        <p14:creationId xmlns:p14="http://schemas.microsoft.com/office/powerpoint/2010/main" val="20570531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aphicFrame>
        <p:nvGraphicFramePr>
          <p:cNvPr id="6" name="1 Tabla">
            <a:extLst>
              <a:ext uri="{FF2B5EF4-FFF2-40B4-BE49-F238E27FC236}">
                <a16:creationId xmlns:a16="http://schemas.microsoft.com/office/drawing/2014/main" xmlns="" id="{2257AB25-418B-44DD-862F-79E94D9E37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1243991"/>
              </p:ext>
            </p:extLst>
          </p:nvPr>
        </p:nvGraphicFramePr>
        <p:xfrm>
          <a:off x="2425685" y="1032222"/>
          <a:ext cx="4201456" cy="3648159"/>
        </p:xfrm>
        <a:graphic>
          <a:graphicData uri="http://schemas.openxmlformats.org/drawingml/2006/table">
            <a:tbl>
              <a:tblPr/>
              <a:tblGrid>
                <a:gridCol w="113966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2059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02059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02059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50826">
                <a:tc>
                  <a:txBody>
                    <a:bodyPr/>
                    <a:lstStyle/>
                    <a:p>
                      <a:pPr marL="0" algn="ctr" defTabSz="1015990" rtl="0" eaLnBrk="1" fontAlgn="b" latinLnBrk="0" hangingPunct="1"/>
                      <a:r>
                        <a:rPr lang="es-ES" sz="1100" b="1" i="0" u="none" strike="noStrike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Country</a:t>
                      </a:r>
                      <a:endParaRPr lang="en-US" sz="1100" b="1" i="0" u="none" strike="noStrike" kern="1200" noProof="0" dirty="0">
                        <a:solidFill>
                          <a:schemeClr val="tx1"/>
                        </a:solidFill>
                        <a:effectLst/>
                        <a:latin typeface="Century Gothic" panose="020B0502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15990" rtl="0" eaLnBrk="1" fontAlgn="b" latinLnBrk="0" hangingPunct="1"/>
                      <a:r>
                        <a:rPr lang="en-US" sz="1100" b="1" i="0" u="none" strike="noStrike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2017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15990" rtl="0" eaLnBrk="1" fontAlgn="b" latinLnBrk="0" hangingPunct="1"/>
                      <a:r>
                        <a:rPr lang="en-US" sz="1100" b="1" i="0" u="none" strike="noStrike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2018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15990" rtl="0" eaLnBrk="1" fontAlgn="b" latinLnBrk="0" hangingPunct="1"/>
                      <a:r>
                        <a:rPr lang="en-US" sz="1100" b="1" i="0" u="none" strike="noStrike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Var%</a:t>
                      </a:r>
                    </a:p>
                    <a:p>
                      <a:pPr marL="0" algn="ctr" defTabSz="1015990" rtl="0" eaLnBrk="1" fontAlgn="b" latinLnBrk="0" hangingPunct="1"/>
                      <a:r>
                        <a:rPr lang="en-US" sz="1100" b="1" i="0" u="none" strike="noStrike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 18/17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United States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529,013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646,296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22.2%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Venezuela*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371,356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398,587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7.3%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Argentina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185,891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197,626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6.3%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Brazil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209,138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196,764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-5.9%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Mexico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171,841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181,832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5.8%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Ecuador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168,998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163,949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-3%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Peru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140,905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151,363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7.4%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Chile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138,647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143,034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3.2%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Spain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112,637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128,123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13.7%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Panama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110,629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118,000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6.7%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France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66,947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77,186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15.3%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Germany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63,352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70,443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11.2%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Canada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54,922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63,338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15.3%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218039">
                <a:tc>
                  <a:txBody>
                    <a:bodyPr/>
                    <a:lstStyle/>
                    <a:p>
                      <a:pPr marL="0" algn="l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Netherlands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48,525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55,250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13.9%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24478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kern="1200" noProof="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United Kingdom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185,891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197,626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es-CO" sz="1100" kern="1200" dirty="0">
                          <a:solidFill>
                            <a:schemeClr val="tx1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Arial" panose="020B0604020202020204" pitchFamily="34" charset="0"/>
                        </a:rPr>
                        <a:t>6.3%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494949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</a:tbl>
          </a:graphicData>
        </a:graphic>
      </p:graphicFrame>
      <p:sp>
        <p:nvSpPr>
          <p:cNvPr id="3" name="CuadroTexto 2">
            <a:extLst>
              <a:ext uri="{FF2B5EF4-FFF2-40B4-BE49-F238E27FC236}">
                <a16:creationId xmlns:a16="http://schemas.microsoft.com/office/drawing/2014/main" xmlns="" id="{0F2CF7C0-72E8-430E-BCC7-0C020B4E7226}"/>
              </a:ext>
            </a:extLst>
          </p:cNvPr>
          <p:cNvSpPr txBox="1"/>
          <p:nvPr/>
        </p:nvSpPr>
        <p:spPr>
          <a:xfrm>
            <a:off x="6718316" y="2856301"/>
            <a:ext cx="2301859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s-CO" altLang="en-US" sz="1100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s-CO" altLang="en-US" sz="1100" dirty="0" err="1">
                <a:solidFill>
                  <a:schemeClr val="bg1">
                    <a:lumMod val="50000"/>
                  </a:schemeClr>
                </a:solidFill>
              </a:rPr>
              <a:t>the</a:t>
            </a:r>
            <a:r>
              <a:rPr lang="es-CO" altLang="en-US" sz="1100" dirty="0">
                <a:solidFill>
                  <a:schemeClr val="bg1">
                    <a:lumMod val="50000"/>
                  </a:schemeClr>
                </a:solidFill>
              </a:rPr>
              <a:t> case </a:t>
            </a:r>
            <a:r>
              <a:rPr lang="es-CO" altLang="en-US" sz="1100" dirty="0" err="1">
                <a:solidFill>
                  <a:schemeClr val="bg1">
                    <a:lumMod val="50000"/>
                  </a:schemeClr>
                </a:solidFill>
              </a:rPr>
              <a:t>of</a:t>
            </a:r>
            <a:r>
              <a:rPr lang="es-CO" altLang="en-US" sz="1100" dirty="0">
                <a:solidFill>
                  <a:schemeClr val="bg1">
                    <a:lumMod val="50000"/>
                  </a:schemeClr>
                </a:solidFill>
              </a:rPr>
              <a:t> Venezuela, </a:t>
            </a:r>
            <a:r>
              <a:rPr lang="es-CO" altLang="en-US" sz="1100" dirty="0" err="1">
                <a:solidFill>
                  <a:schemeClr val="bg1">
                    <a:lumMod val="50000"/>
                  </a:schemeClr>
                </a:solidFill>
              </a:rPr>
              <a:t>the</a:t>
            </a:r>
            <a:r>
              <a:rPr lang="es-CO" altLang="en-US" sz="1100" dirty="0">
                <a:solidFill>
                  <a:schemeClr val="bg1">
                    <a:lumMod val="50000"/>
                  </a:schemeClr>
                </a:solidFill>
              </a:rPr>
              <a:t> figures are </a:t>
            </a:r>
            <a:r>
              <a:rPr lang="es-CO" altLang="en-US" sz="1100" dirty="0" err="1">
                <a:solidFill>
                  <a:schemeClr val="bg1">
                    <a:lumMod val="50000"/>
                  </a:schemeClr>
                </a:solidFill>
              </a:rPr>
              <a:t>standardized</a:t>
            </a:r>
            <a:r>
              <a:rPr lang="es-CO" altLang="en-US" sz="11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s-CO" altLang="en-US" sz="1100" dirty="0" err="1">
                <a:solidFill>
                  <a:schemeClr val="bg1">
                    <a:lumMod val="50000"/>
                  </a:schemeClr>
                </a:solidFill>
              </a:rPr>
              <a:t>by</a:t>
            </a:r>
            <a:r>
              <a:rPr lang="es-CO" altLang="en-US" sz="11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s-CO" altLang="en-US" sz="1100" dirty="0" err="1">
                <a:solidFill>
                  <a:schemeClr val="bg1">
                    <a:lumMod val="50000"/>
                  </a:schemeClr>
                </a:solidFill>
              </a:rPr>
              <a:t>the</a:t>
            </a:r>
            <a:r>
              <a:rPr lang="es-CO" altLang="en-US" sz="11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s-CO" altLang="en-US" sz="1100" dirty="0" err="1">
                <a:solidFill>
                  <a:schemeClr val="bg1">
                    <a:lumMod val="50000"/>
                  </a:schemeClr>
                </a:solidFill>
              </a:rPr>
              <a:t>Ministry</a:t>
            </a:r>
            <a:r>
              <a:rPr lang="es-CO" altLang="en-US" sz="11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s-CO" altLang="en-US" sz="1100" dirty="0" err="1">
                <a:solidFill>
                  <a:schemeClr val="bg1">
                    <a:lumMod val="50000"/>
                  </a:schemeClr>
                </a:solidFill>
              </a:rPr>
              <a:t>of</a:t>
            </a:r>
            <a:r>
              <a:rPr lang="es-CO" altLang="en-US" sz="11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s-CO" altLang="en-US" sz="1100" dirty="0" err="1">
                <a:solidFill>
                  <a:schemeClr val="bg1">
                    <a:lumMod val="50000"/>
                  </a:schemeClr>
                </a:solidFill>
              </a:rPr>
              <a:t>Industry</a:t>
            </a:r>
            <a:r>
              <a:rPr lang="es-CO" altLang="en-US" sz="1100" dirty="0">
                <a:solidFill>
                  <a:schemeClr val="bg1">
                    <a:lumMod val="50000"/>
                  </a:schemeClr>
                </a:solidFill>
              </a:rPr>
              <a:t> and </a:t>
            </a:r>
            <a:r>
              <a:rPr lang="es-CO" altLang="en-US" sz="1100" dirty="0" err="1">
                <a:solidFill>
                  <a:schemeClr val="bg1">
                    <a:lumMod val="50000"/>
                  </a:schemeClr>
                </a:solidFill>
              </a:rPr>
              <a:t>Tourism's</a:t>
            </a:r>
            <a:r>
              <a:rPr lang="es-CO" altLang="en-US" sz="11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s-CO" altLang="en-US" sz="1100" dirty="0" err="1">
                <a:solidFill>
                  <a:schemeClr val="bg1">
                    <a:lumMod val="50000"/>
                  </a:schemeClr>
                </a:solidFill>
              </a:rPr>
              <a:t>methodology</a:t>
            </a:r>
            <a:endParaRPr lang="es-CO" altLang="en-US" sz="1100" dirty="0">
              <a:solidFill>
                <a:schemeClr val="bg1">
                  <a:lumMod val="50000"/>
                </a:schemeClr>
              </a:solidFill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s-CO" sz="11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8731FB41-9B55-4574-80C5-16DD47279AD2}"/>
              </a:ext>
            </a:extLst>
          </p:cNvPr>
          <p:cNvSpPr txBox="1"/>
          <p:nvPr/>
        </p:nvSpPr>
        <p:spPr>
          <a:xfrm>
            <a:off x="448668" y="25052"/>
            <a:ext cx="8063764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United States, Spain and Argentina are the countries with the highest growth during 2018</a:t>
            </a:r>
            <a:endParaRPr lang="es-ES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sp>
        <p:nvSpPr>
          <p:cNvPr id="8" name="30 CuadroTexto">
            <a:extLst>
              <a:ext uri="{FF2B5EF4-FFF2-40B4-BE49-F238E27FC236}">
                <a16:creationId xmlns:a16="http://schemas.microsoft.com/office/drawing/2014/main" xmlns="" id="{7DDD50B5-E80C-46A0-96ED-D9EC827ED112}"/>
              </a:ext>
            </a:extLst>
          </p:cNvPr>
          <p:cNvSpPr txBox="1"/>
          <p:nvPr/>
        </p:nvSpPr>
        <p:spPr>
          <a:xfrm>
            <a:off x="448668" y="4866229"/>
            <a:ext cx="7460336" cy="230830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>
            <a:defPPr>
              <a:defRPr lang="en-US"/>
            </a:defPPr>
            <a:lvl1pPr lvl="0" defTabSz="1219140">
              <a:defRPr sz="8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 indent="-31548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CO" sz="900" i="0" dirty="0" err="1">
                <a:solidFill>
                  <a:schemeClr val="tx1"/>
                </a:solidFill>
              </a:rPr>
              <a:t>Source</a:t>
            </a:r>
            <a:r>
              <a:rPr lang="es-CO" sz="900" i="0" dirty="0">
                <a:solidFill>
                  <a:schemeClr val="tx1"/>
                </a:solidFill>
              </a:rPr>
              <a:t>:</a:t>
            </a:r>
            <a:r>
              <a:rPr lang="es-CO" altLang="es-CO" sz="900" i="0" dirty="0">
                <a:solidFill>
                  <a:schemeClr val="tx1"/>
                </a:solidFill>
              </a:rPr>
              <a:t> </a:t>
            </a:r>
            <a:r>
              <a:rPr lang="en-US" sz="900" i="0" dirty="0" err="1">
                <a:solidFill>
                  <a:schemeClr val="tx1"/>
                </a:solidFill>
                <a:latin typeface="Century Gothic"/>
                <a:cs typeface="Century Gothic"/>
              </a:rPr>
              <a:t>MinCit</a:t>
            </a:r>
            <a:r>
              <a:rPr lang="en-US" sz="900" i="0" dirty="0">
                <a:solidFill>
                  <a:schemeClr val="tx1"/>
                </a:solidFill>
                <a:latin typeface="Century Gothic"/>
                <a:cs typeface="Century Gothic"/>
              </a:rPr>
              <a:t>, Migration Colombia, Port authorities, </a:t>
            </a:r>
            <a:r>
              <a:rPr lang="en-US" sz="900" i="0" dirty="0" err="1">
                <a:solidFill>
                  <a:schemeClr val="tx1"/>
                </a:solidFill>
                <a:latin typeface="Century Gothic"/>
                <a:cs typeface="Century Gothic"/>
              </a:rPr>
              <a:t>ProColombia</a:t>
            </a:r>
            <a:r>
              <a:rPr lang="en-US" sz="900" i="0" dirty="0">
                <a:solidFill>
                  <a:schemeClr val="tx1"/>
                </a:solidFill>
                <a:latin typeface="Century Gothic"/>
                <a:cs typeface="Century Gothic"/>
              </a:rPr>
              <a:t> estimations</a:t>
            </a:r>
            <a:endParaRPr lang="es-CO" sz="900" i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34825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aphicFrame>
        <p:nvGraphicFramePr>
          <p:cNvPr id="7" name="7 Gráfico">
            <a:extLst>
              <a:ext uri="{FF2B5EF4-FFF2-40B4-BE49-F238E27FC236}">
                <a16:creationId xmlns:a16="http://schemas.microsoft.com/office/drawing/2014/main" xmlns="" id="{99BBCCF7-D2BC-41F4-8F81-42C204ADAB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21883344"/>
              </p:ext>
            </p:extLst>
          </p:nvPr>
        </p:nvGraphicFramePr>
        <p:xfrm>
          <a:off x="502918" y="1445178"/>
          <a:ext cx="8053075" cy="3388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2 CuadroTexto">
            <a:extLst>
              <a:ext uri="{FF2B5EF4-FFF2-40B4-BE49-F238E27FC236}">
                <a16:creationId xmlns:a16="http://schemas.microsoft.com/office/drawing/2014/main" xmlns="" id="{656C7A45-DA42-41B3-BB02-1199E98B4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3491" y="1075169"/>
            <a:ext cx="6927508" cy="740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2116" tIns="61059" rIns="122116" bIns="6105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 eaLnBrk="1" hangingPunct="1">
              <a:defRPr/>
            </a:pPr>
            <a:r>
              <a:rPr lang="en-US" altLang="es-CO" sz="1336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Arrival of travelers aboard cruise ships and number of landings,</a:t>
            </a:r>
          </a:p>
          <a:p>
            <a:pPr algn="ctr" defTabSz="1017727" eaLnBrk="1" hangingPunct="1">
              <a:defRPr/>
            </a:pPr>
            <a:r>
              <a:rPr lang="es-CO" altLang="es-CO" sz="1336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2006 – 2018 </a:t>
            </a:r>
          </a:p>
          <a:p>
            <a:pPr algn="ctr" defTabSz="1017727" eaLnBrk="1" hangingPunct="1">
              <a:defRPr/>
            </a:pPr>
            <a:endParaRPr lang="es-CO" altLang="es-CO" sz="1336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xmlns="" id="{99086848-A595-426C-A2AE-C093988CF68D}"/>
              </a:ext>
            </a:extLst>
          </p:cNvPr>
          <p:cNvSpPr/>
          <p:nvPr/>
        </p:nvSpPr>
        <p:spPr>
          <a:xfrm>
            <a:off x="502918" y="117420"/>
            <a:ext cx="8129453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In 2018, cruiser passengers grew 9.7%, despite decrease in landings of 1.3%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sp>
        <p:nvSpPr>
          <p:cNvPr id="6" name="30 CuadroTexto">
            <a:extLst>
              <a:ext uri="{FF2B5EF4-FFF2-40B4-BE49-F238E27FC236}">
                <a16:creationId xmlns:a16="http://schemas.microsoft.com/office/drawing/2014/main" xmlns="" id="{A0985D35-C377-41A5-80EB-4F2448196271}"/>
              </a:ext>
            </a:extLst>
          </p:cNvPr>
          <p:cNvSpPr txBox="1"/>
          <p:nvPr/>
        </p:nvSpPr>
        <p:spPr>
          <a:xfrm>
            <a:off x="508007" y="4777248"/>
            <a:ext cx="8047986" cy="366252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>
            <a:defPPr>
              <a:defRPr lang="en-US"/>
            </a:defPPr>
            <a:lvl1pPr lvl="0" defTabSz="1219140">
              <a:defRPr sz="8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 indent="-31548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i="0" dirty="0">
                <a:solidFill>
                  <a:schemeClr val="tx1"/>
                </a:solidFill>
              </a:rPr>
              <a:t>Source: Port authorities. Excluded visitors who arrived in Cartagena and also visited the port of Santa Marta or vice versa. * SNAV landings are not added</a:t>
            </a:r>
            <a:endParaRPr lang="es-CO" sz="900" i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85927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35" name="object 233">
            <a:extLst>
              <a:ext uri="{FF2B5EF4-FFF2-40B4-BE49-F238E27FC236}">
                <a16:creationId xmlns:a16="http://schemas.microsoft.com/office/drawing/2014/main" xmlns="" id="{FA77EE97-57E9-40F9-A1CD-26F3F02A16DA}"/>
              </a:ext>
            </a:extLst>
          </p:cNvPr>
          <p:cNvSpPr txBox="1"/>
          <p:nvPr/>
        </p:nvSpPr>
        <p:spPr>
          <a:xfrm>
            <a:off x="502918" y="706675"/>
            <a:ext cx="6750686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429" algn="ctr"/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More than 1.000 direct weekly frequencies connect Colombia worldwide</a:t>
            </a:r>
          </a:p>
          <a:p>
            <a:pPr marL="6429" algn="ctr"/>
            <a:endParaRPr lang="es-ES" sz="1400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object 384">
            <a:extLst>
              <a:ext uri="{FF2B5EF4-FFF2-40B4-BE49-F238E27FC236}">
                <a16:creationId xmlns:a16="http://schemas.microsoft.com/office/drawing/2014/main" xmlns="" id="{6FC67921-1959-4CDA-9E17-B1619E948074}"/>
              </a:ext>
            </a:extLst>
          </p:cNvPr>
          <p:cNvSpPr txBox="1"/>
          <p:nvPr/>
        </p:nvSpPr>
        <p:spPr>
          <a:xfrm>
            <a:off x="6620868" y="3996580"/>
            <a:ext cx="2157004" cy="6463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429" marR="2571"/>
            <a:r>
              <a:rPr lang="en-US" sz="1400" b="1" spc="53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CONNECTING WITH    26 COUNTRIES </a:t>
            </a:r>
          </a:p>
          <a:p>
            <a:pPr marL="6429" marR="2571"/>
            <a:r>
              <a:rPr lang="en-US" sz="1400" b="1" spc="53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50 CITIES</a:t>
            </a:r>
            <a:endParaRPr sz="1400" b="1" spc="53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  <a:cs typeface="Calibri"/>
            </a:endParaRPr>
          </a:p>
        </p:txBody>
      </p:sp>
      <p:sp>
        <p:nvSpPr>
          <p:cNvPr id="37" name="object 235">
            <a:extLst>
              <a:ext uri="{FF2B5EF4-FFF2-40B4-BE49-F238E27FC236}">
                <a16:creationId xmlns:a16="http://schemas.microsoft.com/office/drawing/2014/main" xmlns="" id="{642BCFBB-B45A-424D-A349-62C7003310B7}"/>
              </a:ext>
            </a:extLst>
          </p:cNvPr>
          <p:cNvSpPr txBox="1"/>
          <p:nvPr/>
        </p:nvSpPr>
        <p:spPr>
          <a:xfrm>
            <a:off x="6284513" y="1146920"/>
            <a:ext cx="2410819" cy="25853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sz="1400" b="1" spc="39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LOS</a:t>
            </a:r>
            <a:r>
              <a:rPr sz="1400" b="1" spc="2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 </a:t>
            </a:r>
            <a:r>
              <a:rPr sz="1400" b="1" spc="37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ANGELES</a:t>
            </a:r>
            <a:r>
              <a:rPr lang="es-CO" sz="1400" b="1" spc="37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              7,5h</a:t>
            </a:r>
            <a:endParaRPr sz="1400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  <a:cs typeface="Calibri"/>
            </a:endParaRPr>
          </a:p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sz="1400" b="1" spc="-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MIAMI</a:t>
            </a:r>
            <a:r>
              <a:rPr lang="es-CO" sz="1400" b="1" spc="-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                             3,5h</a:t>
            </a:r>
            <a:endParaRPr sz="1400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  <a:cs typeface="Calibri"/>
            </a:endParaRPr>
          </a:p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lang="es-CO" sz="1400" b="1" spc="48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NUEVA </a:t>
            </a:r>
            <a:r>
              <a:rPr sz="1400" b="1" spc="49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YORK</a:t>
            </a:r>
            <a:r>
              <a:rPr lang="es-CO" sz="1400" b="1" spc="49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              5,5h</a:t>
            </a:r>
            <a:endParaRPr sz="1400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  <a:cs typeface="Calibri"/>
            </a:endParaRPr>
          </a:p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sz="1400" b="1" spc="4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WASHINGTON</a:t>
            </a:r>
            <a:r>
              <a:rPr lang="es-CO" sz="1400" b="1" spc="4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                5h</a:t>
            </a:r>
          </a:p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lang="es-CO" sz="1400" b="1" spc="4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FRANKFURT                  12h</a:t>
            </a:r>
          </a:p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lang="es-CO" sz="1400" b="1" spc="4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AMSTERDAM                12h</a:t>
            </a:r>
          </a:p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lang="es-CO" sz="1400" b="1" spc="4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ESTANBUL                     13h</a:t>
            </a:r>
          </a:p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lang="es-CO" sz="1400" b="1" spc="4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PARÍS                           11h</a:t>
            </a:r>
          </a:p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lang="es-CO" sz="1400" b="1" spc="4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MÉXICO                         4h</a:t>
            </a:r>
          </a:p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lang="es-CO" sz="1400" b="1" spc="4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SANTIAGO DE CHILE     6h</a:t>
            </a:r>
          </a:p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lang="es-CO" sz="1400" b="1" spc="4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BUENOS AIRES               6h</a:t>
            </a:r>
          </a:p>
          <a:p>
            <a:pPr marL="59443" indent="-55545">
              <a:spcBef>
                <a:spcPts val="8"/>
              </a:spcBef>
              <a:buChar char="·"/>
              <a:tabLst>
                <a:tab pos="59638" algn="l"/>
              </a:tabLst>
            </a:pPr>
            <a:r>
              <a:rPr lang="es-CO" sz="1400" b="1" spc="4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Calibri"/>
              </a:rPr>
              <a:t>SAO PAULO                   6h</a:t>
            </a:r>
            <a:endParaRPr sz="1400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  <a:cs typeface="Calibri"/>
            </a:endParaRPr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xmlns="" id="{216164F2-4DD4-45B4-A577-2EABFB7B910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6173" t="28257" r="13647" b="11929"/>
          <a:stretch/>
        </p:blipFill>
        <p:spPr>
          <a:xfrm>
            <a:off x="448668" y="1348064"/>
            <a:ext cx="5723532" cy="3464367"/>
          </a:xfrm>
          <a:prstGeom prst="rect">
            <a:avLst/>
          </a:prstGeom>
        </p:spPr>
      </p:pic>
      <p:sp>
        <p:nvSpPr>
          <p:cNvPr id="10" name="Rectángulo 9">
            <a:extLst>
              <a:ext uri="{FF2B5EF4-FFF2-40B4-BE49-F238E27FC236}">
                <a16:creationId xmlns:a16="http://schemas.microsoft.com/office/drawing/2014/main" xmlns="" id="{7938F344-3848-4BC1-9B64-6A9A6F17CAEE}"/>
              </a:ext>
            </a:extLst>
          </p:cNvPr>
          <p:cNvSpPr/>
          <p:nvPr/>
        </p:nvSpPr>
        <p:spPr>
          <a:xfrm>
            <a:off x="502918" y="117420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More than 190.000 seats available per week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sp>
        <p:nvSpPr>
          <p:cNvPr id="8" name="30 CuadroTexto">
            <a:extLst>
              <a:ext uri="{FF2B5EF4-FFF2-40B4-BE49-F238E27FC236}">
                <a16:creationId xmlns:a16="http://schemas.microsoft.com/office/drawing/2014/main" xmlns="" id="{F5EAA63E-8887-4AD9-935B-153CDEFB179B}"/>
              </a:ext>
            </a:extLst>
          </p:cNvPr>
          <p:cNvSpPr txBox="1"/>
          <p:nvPr/>
        </p:nvSpPr>
        <p:spPr>
          <a:xfrm>
            <a:off x="508006" y="4873076"/>
            <a:ext cx="7710707" cy="230830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>
            <a:defPPr>
              <a:defRPr lang="en-US"/>
            </a:defPPr>
            <a:lvl1pPr lvl="0" defTabSz="1219140">
              <a:defRPr sz="8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 indent="-31548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CO" sz="900" i="0" dirty="0" err="1">
                <a:solidFill>
                  <a:schemeClr val="tx1"/>
                </a:solidFill>
              </a:rPr>
              <a:t>Source</a:t>
            </a:r>
            <a:r>
              <a:rPr lang="es-ES" sz="900" i="0" dirty="0">
                <a:solidFill>
                  <a:schemeClr val="tx1"/>
                </a:solidFill>
              </a:rPr>
              <a:t>: </a:t>
            </a:r>
            <a:r>
              <a:rPr lang="es-CO" sz="900" i="0" dirty="0">
                <a:solidFill>
                  <a:schemeClr val="tx1"/>
                </a:solidFill>
              </a:rPr>
              <a:t>OAG</a:t>
            </a:r>
          </a:p>
        </p:txBody>
      </p:sp>
    </p:spTree>
    <p:extLst>
      <p:ext uri="{BB962C8B-B14F-4D97-AF65-F5344CB8AC3E}">
        <p14:creationId xmlns:p14="http://schemas.microsoft.com/office/powerpoint/2010/main" val="153946496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xmlns="" id="{95110C5A-DF5D-B843-AFEF-EE92805F9A6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71434" cy="5143500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pSp>
        <p:nvGrpSpPr>
          <p:cNvPr id="71" name="Grupo 70">
            <a:extLst>
              <a:ext uri="{FF2B5EF4-FFF2-40B4-BE49-F238E27FC236}">
                <a16:creationId xmlns:a16="http://schemas.microsoft.com/office/drawing/2014/main" xmlns="" id="{64027334-FE19-4E23-A941-B001B58AE8FC}"/>
              </a:ext>
            </a:extLst>
          </p:cNvPr>
          <p:cNvGrpSpPr/>
          <p:nvPr/>
        </p:nvGrpSpPr>
        <p:grpSpPr>
          <a:xfrm>
            <a:off x="514469" y="902848"/>
            <a:ext cx="4586242" cy="3858041"/>
            <a:chOff x="515171" y="902848"/>
            <a:chExt cx="4620735" cy="3858041"/>
          </a:xfrm>
        </p:grpSpPr>
        <p:sp>
          <p:nvSpPr>
            <p:cNvPr id="72" name="Conector recto 71">
              <a:extLst>
                <a:ext uri="{FF2B5EF4-FFF2-40B4-BE49-F238E27FC236}">
                  <a16:creationId xmlns:a16="http://schemas.microsoft.com/office/drawing/2014/main" xmlns="" id="{7367049A-C017-4F4A-BC94-AD4921ACF8AB}"/>
                </a:ext>
              </a:extLst>
            </p:cNvPr>
            <p:cNvSpPr/>
            <p:nvPr/>
          </p:nvSpPr>
          <p:spPr>
            <a:xfrm>
              <a:off x="525517" y="4758875"/>
              <a:ext cx="4542986" cy="0"/>
            </a:xfrm>
            <a:prstGeom prst="line">
              <a:avLst/>
            </a:prstGeom>
          </p:spPr>
          <p:style>
            <a:lnRef idx="2">
              <a:schemeClr val="accent5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73" name="Conector recto 72">
              <a:extLst>
                <a:ext uri="{FF2B5EF4-FFF2-40B4-BE49-F238E27FC236}">
                  <a16:creationId xmlns:a16="http://schemas.microsoft.com/office/drawing/2014/main" xmlns="" id="{F3F89BBF-7297-4661-9494-D2FF7FAD13AD}"/>
                </a:ext>
              </a:extLst>
            </p:cNvPr>
            <p:cNvSpPr/>
            <p:nvPr/>
          </p:nvSpPr>
          <p:spPr>
            <a:xfrm>
              <a:off x="538468" y="4328148"/>
              <a:ext cx="4542986" cy="0"/>
            </a:xfrm>
            <a:prstGeom prst="line">
              <a:avLst/>
            </a:prstGeom>
          </p:spPr>
          <p:style>
            <a:lnRef idx="2">
              <a:schemeClr val="accent5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74" name="Conector recto 73">
              <a:extLst>
                <a:ext uri="{FF2B5EF4-FFF2-40B4-BE49-F238E27FC236}">
                  <a16:creationId xmlns:a16="http://schemas.microsoft.com/office/drawing/2014/main" xmlns="" id="{37D2F576-EDE4-4618-8DFD-78F693DB5BD1}"/>
                </a:ext>
              </a:extLst>
            </p:cNvPr>
            <p:cNvSpPr/>
            <p:nvPr/>
          </p:nvSpPr>
          <p:spPr>
            <a:xfrm>
              <a:off x="525517" y="3897422"/>
              <a:ext cx="4542986" cy="0"/>
            </a:xfrm>
            <a:prstGeom prst="line">
              <a:avLst/>
            </a:prstGeom>
          </p:spPr>
          <p:style>
            <a:lnRef idx="2">
              <a:schemeClr val="accent5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75" name="Conector recto 74">
              <a:extLst>
                <a:ext uri="{FF2B5EF4-FFF2-40B4-BE49-F238E27FC236}">
                  <a16:creationId xmlns:a16="http://schemas.microsoft.com/office/drawing/2014/main" xmlns="" id="{46AD8816-69B8-456A-ACF8-8A8B8DB11CB9}"/>
                </a:ext>
              </a:extLst>
            </p:cNvPr>
            <p:cNvSpPr/>
            <p:nvPr/>
          </p:nvSpPr>
          <p:spPr>
            <a:xfrm>
              <a:off x="525517" y="3466696"/>
              <a:ext cx="4542986" cy="0"/>
            </a:xfrm>
            <a:prstGeom prst="line">
              <a:avLst/>
            </a:prstGeom>
          </p:spPr>
          <p:style>
            <a:lnRef idx="2">
              <a:schemeClr val="accent5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76" name="Conector recto 75">
              <a:extLst>
                <a:ext uri="{FF2B5EF4-FFF2-40B4-BE49-F238E27FC236}">
                  <a16:creationId xmlns:a16="http://schemas.microsoft.com/office/drawing/2014/main" xmlns="" id="{BB39F81A-C9D2-4D8F-BC84-0C0607C6D44A}"/>
                </a:ext>
              </a:extLst>
            </p:cNvPr>
            <p:cNvSpPr/>
            <p:nvPr/>
          </p:nvSpPr>
          <p:spPr>
            <a:xfrm>
              <a:off x="525517" y="3035970"/>
              <a:ext cx="4542986" cy="0"/>
            </a:xfrm>
            <a:prstGeom prst="line">
              <a:avLst/>
            </a:prstGeom>
          </p:spPr>
          <p:style>
            <a:lnRef idx="2">
              <a:schemeClr val="accent5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77" name="Conector recto 76">
              <a:extLst>
                <a:ext uri="{FF2B5EF4-FFF2-40B4-BE49-F238E27FC236}">
                  <a16:creationId xmlns:a16="http://schemas.microsoft.com/office/drawing/2014/main" xmlns="" id="{16D83F23-F30C-4ECF-A340-EFF58A1FE155}"/>
                </a:ext>
              </a:extLst>
            </p:cNvPr>
            <p:cNvSpPr/>
            <p:nvPr/>
          </p:nvSpPr>
          <p:spPr>
            <a:xfrm>
              <a:off x="525517" y="2605243"/>
              <a:ext cx="4542986" cy="0"/>
            </a:xfrm>
            <a:prstGeom prst="line">
              <a:avLst/>
            </a:prstGeom>
          </p:spPr>
          <p:style>
            <a:lnRef idx="2">
              <a:schemeClr val="accent5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78" name="Conector recto 77">
              <a:extLst>
                <a:ext uri="{FF2B5EF4-FFF2-40B4-BE49-F238E27FC236}">
                  <a16:creationId xmlns:a16="http://schemas.microsoft.com/office/drawing/2014/main" xmlns="" id="{E765AB75-378C-4615-8C87-46883201FEB1}"/>
                </a:ext>
              </a:extLst>
            </p:cNvPr>
            <p:cNvSpPr/>
            <p:nvPr/>
          </p:nvSpPr>
          <p:spPr>
            <a:xfrm>
              <a:off x="525517" y="2174517"/>
              <a:ext cx="4542986" cy="0"/>
            </a:xfrm>
            <a:prstGeom prst="line">
              <a:avLst/>
            </a:prstGeom>
          </p:spPr>
          <p:style>
            <a:lnRef idx="2">
              <a:schemeClr val="accent5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79" name="Conector recto 78">
              <a:extLst>
                <a:ext uri="{FF2B5EF4-FFF2-40B4-BE49-F238E27FC236}">
                  <a16:creationId xmlns:a16="http://schemas.microsoft.com/office/drawing/2014/main" xmlns="" id="{0B503F91-A7C1-4F87-95C8-739084162139}"/>
                </a:ext>
              </a:extLst>
            </p:cNvPr>
            <p:cNvSpPr/>
            <p:nvPr/>
          </p:nvSpPr>
          <p:spPr>
            <a:xfrm>
              <a:off x="525517" y="1743791"/>
              <a:ext cx="4542986" cy="0"/>
            </a:xfrm>
            <a:prstGeom prst="line">
              <a:avLst/>
            </a:prstGeom>
          </p:spPr>
          <p:style>
            <a:lnRef idx="2">
              <a:schemeClr val="accent5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80" name="Conector recto 79">
              <a:extLst>
                <a:ext uri="{FF2B5EF4-FFF2-40B4-BE49-F238E27FC236}">
                  <a16:creationId xmlns:a16="http://schemas.microsoft.com/office/drawing/2014/main" xmlns="" id="{8D07A7A4-B316-4F1A-94E1-5691B3720F3B}"/>
                </a:ext>
              </a:extLst>
            </p:cNvPr>
            <p:cNvSpPr/>
            <p:nvPr/>
          </p:nvSpPr>
          <p:spPr>
            <a:xfrm>
              <a:off x="592920" y="1313065"/>
              <a:ext cx="4542986" cy="0"/>
            </a:xfrm>
            <a:prstGeom prst="line">
              <a:avLst/>
            </a:prstGeom>
          </p:spPr>
          <p:style>
            <a:lnRef idx="2">
              <a:schemeClr val="accent5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shade val="8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81" name="Forma libre: forma 80">
              <a:extLst>
                <a:ext uri="{FF2B5EF4-FFF2-40B4-BE49-F238E27FC236}">
                  <a16:creationId xmlns:a16="http://schemas.microsoft.com/office/drawing/2014/main" xmlns="" id="{1C654A12-BDE7-4082-8F90-81C68E0C8E49}"/>
                </a:ext>
              </a:extLst>
            </p:cNvPr>
            <p:cNvSpPr/>
            <p:nvPr/>
          </p:nvSpPr>
          <p:spPr>
            <a:xfrm>
              <a:off x="1774097" y="902849"/>
              <a:ext cx="3361809" cy="410215"/>
            </a:xfrm>
            <a:custGeom>
              <a:avLst/>
              <a:gdLst>
                <a:gd name="connsiteX0" fmla="*/ 0 w 3361809"/>
                <a:gd name="connsiteY0" fmla="*/ 0 h 410215"/>
                <a:gd name="connsiteX1" fmla="*/ 3361809 w 3361809"/>
                <a:gd name="connsiteY1" fmla="*/ 0 h 410215"/>
                <a:gd name="connsiteX2" fmla="*/ 3361809 w 3361809"/>
                <a:gd name="connsiteY2" fmla="*/ 410215 h 410215"/>
                <a:gd name="connsiteX3" fmla="*/ 0 w 3361809"/>
                <a:gd name="connsiteY3" fmla="*/ 410215 h 410215"/>
                <a:gd name="connsiteX4" fmla="*/ 0 w 3361809"/>
                <a:gd name="connsiteY4" fmla="*/ 0 h 4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1809" h="410215">
                  <a:moveTo>
                    <a:pt x="0" y="0"/>
                  </a:moveTo>
                  <a:lnTo>
                    <a:pt x="3361809" y="0"/>
                  </a:lnTo>
                  <a:lnTo>
                    <a:pt x="3361809" y="410215"/>
                  </a:lnTo>
                  <a:lnTo>
                    <a:pt x="0" y="41021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6670" tIns="26670" rIns="26670" bIns="26670" numCol="1" spcCol="1270" anchor="b" anchorCtr="0">
              <a:noAutofit/>
            </a:bodyPr>
            <a:lstStyle/>
            <a:p>
              <a:pPr algn="ctr" defTabSz="6223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s-CO" sz="1400" b="0" kern="1200" dirty="0">
                  <a:latin typeface="Century Gothic" panose="020B0502020202020204" pitchFamily="34" charset="0"/>
                  <a:cs typeface="Helvetica" panose="020B0604020202020204" pitchFamily="34" charset="0"/>
                </a:rPr>
                <a:t> </a:t>
              </a:r>
              <a:r>
                <a:rPr lang="es-CO" sz="1400" dirty="0">
                  <a:latin typeface="Century Gothic" panose="020B0502020202020204" pitchFamily="34" charset="0"/>
                  <a:cs typeface="Helvetica" panose="020B0604020202020204" pitchFamily="34" charset="0"/>
                </a:rPr>
                <a:t>813 </a:t>
              </a:r>
              <a:r>
                <a:rPr lang="es-CO" sz="1400" dirty="0" err="1">
                  <a:latin typeface="Century Gothic" panose="020B0502020202020204" pitchFamily="34" charset="0"/>
                  <a:cs typeface="Helvetica" panose="020B0604020202020204" pitchFamily="34" charset="0"/>
                </a:rPr>
                <a:t>frequencies</a:t>
              </a:r>
              <a:r>
                <a:rPr lang="es-CO" sz="1400" dirty="0">
                  <a:latin typeface="Century Gothic" panose="020B0502020202020204" pitchFamily="34" charset="0"/>
                  <a:cs typeface="Helvetica" panose="020B0604020202020204" pitchFamily="34" charset="0"/>
                </a:rPr>
                <a:t> y 139.628 </a:t>
              </a:r>
              <a:r>
                <a:rPr lang="es-CO" sz="1400" dirty="0" err="1">
                  <a:latin typeface="Century Gothic" panose="020B0502020202020204" pitchFamily="34" charset="0"/>
                  <a:cs typeface="Helvetica" panose="020B0604020202020204" pitchFamily="34" charset="0"/>
                </a:rPr>
                <a:t>seats</a:t>
              </a:r>
              <a:endParaRPr lang="en-US" sz="1400" dirty="0">
                <a:latin typeface="Century Gothic" panose="020B0502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xmlns="" id="{5017BF31-3FAC-43B4-A5FA-2FBD7917C227}"/>
                </a:ext>
              </a:extLst>
            </p:cNvPr>
            <p:cNvSpPr/>
            <p:nvPr/>
          </p:nvSpPr>
          <p:spPr>
            <a:xfrm>
              <a:off x="522094" y="902848"/>
              <a:ext cx="1378290" cy="4104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5">
                <a:shade val="50000"/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5">
                <a:shade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99" tIns="46699" rIns="46699" bIns="26670" numCol="1" spcCol="1270" anchor="ctr" anchorCtr="0">
              <a:noAutofit/>
            </a:bodyPr>
            <a:lstStyle/>
            <a:p>
              <a:pPr marL="0" lvl="0" indent="0" algn="ctr" defTabSz="6223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CO" sz="1400" b="0" kern="1200" dirty="0">
                  <a:solidFill>
                    <a:schemeClr val="tx1"/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Bogota</a:t>
              </a:r>
            </a:p>
          </p:txBody>
        </p:sp>
        <p:sp>
          <p:nvSpPr>
            <p:cNvPr id="83" name="Forma libre: forma 82">
              <a:extLst>
                <a:ext uri="{FF2B5EF4-FFF2-40B4-BE49-F238E27FC236}">
                  <a16:creationId xmlns:a16="http://schemas.microsoft.com/office/drawing/2014/main" xmlns="" id="{E83A7CE9-812F-44CE-A952-EBACB1751FCC}"/>
                </a:ext>
              </a:extLst>
            </p:cNvPr>
            <p:cNvSpPr/>
            <p:nvPr/>
          </p:nvSpPr>
          <p:spPr>
            <a:xfrm>
              <a:off x="1706693" y="1333576"/>
              <a:ext cx="3361809" cy="410215"/>
            </a:xfrm>
            <a:custGeom>
              <a:avLst/>
              <a:gdLst>
                <a:gd name="connsiteX0" fmla="*/ 0 w 3361809"/>
                <a:gd name="connsiteY0" fmla="*/ 0 h 410215"/>
                <a:gd name="connsiteX1" fmla="*/ 3361809 w 3361809"/>
                <a:gd name="connsiteY1" fmla="*/ 0 h 410215"/>
                <a:gd name="connsiteX2" fmla="*/ 3361809 w 3361809"/>
                <a:gd name="connsiteY2" fmla="*/ 410215 h 410215"/>
                <a:gd name="connsiteX3" fmla="*/ 0 w 3361809"/>
                <a:gd name="connsiteY3" fmla="*/ 410215 h 410215"/>
                <a:gd name="connsiteX4" fmla="*/ 0 w 3361809"/>
                <a:gd name="connsiteY4" fmla="*/ 0 h 4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1809" h="410215">
                  <a:moveTo>
                    <a:pt x="0" y="0"/>
                  </a:moveTo>
                  <a:lnTo>
                    <a:pt x="3361809" y="0"/>
                  </a:lnTo>
                  <a:lnTo>
                    <a:pt x="3361809" y="410215"/>
                  </a:lnTo>
                  <a:lnTo>
                    <a:pt x="0" y="41021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6670" tIns="26670" rIns="26670" bIns="26670" numCol="1" spcCol="1270" anchor="b" anchorCtr="0">
              <a:noAutofit/>
            </a:bodyPr>
            <a:lstStyle/>
            <a:p>
              <a:pPr lvl="0" algn="ctr"/>
              <a:r>
                <a:rPr lang="es-CO" sz="1400" dirty="0">
                  <a:latin typeface="Century Gothic" panose="020B0502020202020204" pitchFamily="34" charset="0"/>
                  <a:cs typeface="Helvetica" panose="020B0604020202020204" pitchFamily="34" charset="0"/>
                </a:rPr>
                <a:t>145 </a:t>
              </a:r>
              <a:r>
                <a:rPr lang="es-CO" sz="1400" dirty="0" err="1">
                  <a:latin typeface="Century Gothic" panose="020B0502020202020204" pitchFamily="34" charset="0"/>
                  <a:cs typeface="Helvetica" panose="020B0604020202020204" pitchFamily="34" charset="0"/>
                </a:rPr>
                <a:t>frequencies</a:t>
              </a:r>
              <a:r>
                <a:rPr lang="es-CO" sz="1400" dirty="0">
                  <a:latin typeface="Century Gothic" panose="020B0502020202020204" pitchFamily="34" charset="0"/>
                  <a:cs typeface="Helvetica" panose="020B0604020202020204" pitchFamily="34" charset="0"/>
                </a:rPr>
                <a:t> y 20.947 </a:t>
              </a:r>
              <a:r>
                <a:rPr lang="es-CO" sz="1400" dirty="0" err="1">
                  <a:latin typeface="Century Gothic" panose="020B0502020202020204" pitchFamily="34" charset="0"/>
                  <a:cs typeface="Helvetica" panose="020B0604020202020204" pitchFamily="34" charset="0"/>
                </a:rPr>
                <a:t>seats</a:t>
              </a:r>
              <a:endParaRPr lang="es-CO" sz="1400" dirty="0">
                <a:latin typeface="Century Gothic" panose="020B0502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84" name="Rectángulo 83">
              <a:extLst>
                <a:ext uri="{FF2B5EF4-FFF2-40B4-BE49-F238E27FC236}">
                  <a16:creationId xmlns:a16="http://schemas.microsoft.com/office/drawing/2014/main" xmlns="" id="{6A654BD8-68EF-418C-A8AA-667EFD7A4BE2}"/>
                </a:ext>
              </a:extLst>
            </p:cNvPr>
            <p:cNvSpPr/>
            <p:nvPr/>
          </p:nvSpPr>
          <p:spPr>
            <a:xfrm>
              <a:off x="525442" y="1333575"/>
              <a:ext cx="1378290" cy="4104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shade val="50000"/>
                <a:hueOff val="56216"/>
                <a:satOff val="-1243"/>
                <a:lumOff val="933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99" tIns="46699" rIns="46699" bIns="26670" numCol="1" spcCol="1270" anchor="ctr" anchorCtr="0">
              <a:noAutofit/>
            </a:bodyPr>
            <a:lstStyle/>
            <a:p>
              <a:pPr marL="0" lvl="0" indent="0" algn="ctr" defTabSz="6223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CO" sz="1400" b="0" kern="1200" dirty="0">
                  <a:solidFill>
                    <a:schemeClr val="tx1"/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Medellin</a:t>
              </a:r>
            </a:p>
          </p:txBody>
        </p:sp>
        <p:sp>
          <p:nvSpPr>
            <p:cNvPr id="85" name="Forma libre: forma 84">
              <a:extLst>
                <a:ext uri="{FF2B5EF4-FFF2-40B4-BE49-F238E27FC236}">
                  <a16:creationId xmlns:a16="http://schemas.microsoft.com/office/drawing/2014/main" xmlns="" id="{88F129F3-B2C1-4FC0-A983-927023C3F786}"/>
                </a:ext>
              </a:extLst>
            </p:cNvPr>
            <p:cNvSpPr/>
            <p:nvPr/>
          </p:nvSpPr>
          <p:spPr>
            <a:xfrm>
              <a:off x="1706693" y="1764302"/>
              <a:ext cx="3361809" cy="410215"/>
            </a:xfrm>
            <a:custGeom>
              <a:avLst/>
              <a:gdLst>
                <a:gd name="connsiteX0" fmla="*/ 0 w 3361809"/>
                <a:gd name="connsiteY0" fmla="*/ 0 h 410215"/>
                <a:gd name="connsiteX1" fmla="*/ 3361809 w 3361809"/>
                <a:gd name="connsiteY1" fmla="*/ 0 h 410215"/>
                <a:gd name="connsiteX2" fmla="*/ 3361809 w 3361809"/>
                <a:gd name="connsiteY2" fmla="*/ 410215 h 410215"/>
                <a:gd name="connsiteX3" fmla="*/ 0 w 3361809"/>
                <a:gd name="connsiteY3" fmla="*/ 410215 h 410215"/>
                <a:gd name="connsiteX4" fmla="*/ 0 w 3361809"/>
                <a:gd name="connsiteY4" fmla="*/ 0 h 4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1809" h="410215">
                  <a:moveTo>
                    <a:pt x="0" y="0"/>
                  </a:moveTo>
                  <a:lnTo>
                    <a:pt x="3361809" y="0"/>
                  </a:lnTo>
                  <a:lnTo>
                    <a:pt x="3361809" y="410215"/>
                  </a:lnTo>
                  <a:lnTo>
                    <a:pt x="0" y="41021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6670" tIns="26670" rIns="26670" bIns="26670" numCol="1" spcCol="1270" anchor="b" anchorCtr="0">
              <a:noAutofit/>
            </a:bodyPr>
            <a:lstStyle/>
            <a:p>
              <a:pPr lvl="0" algn="ctr"/>
              <a:r>
                <a:rPr lang="es-CO" sz="1400" dirty="0">
                  <a:latin typeface="Century Gothic" panose="020B0502020202020204" pitchFamily="34" charset="0"/>
                  <a:cs typeface="Helvetica" panose="020B0604020202020204" pitchFamily="34" charset="0"/>
                </a:rPr>
                <a:t>95 </a:t>
              </a:r>
              <a:r>
                <a:rPr lang="es-CO" sz="1400" dirty="0" err="1">
                  <a:latin typeface="Century Gothic" panose="020B0502020202020204" pitchFamily="34" charset="0"/>
                  <a:cs typeface="Helvetica" panose="020B0604020202020204" pitchFamily="34" charset="0"/>
                </a:rPr>
                <a:t>frequencies</a:t>
              </a:r>
              <a:r>
                <a:rPr lang="es-CO" sz="1400" dirty="0">
                  <a:latin typeface="Century Gothic" panose="020B0502020202020204" pitchFamily="34" charset="0"/>
                  <a:cs typeface="Helvetica" panose="020B0604020202020204" pitchFamily="34" charset="0"/>
                </a:rPr>
                <a:t> y 12.816 </a:t>
              </a:r>
              <a:r>
                <a:rPr lang="es-CO" sz="1400" dirty="0" err="1">
                  <a:latin typeface="Century Gothic" panose="020B0502020202020204" pitchFamily="34" charset="0"/>
                  <a:cs typeface="Helvetica" panose="020B0604020202020204" pitchFamily="34" charset="0"/>
                </a:rPr>
                <a:t>seats</a:t>
              </a:r>
              <a:endParaRPr lang="es-CO" sz="1400" dirty="0">
                <a:latin typeface="Century Gothic" panose="020B0502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86" name="Rectángulo 85">
              <a:extLst>
                <a:ext uri="{FF2B5EF4-FFF2-40B4-BE49-F238E27FC236}">
                  <a16:creationId xmlns:a16="http://schemas.microsoft.com/office/drawing/2014/main" xmlns="" id="{B5EA4A96-AEE1-466C-8FAA-909E454FF4C8}"/>
                </a:ext>
              </a:extLst>
            </p:cNvPr>
            <p:cNvSpPr/>
            <p:nvPr/>
          </p:nvSpPr>
          <p:spPr>
            <a:xfrm>
              <a:off x="523069" y="1764301"/>
              <a:ext cx="1378290" cy="4104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shade val="50000"/>
                <a:hueOff val="112432"/>
                <a:satOff val="-2487"/>
                <a:lumOff val="18661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99" tIns="46699" rIns="46699" bIns="26670" numCol="1" spcCol="1270" anchor="ctr" anchorCtr="0">
              <a:noAutofit/>
            </a:bodyPr>
            <a:lstStyle/>
            <a:p>
              <a:pPr marL="0" lvl="0" indent="0" algn="ctr" defTabSz="6223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CO" sz="1400" b="0" kern="1200" dirty="0">
                  <a:solidFill>
                    <a:schemeClr val="tx1"/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Cali</a:t>
              </a:r>
              <a:r>
                <a:rPr lang="es-CO" sz="1400" b="0" kern="1200" dirty="0">
                  <a:solidFill>
                    <a:schemeClr val="bg1"/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 </a:t>
              </a:r>
            </a:p>
          </p:txBody>
        </p:sp>
        <p:sp>
          <p:nvSpPr>
            <p:cNvPr id="87" name="Forma libre: forma 86">
              <a:extLst>
                <a:ext uri="{FF2B5EF4-FFF2-40B4-BE49-F238E27FC236}">
                  <a16:creationId xmlns:a16="http://schemas.microsoft.com/office/drawing/2014/main" xmlns="" id="{DC4698F4-F4CC-4A68-94A5-5BDBB75BE7D3}"/>
                </a:ext>
              </a:extLst>
            </p:cNvPr>
            <p:cNvSpPr/>
            <p:nvPr/>
          </p:nvSpPr>
          <p:spPr>
            <a:xfrm>
              <a:off x="1706693" y="2195028"/>
              <a:ext cx="3361809" cy="410215"/>
            </a:xfrm>
            <a:custGeom>
              <a:avLst/>
              <a:gdLst>
                <a:gd name="connsiteX0" fmla="*/ 0 w 3361809"/>
                <a:gd name="connsiteY0" fmla="*/ 0 h 410215"/>
                <a:gd name="connsiteX1" fmla="*/ 3361809 w 3361809"/>
                <a:gd name="connsiteY1" fmla="*/ 0 h 410215"/>
                <a:gd name="connsiteX2" fmla="*/ 3361809 w 3361809"/>
                <a:gd name="connsiteY2" fmla="*/ 410215 h 410215"/>
                <a:gd name="connsiteX3" fmla="*/ 0 w 3361809"/>
                <a:gd name="connsiteY3" fmla="*/ 410215 h 410215"/>
                <a:gd name="connsiteX4" fmla="*/ 0 w 3361809"/>
                <a:gd name="connsiteY4" fmla="*/ 0 h 4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1809" h="410215">
                  <a:moveTo>
                    <a:pt x="0" y="0"/>
                  </a:moveTo>
                  <a:lnTo>
                    <a:pt x="3361809" y="0"/>
                  </a:lnTo>
                  <a:lnTo>
                    <a:pt x="3361809" y="410215"/>
                  </a:lnTo>
                  <a:lnTo>
                    <a:pt x="0" y="41021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6670" tIns="26670" rIns="26670" bIns="26670" numCol="1" spcCol="1270" anchor="b" anchorCtr="0">
              <a:noAutofit/>
            </a:bodyPr>
            <a:lstStyle/>
            <a:p>
              <a:pPr lvl="0" algn="ctr"/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80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frequencies</a:t>
              </a:r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 y 11.816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seats</a:t>
              </a:r>
              <a:endParaRPr lang="es-CO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xmlns="" id="{E812B858-FD2F-419E-82D5-92700EAF7BC6}"/>
                </a:ext>
              </a:extLst>
            </p:cNvPr>
            <p:cNvSpPr/>
            <p:nvPr/>
          </p:nvSpPr>
          <p:spPr>
            <a:xfrm>
              <a:off x="525441" y="2195027"/>
              <a:ext cx="1378290" cy="4104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shade val="50000"/>
                <a:hueOff val="168648"/>
                <a:satOff val="-3730"/>
                <a:lumOff val="27991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99" tIns="46699" rIns="46699" bIns="26670" numCol="1" spcCol="1270" anchor="ctr" anchorCtr="0">
              <a:noAutofit/>
            </a:bodyPr>
            <a:lstStyle/>
            <a:p>
              <a:pPr marL="0" lvl="0" indent="0" algn="ctr" defTabSz="6223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CO" sz="1400" b="0" kern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Cartagena</a:t>
              </a:r>
            </a:p>
          </p:txBody>
        </p:sp>
        <p:sp>
          <p:nvSpPr>
            <p:cNvPr id="89" name="Forma libre: forma 88">
              <a:extLst>
                <a:ext uri="{FF2B5EF4-FFF2-40B4-BE49-F238E27FC236}">
                  <a16:creationId xmlns:a16="http://schemas.microsoft.com/office/drawing/2014/main" xmlns="" id="{B8FEA803-2A85-4D21-BC12-E0F74DAFE524}"/>
                </a:ext>
              </a:extLst>
            </p:cNvPr>
            <p:cNvSpPr/>
            <p:nvPr/>
          </p:nvSpPr>
          <p:spPr>
            <a:xfrm>
              <a:off x="1706693" y="2625754"/>
              <a:ext cx="3361809" cy="410215"/>
            </a:xfrm>
            <a:custGeom>
              <a:avLst/>
              <a:gdLst>
                <a:gd name="connsiteX0" fmla="*/ 0 w 3361809"/>
                <a:gd name="connsiteY0" fmla="*/ 0 h 410215"/>
                <a:gd name="connsiteX1" fmla="*/ 3361809 w 3361809"/>
                <a:gd name="connsiteY1" fmla="*/ 0 h 410215"/>
                <a:gd name="connsiteX2" fmla="*/ 3361809 w 3361809"/>
                <a:gd name="connsiteY2" fmla="*/ 410215 h 410215"/>
                <a:gd name="connsiteX3" fmla="*/ 0 w 3361809"/>
                <a:gd name="connsiteY3" fmla="*/ 410215 h 410215"/>
                <a:gd name="connsiteX4" fmla="*/ 0 w 3361809"/>
                <a:gd name="connsiteY4" fmla="*/ 0 h 4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1809" h="410215">
                  <a:moveTo>
                    <a:pt x="0" y="0"/>
                  </a:moveTo>
                  <a:lnTo>
                    <a:pt x="3361809" y="0"/>
                  </a:lnTo>
                  <a:lnTo>
                    <a:pt x="3361809" y="410215"/>
                  </a:lnTo>
                  <a:lnTo>
                    <a:pt x="0" y="41021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6670" tIns="26670" rIns="26670" bIns="26670" numCol="1" spcCol="1270" anchor="b" anchorCtr="0">
              <a:noAutofit/>
            </a:bodyPr>
            <a:lstStyle/>
            <a:p>
              <a:pPr lvl="0" algn="ctr"/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28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frequencies</a:t>
              </a:r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 y 3.196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seats</a:t>
              </a:r>
              <a:endParaRPr lang="es-CO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90" name="Rectángulo 89">
              <a:extLst>
                <a:ext uri="{FF2B5EF4-FFF2-40B4-BE49-F238E27FC236}">
                  <a16:creationId xmlns:a16="http://schemas.microsoft.com/office/drawing/2014/main" xmlns="" id="{21F33124-78AC-4074-BADE-672C64F940AD}"/>
                </a:ext>
              </a:extLst>
            </p:cNvPr>
            <p:cNvSpPr/>
            <p:nvPr/>
          </p:nvSpPr>
          <p:spPr>
            <a:xfrm>
              <a:off x="522173" y="2625753"/>
              <a:ext cx="1378290" cy="4104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shade val="50000"/>
                <a:hueOff val="224864"/>
                <a:satOff val="-4973"/>
                <a:lumOff val="37322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99" tIns="46699" rIns="46699" bIns="26670" numCol="1" spcCol="1270" anchor="ctr" anchorCtr="0">
              <a:noAutofit/>
            </a:bodyPr>
            <a:lstStyle/>
            <a:p>
              <a:pPr marL="0" lvl="0" indent="0" algn="ctr" defTabSz="6223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CO" sz="1400" b="0" kern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Barranquilla</a:t>
              </a:r>
            </a:p>
          </p:txBody>
        </p:sp>
        <p:sp>
          <p:nvSpPr>
            <p:cNvPr id="91" name="Forma libre: forma 90">
              <a:extLst>
                <a:ext uri="{FF2B5EF4-FFF2-40B4-BE49-F238E27FC236}">
                  <a16:creationId xmlns:a16="http://schemas.microsoft.com/office/drawing/2014/main" xmlns="" id="{CAEEB907-FCC0-4B96-8E62-F493E32CCB11}"/>
                </a:ext>
              </a:extLst>
            </p:cNvPr>
            <p:cNvSpPr/>
            <p:nvPr/>
          </p:nvSpPr>
          <p:spPr>
            <a:xfrm>
              <a:off x="1679765" y="3459833"/>
              <a:ext cx="3361809" cy="410215"/>
            </a:xfrm>
            <a:custGeom>
              <a:avLst/>
              <a:gdLst>
                <a:gd name="connsiteX0" fmla="*/ 0 w 3361809"/>
                <a:gd name="connsiteY0" fmla="*/ 0 h 410215"/>
                <a:gd name="connsiteX1" fmla="*/ 3361809 w 3361809"/>
                <a:gd name="connsiteY1" fmla="*/ 0 h 410215"/>
                <a:gd name="connsiteX2" fmla="*/ 3361809 w 3361809"/>
                <a:gd name="connsiteY2" fmla="*/ 410215 h 410215"/>
                <a:gd name="connsiteX3" fmla="*/ 0 w 3361809"/>
                <a:gd name="connsiteY3" fmla="*/ 410215 h 410215"/>
                <a:gd name="connsiteX4" fmla="*/ 0 w 3361809"/>
                <a:gd name="connsiteY4" fmla="*/ 0 h 4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1809" h="410215">
                  <a:moveTo>
                    <a:pt x="0" y="0"/>
                  </a:moveTo>
                  <a:lnTo>
                    <a:pt x="3361809" y="0"/>
                  </a:lnTo>
                  <a:lnTo>
                    <a:pt x="3361809" y="410215"/>
                  </a:lnTo>
                  <a:lnTo>
                    <a:pt x="0" y="41021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6670" tIns="26670" rIns="26670" bIns="26670" numCol="1" spcCol="1270" anchor="b" anchorCtr="0">
              <a:noAutofit/>
            </a:bodyPr>
            <a:lstStyle/>
            <a:p>
              <a:pPr lvl="0" algn="ctr"/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7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frequencies</a:t>
              </a:r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 y 760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seats</a:t>
              </a:r>
              <a:endParaRPr lang="es-CO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92" name="Rectángulo 91">
              <a:extLst>
                <a:ext uri="{FF2B5EF4-FFF2-40B4-BE49-F238E27FC236}">
                  <a16:creationId xmlns:a16="http://schemas.microsoft.com/office/drawing/2014/main" xmlns="" id="{A7919E73-B2BB-4F5F-8DFF-E905F98FE0E8}"/>
                </a:ext>
              </a:extLst>
            </p:cNvPr>
            <p:cNvSpPr/>
            <p:nvPr/>
          </p:nvSpPr>
          <p:spPr>
            <a:xfrm>
              <a:off x="515171" y="3056480"/>
              <a:ext cx="1378290" cy="4104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shade val="50000"/>
                <a:hueOff val="224864"/>
                <a:satOff val="-4973"/>
                <a:lumOff val="37322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99" tIns="46699" rIns="46699" bIns="26670" numCol="1" spcCol="1270" anchor="ctr" anchorCtr="0">
              <a:noAutofit/>
            </a:bodyPr>
            <a:lstStyle/>
            <a:p>
              <a:pPr marL="0" lvl="0" indent="0" algn="ctr" defTabSz="6223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CO" sz="1400" b="0" kern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Pereira</a:t>
              </a:r>
            </a:p>
          </p:txBody>
        </p:sp>
        <p:sp>
          <p:nvSpPr>
            <p:cNvPr id="93" name="Forma libre: forma 92">
              <a:extLst>
                <a:ext uri="{FF2B5EF4-FFF2-40B4-BE49-F238E27FC236}">
                  <a16:creationId xmlns:a16="http://schemas.microsoft.com/office/drawing/2014/main" xmlns="" id="{F92ED244-07B0-4153-8556-14A8A79ABCC7}"/>
                </a:ext>
              </a:extLst>
            </p:cNvPr>
            <p:cNvSpPr/>
            <p:nvPr/>
          </p:nvSpPr>
          <p:spPr>
            <a:xfrm>
              <a:off x="2149921" y="3035026"/>
              <a:ext cx="2891654" cy="410215"/>
            </a:xfrm>
            <a:custGeom>
              <a:avLst/>
              <a:gdLst>
                <a:gd name="connsiteX0" fmla="*/ 0 w 3361809"/>
                <a:gd name="connsiteY0" fmla="*/ 0 h 410215"/>
                <a:gd name="connsiteX1" fmla="*/ 3361809 w 3361809"/>
                <a:gd name="connsiteY1" fmla="*/ 0 h 410215"/>
                <a:gd name="connsiteX2" fmla="*/ 3361809 w 3361809"/>
                <a:gd name="connsiteY2" fmla="*/ 410215 h 410215"/>
                <a:gd name="connsiteX3" fmla="*/ 0 w 3361809"/>
                <a:gd name="connsiteY3" fmla="*/ 410215 h 410215"/>
                <a:gd name="connsiteX4" fmla="*/ 0 w 3361809"/>
                <a:gd name="connsiteY4" fmla="*/ 0 h 4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1809" h="410215">
                  <a:moveTo>
                    <a:pt x="0" y="0"/>
                  </a:moveTo>
                  <a:lnTo>
                    <a:pt x="3361809" y="0"/>
                  </a:lnTo>
                  <a:lnTo>
                    <a:pt x="3361809" y="410215"/>
                  </a:lnTo>
                  <a:lnTo>
                    <a:pt x="0" y="41021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6670" tIns="26670" rIns="26670" bIns="26670" numCol="1" spcCol="1270" anchor="b" anchorCtr="0">
              <a:noAutofit/>
            </a:bodyPr>
            <a:lstStyle/>
            <a:p>
              <a:pPr lvl="0"/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14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frequencies</a:t>
              </a:r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 y 1.442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seats</a:t>
              </a:r>
              <a:endParaRPr lang="en-US" sz="1400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xmlns="" id="{C2B52B96-A73B-47E9-8562-86D449EEEB51}"/>
                </a:ext>
              </a:extLst>
            </p:cNvPr>
            <p:cNvSpPr/>
            <p:nvPr/>
          </p:nvSpPr>
          <p:spPr>
            <a:xfrm>
              <a:off x="525517" y="3487206"/>
              <a:ext cx="1378290" cy="4104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shade val="50000"/>
                <a:hueOff val="168648"/>
                <a:satOff val="-3730"/>
                <a:lumOff val="27991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99" tIns="46699" rIns="46699" bIns="26670" numCol="1" spcCol="1270" anchor="ctr" anchorCtr="0">
              <a:noAutofit/>
            </a:bodyPr>
            <a:lstStyle/>
            <a:p>
              <a:pPr marL="0" lvl="0" indent="0" algn="ctr" defTabSz="6223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CO" sz="1400" b="0" kern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San Andres</a:t>
              </a:r>
            </a:p>
          </p:txBody>
        </p:sp>
        <p:sp>
          <p:nvSpPr>
            <p:cNvPr id="95" name="Forma libre: forma 94">
              <a:extLst>
                <a:ext uri="{FF2B5EF4-FFF2-40B4-BE49-F238E27FC236}">
                  <a16:creationId xmlns:a16="http://schemas.microsoft.com/office/drawing/2014/main" xmlns="" id="{91A7FD18-41A9-4DE4-806F-56A9512D2F66}"/>
                </a:ext>
              </a:extLst>
            </p:cNvPr>
            <p:cNvSpPr/>
            <p:nvPr/>
          </p:nvSpPr>
          <p:spPr>
            <a:xfrm>
              <a:off x="1750556" y="4350674"/>
              <a:ext cx="3246129" cy="410215"/>
            </a:xfrm>
            <a:custGeom>
              <a:avLst/>
              <a:gdLst>
                <a:gd name="connsiteX0" fmla="*/ 0 w 3246129"/>
                <a:gd name="connsiteY0" fmla="*/ 0 h 410215"/>
                <a:gd name="connsiteX1" fmla="*/ 3246129 w 3246129"/>
                <a:gd name="connsiteY1" fmla="*/ 0 h 410215"/>
                <a:gd name="connsiteX2" fmla="*/ 3246129 w 3246129"/>
                <a:gd name="connsiteY2" fmla="*/ 410215 h 410215"/>
                <a:gd name="connsiteX3" fmla="*/ 0 w 3246129"/>
                <a:gd name="connsiteY3" fmla="*/ 410215 h 410215"/>
                <a:gd name="connsiteX4" fmla="*/ 0 w 3246129"/>
                <a:gd name="connsiteY4" fmla="*/ 0 h 4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6129" h="410215">
                  <a:moveTo>
                    <a:pt x="0" y="0"/>
                  </a:moveTo>
                  <a:lnTo>
                    <a:pt x="3246129" y="0"/>
                  </a:lnTo>
                  <a:lnTo>
                    <a:pt x="3246129" y="410215"/>
                  </a:lnTo>
                  <a:lnTo>
                    <a:pt x="0" y="41021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6670" tIns="26670" rIns="26670" bIns="26670" numCol="1" spcCol="1270" anchor="b" anchorCtr="0">
              <a:noAutofit/>
            </a:bodyPr>
            <a:lstStyle/>
            <a:p>
              <a:pPr lvl="0" algn="ctr"/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4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frequencies</a:t>
              </a:r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 y 376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seats</a:t>
              </a:r>
              <a:endParaRPr lang="es-CO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xmlns="" id="{63B443EB-BC64-42C8-AAD6-E4BFE1A9AC26}"/>
                </a:ext>
              </a:extLst>
            </p:cNvPr>
            <p:cNvSpPr/>
            <p:nvPr/>
          </p:nvSpPr>
          <p:spPr>
            <a:xfrm>
              <a:off x="525360" y="4319583"/>
              <a:ext cx="1378290" cy="4104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shade val="50000"/>
                <a:hueOff val="112432"/>
                <a:satOff val="-2487"/>
                <a:lumOff val="18661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99" tIns="46699" rIns="46699" bIns="26670" numCol="1" spcCol="1270" anchor="ctr" anchorCtr="0">
              <a:noAutofit/>
            </a:bodyPr>
            <a:lstStyle/>
            <a:p>
              <a:pPr marL="0" lvl="0" indent="0" algn="ctr" defTabSz="6223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CO" sz="1400" b="0" kern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Bucaramanga</a:t>
              </a:r>
            </a:p>
          </p:txBody>
        </p:sp>
        <p:sp>
          <p:nvSpPr>
            <p:cNvPr id="97" name="Forma libre: forma 96">
              <a:extLst>
                <a:ext uri="{FF2B5EF4-FFF2-40B4-BE49-F238E27FC236}">
                  <a16:creationId xmlns:a16="http://schemas.microsoft.com/office/drawing/2014/main" xmlns="" id="{B49658E3-01B3-4159-B601-3885152D7ABE}"/>
                </a:ext>
              </a:extLst>
            </p:cNvPr>
            <p:cNvSpPr/>
            <p:nvPr/>
          </p:nvSpPr>
          <p:spPr>
            <a:xfrm>
              <a:off x="1670284" y="3899904"/>
              <a:ext cx="3361809" cy="410215"/>
            </a:xfrm>
            <a:custGeom>
              <a:avLst/>
              <a:gdLst>
                <a:gd name="connsiteX0" fmla="*/ 0 w 3361809"/>
                <a:gd name="connsiteY0" fmla="*/ 0 h 410215"/>
                <a:gd name="connsiteX1" fmla="*/ 3361809 w 3361809"/>
                <a:gd name="connsiteY1" fmla="*/ 0 h 410215"/>
                <a:gd name="connsiteX2" fmla="*/ 3361809 w 3361809"/>
                <a:gd name="connsiteY2" fmla="*/ 410215 h 410215"/>
                <a:gd name="connsiteX3" fmla="*/ 0 w 3361809"/>
                <a:gd name="connsiteY3" fmla="*/ 410215 h 410215"/>
                <a:gd name="connsiteX4" fmla="*/ 0 w 3361809"/>
                <a:gd name="connsiteY4" fmla="*/ 0 h 4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1809" h="410215">
                  <a:moveTo>
                    <a:pt x="0" y="0"/>
                  </a:moveTo>
                  <a:lnTo>
                    <a:pt x="3361809" y="0"/>
                  </a:lnTo>
                  <a:lnTo>
                    <a:pt x="3361809" y="410215"/>
                  </a:lnTo>
                  <a:lnTo>
                    <a:pt x="0" y="41021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6670" tIns="26670" rIns="26670" bIns="26670" numCol="1" spcCol="1270" anchor="b" anchorCtr="0">
              <a:noAutofit/>
            </a:bodyPr>
            <a:lstStyle/>
            <a:p>
              <a:pPr lvl="0" algn="ctr"/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5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frequencies</a:t>
              </a:r>
              <a:r>
                <a:rPr lang="es-CO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 y 746 </a:t>
              </a:r>
              <a:r>
                <a:rPr lang="es-CO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seats</a:t>
              </a:r>
              <a:endParaRPr lang="es-CO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xmlns="" id="{7F938A52-6426-4654-AA39-1BEF18EBE23B}"/>
                </a:ext>
              </a:extLst>
            </p:cNvPr>
            <p:cNvSpPr/>
            <p:nvPr/>
          </p:nvSpPr>
          <p:spPr>
            <a:xfrm>
              <a:off x="525516" y="3898566"/>
              <a:ext cx="1378290" cy="4104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shade val="50000"/>
                <a:hueOff val="56216"/>
                <a:satOff val="-1243"/>
                <a:lumOff val="933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99" tIns="46699" rIns="46699" bIns="26670" numCol="1" spcCol="1270" anchor="ctr" anchorCtr="0">
              <a:noAutofit/>
            </a:bodyPr>
            <a:lstStyle/>
            <a:p>
              <a:pPr marL="0" lvl="0" indent="0" algn="ctr" defTabSz="6223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CO" sz="1400" b="0" kern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Helvetica" panose="020B0604020202020204" pitchFamily="34" charset="0"/>
                </a:rPr>
                <a:t>Armenia</a:t>
              </a:r>
            </a:p>
          </p:txBody>
        </p:sp>
      </p:grpSp>
      <p:grpSp>
        <p:nvGrpSpPr>
          <p:cNvPr id="12" name="Group 39">
            <a:extLst>
              <a:ext uri="{FF2B5EF4-FFF2-40B4-BE49-F238E27FC236}">
                <a16:creationId xmlns:a16="http://schemas.microsoft.com/office/drawing/2014/main" xmlns="" id="{961EA66D-5996-4FCE-B319-00BA23F04BEC}"/>
              </a:ext>
            </a:extLst>
          </p:cNvPr>
          <p:cNvGrpSpPr>
            <a:grpSpLocks/>
          </p:cNvGrpSpPr>
          <p:nvPr/>
        </p:nvGrpSpPr>
        <p:grpSpPr bwMode="auto">
          <a:xfrm>
            <a:off x="5319990" y="867830"/>
            <a:ext cx="3600400" cy="3860055"/>
            <a:chOff x="0" y="244"/>
            <a:chExt cx="2645" cy="3481"/>
          </a:xfrm>
          <a:solidFill>
            <a:schemeClr val="bg1">
              <a:lumMod val="95000"/>
            </a:schemeClr>
          </a:solidFill>
        </p:grpSpPr>
        <p:sp>
          <p:nvSpPr>
            <p:cNvPr id="13" name="Freeform 40">
              <a:extLst>
                <a:ext uri="{FF2B5EF4-FFF2-40B4-BE49-F238E27FC236}">
                  <a16:creationId xmlns:a16="http://schemas.microsoft.com/office/drawing/2014/main" xmlns="" id="{7F3158FE-6265-41EB-865A-CDD48FAA89F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14" name="Freeform 41">
              <a:extLst>
                <a:ext uri="{FF2B5EF4-FFF2-40B4-BE49-F238E27FC236}">
                  <a16:creationId xmlns:a16="http://schemas.microsoft.com/office/drawing/2014/main" xmlns="" id="{B1930A09-626A-4D73-A400-1B02C4B62D6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15" name="Freeform 42">
              <a:extLst>
                <a:ext uri="{FF2B5EF4-FFF2-40B4-BE49-F238E27FC236}">
                  <a16:creationId xmlns:a16="http://schemas.microsoft.com/office/drawing/2014/main" xmlns="" id="{2E5FB506-29C4-4329-9849-111B66496C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16" name="Freeform 43">
              <a:extLst>
                <a:ext uri="{FF2B5EF4-FFF2-40B4-BE49-F238E27FC236}">
                  <a16:creationId xmlns:a16="http://schemas.microsoft.com/office/drawing/2014/main" xmlns="" id="{C656DC0E-AC7D-4833-87DE-6500216B5C9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17" name="Freeform 44">
              <a:extLst>
                <a:ext uri="{FF2B5EF4-FFF2-40B4-BE49-F238E27FC236}">
                  <a16:creationId xmlns:a16="http://schemas.microsoft.com/office/drawing/2014/main" xmlns="" id="{EDE11AA5-098C-4C60-B24B-C671C563458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18" name="Freeform 45">
              <a:extLst>
                <a:ext uri="{FF2B5EF4-FFF2-40B4-BE49-F238E27FC236}">
                  <a16:creationId xmlns:a16="http://schemas.microsoft.com/office/drawing/2014/main" xmlns="" id="{3A2A9E97-6C60-462C-9705-81D3C962213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19" name="Freeform 46">
              <a:extLst>
                <a:ext uri="{FF2B5EF4-FFF2-40B4-BE49-F238E27FC236}">
                  <a16:creationId xmlns:a16="http://schemas.microsoft.com/office/drawing/2014/main" xmlns="" id="{C54BF6F0-04C6-439F-881A-C7D6E32A9C6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20" name="Freeform 47">
              <a:extLst>
                <a:ext uri="{FF2B5EF4-FFF2-40B4-BE49-F238E27FC236}">
                  <a16:creationId xmlns:a16="http://schemas.microsoft.com/office/drawing/2014/main" xmlns="" id="{4DBD7351-D522-4EED-BDA1-7D4885293CD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21" name="Freeform 48">
              <a:extLst>
                <a:ext uri="{FF2B5EF4-FFF2-40B4-BE49-F238E27FC236}">
                  <a16:creationId xmlns:a16="http://schemas.microsoft.com/office/drawing/2014/main" xmlns="" id="{F7030797-B226-4866-8526-80C735627E8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22" name="Freeform 49">
              <a:extLst>
                <a:ext uri="{FF2B5EF4-FFF2-40B4-BE49-F238E27FC236}">
                  <a16:creationId xmlns:a16="http://schemas.microsoft.com/office/drawing/2014/main" xmlns="" id="{E3F8726C-22F7-4CC4-B6EF-4F88B8EC6A5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23" name="Freeform 50">
              <a:extLst>
                <a:ext uri="{FF2B5EF4-FFF2-40B4-BE49-F238E27FC236}">
                  <a16:creationId xmlns:a16="http://schemas.microsoft.com/office/drawing/2014/main" xmlns="" id="{EBEB712D-E7BB-4AF1-A694-9D584BEBDA8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24" name="Freeform 51">
              <a:extLst>
                <a:ext uri="{FF2B5EF4-FFF2-40B4-BE49-F238E27FC236}">
                  <a16:creationId xmlns:a16="http://schemas.microsoft.com/office/drawing/2014/main" xmlns="" id="{8C0D559E-D957-420C-B8C2-09006845D5A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xmlns="" id="{009E4312-B72D-450F-8E0C-2C62B05A64A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26" name="Freeform 53">
              <a:extLst>
                <a:ext uri="{FF2B5EF4-FFF2-40B4-BE49-F238E27FC236}">
                  <a16:creationId xmlns:a16="http://schemas.microsoft.com/office/drawing/2014/main" xmlns="" id="{99BBFB48-C6B9-4B51-AE4A-840C537D6E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27" name="Freeform 54">
              <a:extLst>
                <a:ext uri="{FF2B5EF4-FFF2-40B4-BE49-F238E27FC236}">
                  <a16:creationId xmlns:a16="http://schemas.microsoft.com/office/drawing/2014/main" xmlns="" id="{38291C34-85C3-42C5-9233-73AE1739A38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xmlns="" id="{F9BBF471-ABA9-4993-B9DC-1E6961AF060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29" name="Freeform 56">
              <a:extLst>
                <a:ext uri="{FF2B5EF4-FFF2-40B4-BE49-F238E27FC236}">
                  <a16:creationId xmlns:a16="http://schemas.microsoft.com/office/drawing/2014/main" xmlns="" id="{B55B1564-0944-4C64-BB0C-0BD5FDBD8EC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xmlns="" id="{4F4F0250-29B8-4EF0-B428-ED52DFE632E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xmlns="" id="{F767B2E3-FAC9-4985-8954-BD46C28B8FF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32" name="Freeform 59">
              <a:extLst>
                <a:ext uri="{FF2B5EF4-FFF2-40B4-BE49-F238E27FC236}">
                  <a16:creationId xmlns:a16="http://schemas.microsoft.com/office/drawing/2014/main" xmlns="" id="{1C635628-3FC1-4922-A434-9CD1BB91FA9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33" name="Freeform 60">
              <a:extLst>
                <a:ext uri="{FF2B5EF4-FFF2-40B4-BE49-F238E27FC236}">
                  <a16:creationId xmlns:a16="http://schemas.microsoft.com/office/drawing/2014/main" xmlns="" id="{88CF358C-FF52-4135-AF5B-956EDDD6945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38" name="Freeform 61">
              <a:extLst>
                <a:ext uri="{FF2B5EF4-FFF2-40B4-BE49-F238E27FC236}">
                  <a16:creationId xmlns:a16="http://schemas.microsoft.com/office/drawing/2014/main" xmlns="" id="{66642D63-6975-4CDE-8FEF-E03C64AE8B1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39" name="Freeform 62">
              <a:extLst>
                <a:ext uri="{FF2B5EF4-FFF2-40B4-BE49-F238E27FC236}">
                  <a16:creationId xmlns:a16="http://schemas.microsoft.com/office/drawing/2014/main" xmlns="" id="{C20FE014-18F4-4BC1-85C3-40CD0C760F0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40" name="Freeform 63">
              <a:extLst>
                <a:ext uri="{FF2B5EF4-FFF2-40B4-BE49-F238E27FC236}">
                  <a16:creationId xmlns:a16="http://schemas.microsoft.com/office/drawing/2014/main" xmlns="" id="{8C0C3BC2-0000-4145-BBB3-CA238FA77B2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41" name="Freeform 64">
              <a:extLst>
                <a:ext uri="{FF2B5EF4-FFF2-40B4-BE49-F238E27FC236}">
                  <a16:creationId xmlns:a16="http://schemas.microsoft.com/office/drawing/2014/main" xmlns="" id="{C672DD1D-709C-4319-890B-140B13C3F74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42" name="Freeform 65">
              <a:extLst>
                <a:ext uri="{FF2B5EF4-FFF2-40B4-BE49-F238E27FC236}">
                  <a16:creationId xmlns:a16="http://schemas.microsoft.com/office/drawing/2014/main" xmlns="" id="{C92420FA-16F7-454F-AB00-1D968D2D202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43" name="Freeform 66">
              <a:extLst>
                <a:ext uri="{FF2B5EF4-FFF2-40B4-BE49-F238E27FC236}">
                  <a16:creationId xmlns:a16="http://schemas.microsoft.com/office/drawing/2014/main" xmlns="" id="{D56005DD-64FE-476E-A621-9BD893507B4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44" name="Freeform 67">
              <a:extLst>
                <a:ext uri="{FF2B5EF4-FFF2-40B4-BE49-F238E27FC236}">
                  <a16:creationId xmlns:a16="http://schemas.microsoft.com/office/drawing/2014/main" xmlns="" id="{A5FE4CF7-A0D4-48B0-B718-4FF96B60BA3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45" name="Freeform 68">
              <a:extLst>
                <a:ext uri="{FF2B5EF4-FFF2-40B4-BE49-F238E27FC236}">
                  <a16:creationId xmlns:a16="http://schemas.microsoft.com/office/drawing/2014/main" xmlns="" id="{ABE9D801-9E29-4B60-A7EC-D0F780349EE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46" name="Freeform 69">
              <a:extLst>
                <a:ext uri="{FF2B5EF4-FFF2-40B4-BE49-F238E27FC236}">
                  <a16:creationId xmlns:a16="http://schemas.microsoft.com/office/drawing/2014/main" xmlns="" id="{E440E67F-7BA4-45A0-BB89-3CF89F52FEF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47" name="Freeform 70">
              <a:extLst>
                <a:ext uri="{FF2B5EF4-FFF2-40B4-BE49-F238E27FC236}">
                  <a16:creationId xmlns:a16="http://schemas.microsoft.com/office/drawing/2014/main" xmlns="" id="{BB10627C-04A9-41B2-BAA2-AE02309EA3B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48" name="Freeform 71">
              <a:extLst>
                <a:ext uri="{FF2B5EF4-FFF2-40B4-BE49-F238E27FC236}">
                  <a16:creationId xmlns:a16="http://schemas.microsoft.com/office/drawing/2014/main" xmlns="" id="{0891E830-2048-4C60-A744-08C6DD14071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49" name="Freeform 72">
              <a:extLst>
                <a:ext uri="{FF2B5EF4-FFF2-40B4-BE49-F238E27FC236}">
                  <a16:creationId xmlns:a16="http://schemas.microsoft.com/office/drawing/2014/main" xmlns="" id="{D63DFDA1-8732-4188-8379-098E67A0763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  <p:sp>
          <p:nvSpPr>
            <p:cNvPr id="50" name="Freeform 73">
              <a:extLst>
                <a:ext uri="{FF2B5EF4-FFF2-40B4-BE49-F238E27FC236}">
                  <a16:creationId xmlns:a16="http://schemas.microsoft.com/office/drawing/2014/main" xmlns="" id="{5357DD9B-FE4E-4117-A9D1-6C890DE62E8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grpFill/>
            <a:ln w="12700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017727">
                <a:defRPr/>
              </a:pPr>
              <a:endParaRPr lang="es-ES" sz="2115" dirty="0">
                <a:solidFill>
                  <a:prstClr val="black"/>
                </a:solidFill>
                <a:latin typeface="Century Gothic"/>
              </a:endParaRPr>
            </a:p>
          </p:txBody>
        </p:sp>
      </p:grpSp>
      <p:sp>
        <p:nvSpPr>
          <p:cNvPr id="51" name="41 CuadroTexto">
            <a:extLst>
              <a:ext uri="{FF2B5EF4-FFF2-40B4-BE49-F238E27FC236}">
                <a16:creationId xmlns:a16="http://schemas.microsoft.com/office/drawing/2014/main" xmlns="" id="{E52DA8AD-4D07-425C-8805-62E522E32F01}"/>
              </a:ext>
            </a:extLst>
          </p:cNvPr>
          <p:cNvSpPr txBox="1"/>
          <p:nvPr/>
        </p:nvSpPr>
        <p:spPr>
          <a:xfrm>
            <a:off x="507312" y="4853224"/>
            <a:ext cx="837783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r>
              <a:rPr lang="es-CO" sz="900" i="0" dirty="0">
                <a:solidFill>
                  <a:schemeClr val="tx1"/>
                </a:solidFill>
              </a:rPr>
              <a:t>*</a:t>
            </a:r>
            <a:r>
              <a:rPr lang="es-CO" sz="900" dirty="0" err="1">
                <a:solidFill>
                  <a:schemeClr val="tx1"/>
                </a:solidFill>
              </a:rPr>
              <a:t>Source</a:t>
            </a:r>
            <a:r>
              <a:rPr lang="es-CO" sz="900" dirty="0">
                <a:solidFill>
                  <a:schemeClr val="tx1"/>
                </a:solidFill>
              </a:rPr>
              <a:t>: OAG. ProColombia. Data </a:t>
            </a:r>
            <a:r>
              <a:rPr lang="es-CO" sz="900" dirty="0" err="1">
                <a:solidFill>
                  <a:schemeClr val="tx1"/>
                </a:solidFill>
              </a:rPr>
              <a:t>one</a:t>
            </a:r>
            <a:r>
              <a:rPr lang="es-CO" sz="900" dirty="0">
                <a:solidFill>
                  <a:schemeClr val="tx1"/>
                </a:solidFill>
              </a:rPr>
              <a:t> </a:t>
            </a:r>
            <a:r>
              <a:rPr lang="es-CO" sz="900" dirty="0" err="1">
                <a:solidFill>
                  <a:schemeClr val="tx1"/>
                </a:solidFill>
              </a:rPr>
              <a:t>way</a:t>
            </a:r>
            <a:r>
              <a:rPr lang="es-CO" sz="900" dirty="0">
                <a:solidFill>
                  <a:schemeClr val="tx1"/>
                </a:solidFill>
              </a:rPr>
              <a:t> </a:t>
            </a:r>
            <a:r>
              <a:rPr lang="es-CO" sz="900" dirty="0" err="1">
                <a:solidFill>
                  <a:schemeClr val="tx1"/>
                </a:solidFill>
              </a:rPr>
              <a:t>from</a:t>
            </a:r>
            <a:r>
              <a:rPr lang="es-CO" sz="900" dirty="0">
                <a:solidFill>
                  <a:schemeClr val="tx1"/>
                </a:solidFill>
              </a:rPr>
              <a:t> </a:t>
            </a:r>
            <a:r>
              <a:rPr lang="es-CO" sz="900" dirty="0" err="1">
                <a:solidFill>
                  <a:schemeClr val="tx1"/>
                </a:solidFill>
              </a:rPr>
              <a:t>destination</a:t>
            </a:r>
            <a:r>
              <a:rPr lang="es-CO" sz="900" dirty="0">
                <a:solidFill>
                  <a:schemeClr val="tx1"/>
                </a:solidFill>
              </a:rPr>
              <a:t> </a:t>
            </a:r>
            <a:r>
              <a:rPr lang="es-CO" sz="900" dirty="0" err="1">
                <a:solidFill>
                  <a:schemeClr val="tx1"/>
                </a:solidFill>
              </a:rPr>
              <a:t>to</a:t>
            </a:r>
            <a:r>
              <a:rPr lang="es-CO" sz="900" dirty="0">
                <a:solidFill>
                  <a:schemeClr val="tx1"/>
                </a:solidFill>
              </a:rPr>
              <a:t> Colombia, regular </a:t>
            </a:r>
            <a:r>
              <a:rPr lang="es-CO" sz="900" dirty="0" err="1">
                <a:solidFill>
                  <a:schemeClr val="tx1"/>
                </a:solidFill>
              </a:rPr>
              <a:t>week</a:t>
            </a:r>
            <a:r>
              <a:rPr lang="es-CO" sz="900" dirty="0">
                <a:solidFill>
                  <a:schemeClr val="tx1"/>
                </a:solidFill>
              </a:rPr>
              <a:t> </a:t>
            </a:r>
            <a:r>
              <a:rPr lang="es-CO" sz="900" dirty="0" err="1">
                <a:solidFill>
                  <a:schemeClr val="tx1"/>
                </a:solidFill>
              </a:rPr>
              <a:t>January</a:t>
            </a:r>
            <a:r>
              <a:rPr lang="es-CO" sz="900" dirty="0">
                <a:solidFill>
                  <a:schemeClr val="tx1"/>
                </a:solidFill>
              </a:rPr>
              <a:t> 2019</a:t>
            </a:r>
          </a:p>
        </p:txBody>
      </p:sp>
      <p:sp>
        <p:nvSpPr>
          <p:cNvPr id="52" name="Rectángulo 51">
            <a:extLst>
              <a:ext uri="{FF2B5EF4-FFF2-40B4-BE49-F238E27FC236}">
                <a16:creationId xmlns:a16="http://schemas.microsoft.com/office/drawing/2014/main" xmlns="" id="{D91A0ABC-8FCC-4FFD-89BD-BC9A57674A09}"/>
              </a:ext>
            </a:extLst>
          </p:cNvPr>
          <p:cNvSpPr/>
          <p:nvPr/>
        </p:nvSpPr>
        <p:spPr>
          <a:xfrm>
            <a:off x="502918" y="117420"/>
            <a:ext cx="8171241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Bogota concentrates around 70,3% of international air frequencies per week in the country.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</p:spTree>
    <p:extLst>
      <p:ext uri="{BB962C8B-B14F-4D97-AF65-F5344CB8AC3E}">
        <p14:creationId xmlns:p14="http://schemas.microsoft.com/office/powerpoint/2010/main" val="247519811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52" name="7 CuadroTexto">
            <a:extLst>
              <a:ext uri="{FF2B5EF4-FFF2-40B4-BE49-F238E27FC236}">
                <a16:creationId xmlns:a16="http://schemas.microsoft.com/office/drawing/2014/main" xmlns="" id="{F42F9DF6-3F70-4267-BA91-15CFFC2EC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0213" y="6883399"/>
            <a:ext cx="4849172" cy="229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s-CO" altLang="es-CO" sz="890" dirty="0"/>
              <a:t>Fuente: ProColombia</a:t>
            </a:r>
          </a:p>
        </p:txBody>
      </p:sp>
      <p:sp>
        <p:nvSpPr>
          <p:cNvPr id="79" name="8 CuadroTexto">
            <a:extLst>
              <a:ext uri="{FF2B5EF4-FFF2-40B4-BE49-F238E27FC236}">
                <a16:creationId xmlns:a16="http://schemas.microsoft.com/office/drawing/2014/main" xmlns="" id="{F8000054-3C75-4CE8-94BA-935458B317C3}"/>
              </a:ext>
            </a:extLst>
          </p:cNvPr>
          <p:cNvSpPr txBox="1"/>
          <p:nvPr/>
        </p:nvSpPr>
        <p:spPr>
          <a:xfrm>
            <a:off x="2577438" y="3809278"/>
            <a:ext cx="2178697" cy="8370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November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9th,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Three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646 seats per week</a:t>
            </a:r>
            <a:endParaRPr lang="es-CO" sz="1002" dirty="0">
              <a:latin typeface="Century Gothic" panose="020B0502020202020204" pitchFamily="34" charset="0"/>
              <a:cs typeface="Helvetica" pitchFamily="34" charset="0"/>
              <a:sym typeface="Helvetica" charset="0"/>
            </a:endParaRPr>
          </a:p>
        </p:txBody>
      </p:sp>
      <p:sp>
        <p:nvSpPr>
          <p:cNvPr id="80" name="8 CuadroTexto">
            <a:extLst>
              <a:ext uri="{FF2B5EF4-FFF2-40B4-BE49-F238E27FC236}">
                <a16:creationId xmlns:a16="http://schemas.microsoft.com/office/drawing/2014/main" xmlns="" id="{57D6D139-2310-400F-AD5E-A85C6C611356}"/>
              </a:ext>
            </a:extLst>
          </p:cNvPr>
          <p:cNvSpPr txBox="1"/>
          <p:nvPr/>
        </p:nvSpPr>
        <p:spPr>
          <a:xfrm>
            <a:off x="4739452" y="3804973"/>
            <a:ext cx="2404392" cy="8370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November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8th,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Seven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1,274 seats per week</a:t>
            </a:r>
            <a:endParaRPr lang="es-CO" sz="1002" dirty="0">
              <a:latin typeface="Century Gothic" panose="020B0502020202020204" pitchFamily="34" charset="0"/>
              <a:cs typeface="Helvetica" pitchFamily="34" charset="0"/>
              <a:sym typeface="Helvetica" charset="0"/>
            </a:endParaRPr>
          </a:p>
        </p:txBody>
      </p:sp>
      <p:pic>
        <p:nvPicPr>
          <p:cNvPr id="81" name="Picture 10" descr="Resultado de imagen para latam">
            <a:extLst>
              <a:ext uri="{FF2B5EF4-FFF2-40B4-BE49-F238E27FC236}">
                <a16:creationId xmlns:a16="http://schemas.microsoft.com/office/drawing/2014/main" xmlns="" id="{5C4FEB82-93C0-4684-ABE5-13DC53D4EE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814" y="732875"/>
            <a:ext cx="1621485" cy="7541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2" name="8 CuadroTexto">
            <a:extLst>
              <a:ext uri="{FF2B5EF4-FFF2-40B4-BE49-F238E27FC236}">
                <a16:creationId xmlns:a16="http://schemas.microsoft.com/office/drawing/2014/main" xmlns="" id="{4CD5D0E6-F34D-4A2E-8DE2-98DB08C8DC22}"/>
              </a:ext>
            </a:extLst>
          </p:cNvPr>
          <p:cNvSpPr txBox="1"/>
          <p:nvPr/>
        </p:nvSpPr>
        <p:spPr>
          <a:xfrm>
            <a:off x="7020988" y="3869266"/>
            <a:ext cx="2178697" cy="9912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November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10th,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Four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720 seats per week</a:t>
            </a:r>
            <a:endParaRPr lang="es-CO" sz="1002" dirty="0">
              <a:latin typeface="Century Gothic" panose="020B0502020202020204" pitchFamily="34" charset="0"/>
              <a:cs typeface="Helvetica" pitchFamily="34" charset="0"/>
              <a:sym typeface="Helvetica" charset="0"/>
            </a:endParaRPr>
          </a:p>
        </p:txBody>
      </p:sp>
      <p:sp>
        <p:nvSpPr>
          <p:cNvPr id="83" name="8 CuadroTexto">
            <a:extLst>
              <a:ext uri="{FF2B5EF4-FFF2-40B4-BE49-F238E27FC236}">
                <a16:creationId xmlns:a16="http://schemas.microsoft.com/office/drawing/2014/main" xmlns="" id="{7044ED4D-06C9-42A5-807B-575EB19BA635}"/>
              </a:ext>
            </a:extLst>
          </p:cNvPr>
          <p:cNvSpPr txBox="1"/>
          <p:nvPr/>
        </p:nvSpPr>
        <p:spPr>
          <a:xfrm>
            <a:off x="419701" y="1677598"/>
            <a:ext cx="2404392" cy="9912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Started operations on February 26th,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Three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432 seats per week</a:t>
            </a:r>
            <a:endParaRPr lang="es-CO" sz="1002" dirty="0">
              <a:latin typeface="Century Gothic" panose="020B0502020202020204" pitchFamily="34" charset="0"/>
              <a:cs typeface="Helvetica" pitchFamily="34" charset="0"/>
              <a:sym typeface="Helvetica" charset="0"/>
            </a:endParaRPr>
          </a:p>
        </p:txBody>
      </p:sp>
      <p:pic>
        <p:nvPicPr>
          <p:cNvPr id="84" name="Imagen 19">
            <a:extLst>
              <a:ext uri="{FF2B5EF4-FFF2-40B4-BE49-F238E27FC236}">
                <a16:creationId xmlns:a16="http://schemas.microsoft.com/office/drawing/2014/main" xmlns="" id="{2A57856E-20F6-4F1A-941A-57771300E893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2095" r="12306" b="39253"/>
          <a:stretch/>
        </p:blipFill>
        <p:spPr>
          <a:xfrm>
            <a:off x="812812" y="3056648"/>
            <a:ext cx="1602928" cy="401864"/>
          </a:xfrm>
          <a:prstGeom prst="rect">
            <a:avLst/>
          </a:prstGeom>
        </p:spPr>
      </p:pic>
      <p:pic>
        <p:nvPicPr>
          <p:cNvPr id="85" name="Picture 2" descr="Logo Tame">
            <a:extLst>
              <a:ext uri="{FF2B5EF4-FFF2-40B4-BE49-F238E27FC236}">
                <a16:creationId xmlns:a16="http://schemas.microsoft.com/office/drawing/2014/main" xmlns="" id="{13A086E9-EDDC-49BF-8B20-3998711775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428" y="736739"/>
            <a:ext cx="1303987" cy="6784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" name="8 CuadroTexto">
            <a:extLst>
              <a:ext uri="{FF2B5EF4-FFF2-40B4-BE49-F238E27FC236}">
                <a16:creationId xmlns:a16="http://schemas.microsoft.com/office/drawing/2014/main" xmlns="" id="{B6DF28F2-78CE-4096-865A-73C2E0AEDB84}"/>
              </a:ext>
            </a:extLst>
          </p:cNvPr>
          <p:cNvSpPr txBox="1"/>
          <p:nvPr/>
        </p:nvSpPr>
        <p:spPr>
          <a:xfrm>
            <a:off x="419566" y="3869266"/>
            <a:ext cx="2237784" cy="5418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October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30th,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Four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frequencies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per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week</a:t>
            </a:r>
            <a:endParaRPr lang="es-CO" sz="1002" dirty="0">
              <a:latin typeface="Century Gothic" panose="020B0502020202020204" pitchFamily="34" charset="0"/>
              <a:cs typeface="Helvetica" pitchFamily="34" charset="0"/>
            </a:endParaRPr>
          </a:p>
        </p:txBody>
      </p:sp>
      <p:pic>
        <p:nvPicPr>
          <p:cNvPr id="87" name="Picture 2" descr="Logo Tame">
            <a:extLst>
              <a:ext uri="{FF2B5EF4-FFF2-40B4-BE49-F238E27FC236}">
                <a16:creationId xmlns:a16="http://schemas.microsoft.com/office/drawing/2014/main" xmlns="" id="{470A1986-AF54-4561-9351-506C866A3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7718" y="659559"/>
            <a:ext cx="1303987" cy="6784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8" name="8 CuadroTexto">
            <a:extLst>
              <a:ext uri="{FF2B5EF4-FFF2-40B4-BE49-F238E27FC236}">
                <a16:creationId xmlns:a16="http://schemas.microsoft.com/office/drawing/2014/main" xmlns="" id="{598715CA-3932-45CE-90EC-AE7BE86B03C4}"/>
              </a:ext>
            </a:extLst>
          </p:cNvPr>
          <p:cNvSpPr txBox="1"/>
          <p:nvPr/>
        </p:nvSpPr>
        <p:spPr>
          <a:xfrm>
            <a:off x="2622281" y="1762883"/>
            <a:ext cx="2178697" cy="9912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Started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operations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June 4th,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Three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312 seats per week</a:t>
            </a:r>
          </a:p>
        </p:txBody>
      </p:sp>
      <p:sp>
        <p:nvSpPr>
          <p:cNvPr id="89" name="8 CuadroTexto">
            <a:extLst>
              <a:ext uri="{FF2B5EF4-FFF2-40B4-BE49-F238E27FC236}">
                <a16:creationId xmlns:a16="http://schemas.microsoft.com/office/drawing/2014/main" xmlns="" id="{FEF3B05A-BC41-4C67-9FB0-B73091F71661}"/>
              </a:ext>
            </a:extLst>
          </p:cNvPr>
          <p:cNvSpPr txBox="1"/>
          <p:nvPr/>
        </p:nvSpPr>
        <p:spPr>
          <a:xfrm>
            <a:off x="4816962" y="1689602"/>
            <a:ext cx="2178697" cy="9912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Started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operations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June  4th 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Eleven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1,114 seats per week</a:t>
            </a:r>
          </a:p>
        </p:txBody>
      </p:sp>
      <p:sp>
        <p:nvSpPr>
          <p:cNvPr id="90" name="CuadroTexto 89">
            <a:extLst>
              <a:ext uri="{FF2B5EF4-FFF2-40B4-BE49-F238E27FC236}">
                <a16:creationId xmlns:a16="http://schemas.microsoft.com/office/drawing/2014/main" xmlns="" id="{054D4A48-2043-4543-87C5-D11B20C1DA5A}"/>
              </a:ext>
            </a:extLst>
          </p:cNvPr>
          <p:cNvSpPr txBox="1"/>
          <p:nvPr/>
        </p:nvSpPr>
        <p:spPr>
          <a:xfrm>
            <a:off x="528288" y="1482165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LIMA - MEDELLIN</a:t>
            </a:r>
          </a:p>
        </p:txBody>
      </p:sp>
      <p:sp>
        <p:nvSpPr>
          <p:cNvPr id="91" name="CuadroTexto 90">
            <a:extLst>
              <a:ext uri="{FF2B5EF4-FFF2-40B4-BE49-F238E27FC236}">
                <a16:creationId xmlns:a16="http://schemas.microsoft.com/office/drawing/2014/main" xmlns="" id="{0F66E4BD-7E8B-4D94-8D19-D5013543D539}"/>
              </a:ext>
            </a:extLst>
          </p:cNvPr>
          <p:cNvSpPr txBox="1"/>
          <p:nvPr/>
        </p:nvSpPr>
        <p:spPr>
          <a:xfrm>
            <a:off x="547939" y="3582055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EL SALVADOR - BOGOTA</a:t>
            </a:r>
          </a:p>
        </p:txBody>
      </p:sp>
      <p:sp>
        <p:nvSpPr>
          <p:cNvPr id="92" name="CuadroTexto 91">
            <a:extLst>
              <a:ext uri="{FF2B5EF4-FFF2-40B4-BE49-F238E27FC236}">
                <a16:creationId xmlns:a16="http://schemas.microsoft.com/office/drawing/2014/main" xmlns="" id="{AA76405F-5E8A-4C94-BCA5-6E1FA4E23AB9}"/>
              </a:ext>
            </a:extLst>
          </p:cNvPr>
          <p:cNvSpPr txBox="1"/>
          <p:nvPr/>
        </p:nvSpPr>
        <p:spPr>
          <a:xfrm>
            <a:off x="2606865" y="3468572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ORLANDO - MEDELLIN</a:t>
            </a:r>
          </a:p>
        </p:txBody>
      </p:sp>
      <p:sp>
        <p:nvSpPr>
          <p:cNvPr id="93" name="CuadroTexto 92">
            <a:extLst>
              <a:ext uri="{FF2B5EF4-FFF2-40B4-BE49-F238E27FC236}">
                <a16:creationId xmlns:a16="http://schemas.microsoft.com/office/drawing/2014/main" xmlns="" id="{C9BC40D6-A3C0-4538-8BCB-0FD62089D6AA}"/>
              </a:ext>
            </a:extLst>
          </p:cNvPr>
          <p:cNvSpPr txBox="1"/>
          <p:nvPr/>
        </p:nvSpPr>
        <p:spPr>
          <a:xfrm>
            <a:off x="4940869" y="1416184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QUITO – BOGOTA</a:t>
            </a:r>
          </a:p>
        </p:txBody>
      </p:sp>
      <p:sp>
        <p:nvSpPr>
          <p:cNvPr id="94" name="CuadroTexto 93">
            <a:extLst>
              <a:ext uri="{FF2B5EF4-FFF2-40B4-BE49-F238E27FC236}">
                <a16:creationId xmlns:a16="http://schemas.microsoft.com/office/drawing/2014/main" xmlns="" id="{458ED216-964B-4A07-A516-A7C436C6C6B5}"/>
              </a:ext>
            </a:extLst>
          </p:cNvPr>
          <p:cNvSpPr txBox="1"/>
          <p:nvPr/>
        </p:nvSpPr>
        <p:spPr>
          <a:xfrm>
            <a:off x="2566590" y="1478032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GUAYAQUIL - BOGOTÁ</a:t>
            </a:r>
          </a:p>
        </p:txBody>
      </p:sp>
      <p:sp>
        <p:nvSpPr>
          <p:cNvPr id="95" name="CuadroTexto 94">
            <a:extLst>
              <a:ext uri="{FF2B5EF4-FFF2-40B4-BE49-F238E27FC236}">
                <a16:creationId xmlns:a16="http://schemas.microsoft.com/office/drawing/2014/main" xmlns="" id="{20866602-003E-4B51-A817-D806C8C20552}"/>
              </a:ext>
            </a:extLst>
          </p:cNvPr>
          <p:cNvSpPr txBox="1"/>
          <p:nvPr/>
        </p:nvSpPr>
        <p:spPr>
          <a:xfrm>
            <a:off x="7216888" y="3443894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LIMA - BOGOTA</a:t>
            </a:r>
          </a:p>
        </p:txBody>
      </p:sp>
      <p:sp>
        <p:nvSpPr>
          <p:cNvPr id="96" name="CuadroTexto 95">
            <a:extLst>
              <a:ext uri="{FF2B5EF4-FFF2-40B4-BE49-F238E27FC236}">
                <a16:creationId xmlns:a16="http://schemas.microsoft.com/office/drawing/2014/main" xmlns="" id="{D7E10A8B-9FDF-43CE-83FE-C417197C209B}"/>
              </a:ext>
            </a:extLst>
          </p:cNvPr>
          <p:cNvSpPr txBox="1"/>
          <p:nvPr/>
        </p:nvSpPr>
        <p:spPr>
          <a:xfrm>
            <a:off x="4805189" y="3401940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ORLANDO - BOGOTA</a:t>
            </a:r>
          </a:p>
        </p:txBody>
      </p:sp>
      <p:sp>
        <p:nvSpPr>
          <p:cNvPr id="97" name="AutoShape 2" descr="Resultado de imagen para spirit airlines logo">
            <a:extLst>
              <a:ext uri="{FF2B5EF4-FFF2-40B4-BE49-F238E27FC236}">
                <a16:creationId xmlns:a16="http://schemas.microsoft.com/office/drawing/2014/main" xmlns="" id="{8EBCCEAF-62F5-4658-B016-4B4C62E9F3D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35538" y="1715014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pic>
        <p:nvPicPr>
          <p:cNvPr id="98" name="Picture 8" descr="Imagen relacionada">
            <a:extLst>
              <a:ext uri="{FF2B5EF4-FFF2-40B4-BE49-F238E27FC236}">
                <a16:creationId xmlns:a16="http://schemas.microsoft.com/office/drawing/2014/main" xmlns="" id="{B234284D-7BD1-4C3A-8E8A-456AC11F77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64" y="2972054"/>
            <a:ext cx="1265827" cy="4177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" name="Picture 8" descr="Imagen relacionada">
            <a:extLst>
              <a:ext uri="{FF2B5EF4-FFF2-40B4-BE49-F238E27FC236}">
                <a16:creationId xmlns:a16="http://schemas.microsoft.com/office/drawing/2014/main" xmlns="" id="{1A4FD238-2C85-4FF8-A857-E871358AA5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9149" y="2918152"/>
            <a:ext cx="1265827" cy="4177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Picture 12" descr="Imagen relacionada">
            <a:extLst>
              <a:ext uri="{FF2B5EF4-FFF2-40B4-BE49-F238E27FC236}">
                <a16:creationId xmlns:a16="http://schemas.microsoft.com/office/drawing/2014/main" xmlns="" id="{24519402-F880-42C7-91AE-D6F525726E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4591" y="2681033"/>
            <a:ext cx="1848504" cy="795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1" name="Picture 12" descr="Imagen relacionada">
            <a:extLst>
              <a:ext uri="{FF2B5EF4-FFF2-40B4-BE49-F238E27FC236}">
                <a16:creationId xmlns:a16="http://schemas.microsoft.com/office/drawing/2014/main" xmlns="" id="{47BE4234-6A87-483B-B48F-E27A48E44B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7127" y="604583"/>
            <a:ext cx="1848504" cy="795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" name="8 CuadroTexto">
            <a:extLst>
              <a:ext uri="{FF2B5EF4-FFF2-40B4-BE49-F238E27FC236}">
                <a16:creationId xmlns:a16="http://schemas.microsoft.com/office/drawing/2014/main" xmlns="" id="{A5E734F1-EDBF-4FC5-BA35-33C23FB45F55}"/>
              </a:ext>
            </a:extLst>
          </p:cNvPr>
          <p:cNvSpPr txBox="1"/>
          <p:nvPr/>
        </p:nvSpPr>
        <p:spPr>
          <a:xfrm>
            <a:off x="6953524" y="1715014"/>
            <a:ext cx="2178697" cy="9912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Starts operations on November 10th,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Three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540 seats per week</a:t>
            </a:r>
          </a:p>
        </p:txBody>
      </p:sp>
      <p:sp>
        <p:nvSpPr>
          <p:cNvPr id="103" name="CuadroTexto 102">
            <a:extLst>
              <a:ext uri="{FF2B5EF4-FFF2-40B4-BE49-F238E27FC236}">
                <a16:creationId xmlns:a16="http://schemas.microsoft.com/office/drawing/2014/main" xmlns="" id="{C43AB03A-3F72-4FAA-9F30-343775F53B17}"/>
              </a:ext>
            </a:extLst>
          </p:cNvPr>
          <p:cNvSpPr txBox="1"/>
          <p:nvPr/>
        </p:nvSpPr>
        <p:spPr>
          <a:xfrm>
            <a:off x="7168504" y="1438586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LIMA - MEDELLIN</a:t>
            </a:r>
          </a:p>
        </p:txBody>
      </p:sp>
      <p:sp>
        <p:nvSpPr>
          <p:cNvPr id="104" name="7 CuadroTexto">
            <a:extLst>
              <a:ext uri="{FF2B5EF4-FFF2-40B4-BE49-F238E27FC236}">
                <a16:creationId xmlns:a16="http://schemas.microsoft.com/office/drawing/2014/main" xmlns="" id="{39DB6022-FAF0-4CDE-AA56-64B666151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668" y="4928249"/>
            <a:ext cx="1508373" cy="229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s-CO" altLang="es-CO" sz="900" i="0" dirty="0" err="1">
                <a:solidFill>
                  <a:schemeClr val="tx1"/>
                </a:solidFill>
              </a:rPr>
              <a:t>Source</a:t>
            </a:r>
            <a:r>
              <a:rPr lang="es-CO" altLang="es-CO" sz="900" i="0" dirty="0">
                <a:solidFill>
                  <a:schemeClr val="tx1"/>
                </a:solidFill>
              </a:rPr>
              <a:t>: ProColombia</a:t>
            </a:r>
          </a:p>
        </p:txBody>
      </p:sp>
      <p:sp>
        <p:nvSpPr>
          <p:cNvPr id="31" name="Rectángulo 30">
            <a:extLst>
              <a:ext uri="{FF2B5EF4-FFF2-40B4-BE49-F238E27FC236}">
                <a16:creationId xmlns:a16="http://schemas.microsoft.com/office/drawing/2014/main" xmlns="" id="{EB3A9BFF-E39D-4586-9C44-FDF06E12D947}"/>
              </a:ext>
            </a:extLst>
          </p:cNvPr>
          <p:cNvSpPr/>
          <p:nvPr/>
        </p:nvSpPr>
        <p:spPr>
          <a:xfrm>
            <a:off x="502918" y="117420"/>
            <a:ext cx="8475982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New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routes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,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frequencies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and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available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seats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for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2018</a:t>
            </a:r>
          </a:p>
        </p:txBody>
      </p:sp>
    </p:spTree>
    <p:extLst>
      <p:ext uri="{BB962C8B-B14F-4D97-AF65-F5344CB8AC3E}">
        <p14:creationId xmlns:p14="http://schemas.microsoft.com/office/powerpoint/2010/main" val="395419270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32" name="8 CuadroTexto">
            <a:extLst>
              <a:ext uri="{FF2B5EF4-FFF2-40B4-BE49-F238E27FC236}">
                <a16:creationId xmlns:a16="http://schemas.microsoft.com/office/drawing/2014/main" xmlns="" id="{B085C325-56B2-4AD8-A8CE-8F68383EEB8C}"/>
              </a:ext>
            </a:extLst>
          </p:cNvPr>
          <p:cNvSpPr txBox="1"/>
          <p:nvPr/>
        </p:nvSpPr>
        <p:spPr>
          <a:xfrm>
            <a:off x="2618516" y="3873932"/>
            <a:ext cx="2178697" cy="9912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November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10th,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Two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290 seats per week</a:t>
            </a:r>
            <a:endParaRPr lang="es-CO" sz="1002" dirty="0">
              <a:latin typeface="Century Gothic" panose="020B0502020202020204" pitchFamily="34" charset="0"/>
              <a:cs typeface="Helvetica" pitchFamily="34" charset="0"/>
              <a:sym typeface="Helvetica" charset="0"/>
            </a:endParaRPr>
          </a:p>
        </p:txBody>
      </p:sp>
      <p:sp>
        <p:nvSpPr>
          <p:cNvPr id="33" name="8 CuadroTexto">
            <a:extLst>
              <a:ext uri="{FF2B5EF4-FFF2-40B4-BE49-F238E27FC236}">
                <a16:creationId xmlns:a16="http://schemas.microsoft.com/office/drawing/2014/main" xmlns="" id="{71D9ED48-BC05-4EE6-80C5-1528C3667E27}"/>
              </a:ext>
            </a:extLst>
          </p:cNvPr>
          <p:cNvSpPr txBox="1"/>
          <p:nvPr/>
        </p:nvSpPr>
        <p:spPr>
          <a:xfrm>
            <a:off x="4739785" y="3741183"/>
            <a:ext cx="2404392" cy="8370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December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20th,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Seven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1,274 seats per week</a:t>
            </a:r>
            <a:endParaRPr lang="es-CO" sz="1002" dirty="0">
              <a:latin typeface="Century Gothic" panose="020B0502020202020204" pitchFamily="34" charset="0"/>
              <a:cs typeface="Helvetica" pitchFamily="34" charset="0"/>
              <a:sym typeface="Helvetica" charset="0"/>
            </a:endParaRPr>
          </a:p>
        </p:txBody>
      </p:sp>
      <p:sp>
        <p:nvSpPr>
          <p:cNvPr id="34" name="8 CuadroTexto">
            <a:extLst>
              <a:ext uri="{FF2B5EF4-FFF2-40B4-BE49-F238E27FC236}">
                <a16:creationId xmlns:a16="http://schemas.microsoft.com/office/drawing/2014/main" xmlns="" id="{DFC1117C-7A77-4E9B-86A6-4AC9F321EDF7}"/>
              </a:ext>
            </a:extLst>
          </p:cNvPr>
          <p:cNvSpPr txBox="1"/>
          <p:nvPr/>
        </p:nvSpPr>
        <p:spPr>
          <a:xfrm>
            <a:off x="6852241" y="3749271"/>
            <a:ext cx="2287049" cy="8370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December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18th,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Four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720 seats per week</a:t>
            </a:r>
            <a:endParaRPr lang="es-CO" sz="1002" dirty="0">
              <a:latin typeface="Century Gothic" panose="020B0502020202020204" pitchFamily="34" charset="0"/>
              <a:cs typeface="Helvetica" pitchFamily="34" charset="0"/>
              <a:sym typeface="Helvetica" charset="0"/>
            </a:endParaRPr>
          </a:p>
        </p:txBody>
      </p:sp>
      <p:sp>
        <p:nvSpPr>
          <p:cNvPr id="35" name="8 CuadroTexto">
            <a:extLst>
              <a:ext uri="{FF2B5EF4-FFF2-40B4-BE49-F238E27FC236}">
                <a16:creationId xmlns:a16="http://schemas.microsoft.com/office/drawing/2014/main" xmlns="" id="{4C751196-ABDB-436C-A31A-A9B8D77DA658}"/>
              </a:ext>
            </a:extLst>
          </p:cNvPr>
          <p:cNvSpPr txBox="1"/>
          <p:nvPr/>
        </p:nvSpPr>
        <p:spPr>
          <a:xfrm>
            <a:off x="354723" y="1633588"/>
            <a:ext cx="2404392" cy="9912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Started operations on November 17th,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Four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480 seats per week</a:t>
            </a:r>
            <a:endParaRPr lang="es-CO" sz="1002" dirty="0">
              <a:latin typeface="Century Gothic" panose="020B0502020202020204" pitchFamily="34" charset="0"/>
              <a:cs typeface="Helvetica" pitchFamily="34" charset="0"/>
              <a:sym typeface="Helvetica" charset="0"/>
            </a:endParaRPr>
          </a:p>
        </p:txBody>
      </p:sp>
      <p:pic>
        <p:nvPicPr>
          <p:cNvPr id="36" name="Imagen 19">
            <a:extLst>
              <a:ext uri="{FF2B5EF4-FFF2-40B4-BE49-F238E27FC236}">
                <a16:creationId xmlns:a16="http://schemas.microsoft.com/office/drawing/2014/main" xmlns="" id="{1A12A559-7A95-4A35-AA1A-9B7B833AEB8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2095" r="12306" b="39253"/>
          <a:stretch/>
        </p:blipFill>
        <p:spPr>
          <a:xfrm>
            <a:off x="818387" y="2888018"/>
            <a:ext cx="1602928" cy="401864"/>
          </a:xfrm>
          <a:prstGeom prst="rect">
            <a:avLst/>
          </a:prstGeom>
        </p:spPr>
      </p:pic>
      <p:sp>
        <p:nvSpPr>
          <p:cNvPr id="37" name="8 CuadroTexto">
            <a:extLst>
              <a:ext uri="{FF2B5EF4-FFF2-40B4-BE49-F238E27FC236}">
                <a16:creationId xmlns:a16="http://schemas.microsoft.com/office/drawing/2014/main" xmlns="" id="{53186D9B-6919-4FB6-9147-D220A492D7EE}"/>
              </a:ext>
            </a:extLst>
          </p:cNvPr>
          <p:cNvSpPr txBox="1"/>
          <p:nvPr/>
        </p:nvSpPr>
        <p:spPr>
          <a:xfrm>
            <a:off x="464542" y="3775059"/>
            <a:ext cx="2237784" cy="8370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operations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16th,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Five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frequencies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per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week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.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MX" sz="1002" dirty="0">
                <a:latin typeface="Century Gothic" panose="020B0502020202020204" pitchFamily="34" charset="0"/>
                <a:cs typeface="Helvetica" pitchFamily="34" charset="0"/>
              </a:rPr>
              <a:t>1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250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seats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per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week</a:t>
            </a:r>
            <a:endParaRPr lang="es-CO" sz="1002" dirty="0">
              <a:latin typeface="Century Gothic" panose="020B0502020202020204" pitchFamily="34" charset="0"/>
              <a:cs typeface="Helvetica" pitchFamily="34" charset="0"/>
            </a:endParaRPr>
          </a:p>
        </p:txBody>
      </p:sp>
      <p:sp>
        <p:nvSpPr>
          <p:cNvPr id="38" name="8 CuadroTexto">
            <a:extLst>
              <a:ext uri="{FF2B5EF4-FFF2-40B4-BE49-F238E27FC236}">
                <a16:creationId xmlns:a16="http://schemas.microsoft.com/office/drawing/2014/main" xmlns="" id="{7E1A0AD8-9F45-4F26-A3D2-B095FACC8676}"/>
              </a:ext>
            </a:extLst>
          </p:cNvPr>
          <p:cNvSpPr txBox="1"/>
          <p:nvPr/>
        </p:nvSpPr>
        <p:spPr>
          <a:xfrm>
            <a:off x="2556712" y="1613539"/>
            <a:ext cx="2298788" cy="12865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Started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operations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November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17th,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Four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198 seats per week 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Seasonal until 28th April </a:t>
            </a:r>
          </a:p>
        </p:txBody>
      </p:sp>
      <p:sp>
        <p:nvSpPr>
          <p:cNvPr id="39" name="8 CuadroTexto">
            <a:extLst>
              <a:ext uri="{FF2B5EF4-FFF2-40B4-BE49-F238E27FC236}">
                <a16:creationId xmlns:a16="http://schemas.microsoft.com/office/drawing/2014/main" xmlns="" id="{769F293B-8E72-49E1-9D74-2EA2D6EDFC21}"/>
              </a:ext>
            </a:extLst>
          </p:cNvPr>
          <p:cNvSpPr txBox="1"/>
          <p:nvPr/>
        </p:nvSpPr>
        <p:spPr>
          <a:xfrm>
            <a:off x="4779814" y="1602798"/>
            <a:ext cx="2276019" cy="9912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Started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operations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on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</a:t>
            </a:r>
            <a:r>
              <a:rPr lang="es-CO" sz="1002" dirty="0" err="1">
                <a:latin typeface="Century Gothic" panose="020B0502020202020204" pitchFamily="34" charset="0"/>
                <a:cs typeface="Helvetica" pitchFamily="34" charset="0"/>
              </a:rPr>
              <a:t>November</a:t>
            </a:r>
            <a:r>
              <a:rPr lang="es-CO" sz="1002" dirty="0">
                <a:latin typeface="Century Gothic" panose="020B0502020202020204" pitchFamily="34" charset="0"/>
                <a:cs typeface="Helvetica" pitchFamily="34" charset="0"/>
              </a:rPr>
              <a:t>  23th 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Four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198 seats per week</a:t>
            </a:r>
          </a:p>
        </p:txBody>
      </p:sp>
      <p:sp>
        <p:nvSpPr>
          <p:cNvPr id="40" name="CuadroTexto 39">
            <a:extLst>
              <a:ext uri="{FF2B5EF4-FFF2-40B4-BE49-F238E27FC236}">
                <a16:creationId xmlns:a16="http://schemas.microsoft.com/office/drawing/2014/main" xmlns="" id="{D36DFC8A-AED6-4385-83FF-031661752CE4}"/>
              </a:ext>
            </a:extLst>
          </p:cNvPr>
          <p:cNvSpPr txBox="1"/>
          <p:nvPr/>
        </p:nvSpPr>
        <p:spPr>
          <a:xfrm>
            <a:off x="541300" y="1400739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CHICAGO – BOGOTA</a:t>
            </a: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xmlns="" id="{8E9197D8-F0C4-4056-9EF1-7B70604D8526}"/>
              </a:ext>
            </a:extLst>
          </p:cNvPr>
          <p:cNvSpPr txBox="1"/>
          <p:nvPr/>
        </p:nvSpPr>
        <p:spPr>
          <a:xfrm>
            <a:off x="592915" y="3406390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MUNICH  - BOGOTA</a:t>
            </a:r>
          </a:p>
        </p:txBody>
      </p:sp>
      <p:sp>
        <p:nvSpPr>
          <p:cNvPr id="42" name="CuadroTexto 41">
            <a:extLst>
              <a:ext uri="{FF2B5EF4-FFF2-40B4-BE49-F238E27FC236}">
                <a16:creationId xmlns:a16="http://schemas.microsoft.com/office/drawing/2014/main" xmlns="" id="{1C703CC8-0864-4DFA-9CFF-B5C945CAF734}"/>
              </a:ext>
            </a:extLst>
          </p:cNvPr>
          <p:cNvSpPr txBox="1"/>
          <p:nvPr/>
        </p:nvSpPr>
        <p:spPr>
          <a:xfrm>
            <a:off x="2647943" y="3505263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ORLANDO – CARTAGENA</a:t>
            </a:r>
          </a:p>
        </p:txBody>
      </p:sp>
      <p:sp>
        <p:nvSpPr>
          <p:cNvPr id="43" name="CuadroTexto 42">
            <a:extLst>
              <a:ext uri="{FF2B5EF4-FFF2-40B4-BE49-F238E27FC236}">
                <a16:creationId xmlns:a16="http://schemas.microsoft.com/office/drawing/2014/main" xmlns="" id="{25F3461B-275E-4F01-B09C-486AAC4CA345}"/>
              </a:ext>
            </a:extLst>
          </p:cNvPr>
          <p:cNvSpPr txBox="1"/>
          <p:nvPr/>
        </p:nvSpPr>
        <p:spPr>
          <a:xfrm>
            <a:off x="4836267" y="1235675"/>
            <a:ext cx="2343473" cy="469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SANTA CRUZ DE LA SIERRA -  BOGOTA</a:t>
            </a: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xmlns="" id="{E5739D17-0FDA-4252-B92C-01C60004895D}"/>
              </a:ext>
            </a:extLst>
          </p:cNvPr>
          <p:cNvSpPr txBox="1"/>
          <p:nvPr/>
        </p:nvSpPr>
        <p:spPr>
          <a:xfrm>
            <a:off x="2622901" y="1328688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CANCUN  - MEDELLIN </a:t>
            </a:r>
          </a:p>
        </p:txBody>
      </p:sp>
      <p:sp>
        <p:nvSpPr>
          <p:cNvPr id="45" name="CuadroTexto 44">
            <a:extLst>
              <a:ext uri="{FF2B5EF4-FFF2-40B4-BE49-F238E27FC236}">
                <a16:creationId xmlns:a16="http://schemas.microsoft.com/office/drawing/2014/main" xmlns="" id="{3F80EB15-7153-4C74-95C5-0DA08697304C}"/>
              </a:ext>
            </a:extLst>
          </p:cNvPr>
          <p:cNvSpPr txBox="1"/>
          <p:nvPr/>
        </p:nvSpPr>
        <p:spPr>
          <a:xfrm>
            <a:off x="6979168" y="3444512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MIAMI – SANTA MARTA </a:t>
            </a:r>
          </a:p>
        </p:txBody>
      </p:sp>
      <p:sp>
        <p:nvSpPr>
          <p:cNvPr id="46" name="CuadroTexto 45">
            <a:extLst>
              <a:ext uri="{FF2B5EF4-FFF2-40B4-BE49-F238E27FC236}">
                <a16:creationId xmlns:a16="http://schemas.microsoft.com/office/drawing/2014/main" xmlns="" id="{68403190-78FF-4A88-AE3E-53F223298AB1}"/>
              </a:ext>
            </a:extLst>
          </p:cNvPr>
          <p:cNvSpPr txBox="1"/>
          <p:nvPr/>
        </p:nvSpPr>
        <p:spPr>
          <a:xfrm>
            <a:off x="4805522" y="3372514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FORT LAUDARDALE  - CALI</a:t>
            </a:r>
          </a:p>
        </p:txBody>
      </p:sp>
      <p:sp>
        <p:nvSpPr>
          <p:cNvPr id="47" name="AutoShape 2" descr="Resultado de imagen para spirit airlines logo">
            <a:extLst>
              <a:ext uri="{FF2B5EF4-FFF2-40B4-BE49-F238E27FC236}">
                <a16:creationId xmlns:a16="http://schemas.microsoft.com/office/drawing/2014/main" xmlns="" id="{B699FCB5-79BD-4D24-A0CD-A7E93BDD77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35538" y="209210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pic>
        <p:nvPicPr>
          <p:cNvPr id="48" name="Picture 8" descr="Imagen relacionada">
            <a:extLst>
              <a:ext uri="{FF2B5EF4-FFF2-40B4-BE49-F238E27FC236}">
                <a16:creationId xmlns:a16="http://schemas.microsoft.com/office/drawing/2014/main" xmlns="" id="{CCE5A84C-5F12-4DAD-87C5-42B853F603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742" y="2999471"/>
            <a:ext cx="1265827" cy="4177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" name="Picture 8" descr="Imagen relacionada">
            <a:extLst>
              <a:ext uri="{FF2B5EF4-FFF2-40B4-BE49-F238E27FC236}">
                <a16:creationId xmlns:a16="http://schemas.microsoft.com/office/drawing/2014/main" xmlns="" id="{E3F5504E-8115-4B6E-8C42-EF4A8D05D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9482" y="2817125"/>
            <a:ext cx="1265827" cy="4177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" name="Picture 12" descr="Imagen relacionada">
            <a:extLst>
              <a:ext uri="{FF2B5EF4-FFF2-40B4-BE49-F238E27FC236}">
                <a16:creationId xmlns:a16="http://schemas.microsoft.com/office/drawing/2014/main" xmlns="" id="{3AE05C99-8D09-4EBB-8BA2-DC26F1FC4D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911" y="2611567"/>
            <a:ext cx="2387594" cy="795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8 CuadroTexto">
            <a:extLst>
              <a:ext uri="{FF2B5EF4-FFF2-40B4-BE49-F238E27FC236}">
                <a16:creationId xmlns:a16="http://schemas.microsoft.com/office/drawing/2014/main" xmlns="" id="{42D8FD3D-A454-4B04-98E0-337EBCE44EE7}"/>
              </a:ext>
            </a:extLst>
          </p:cNvPr>
          <p:cNvSpPr txBox="1"/>
          <p:nvPr/>
        </p:nvSpPr>
        <p:spPr>
          <a:xfrm>
            <a:off x="6958511" y="1672652"/>
            <a:ext cx="2178697" cy="9912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Starts operations on December 13th, 2018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Three frequencies per week</a:t>
            </a:r>
          </a:p>
          <a:p>
            <a:pPr marL="190816" indent="-190816" defTabSz="848073">
              <a:spcBef>
                <a:spcPts val="1057"/>
              </a:spcBef>
              <a:buSzPct val="141000"/>
              <a:buFont typeface="Arial"/>
              <a:buChar char="•"/>
              <a:tabLst>
                <a:tab pos="3964738" algn="l"/>
              </a:tabLst>
              <a:defRPr/>
            </a:pPr>
            <a:r>
              <a:rPr lang="en-US" sz="1002" dirty="0">
                <a:latin typeface="Century Gothic" panose="020B0502020202020204" pitchFamily="34" charset="0"/>
                <a:cs typeface="Helvetica" pitchFamily="34" charset="0"/>
              </a:rPr>
              <a:t>384 seats per week</a:t>
            </a:r>
          </a:p>
        </p:txBody>
      </p:sp>
      <p:sp>
        <p:nvSpPr>
          <p:cNvPr id="53" name="CuadroTexto 52">
            <a:extLst>
              <a:ext uri="{FF2B5EF4-FFF2-40B4-BE49-F238E27FC236}">
                <a16:creationId xmlns:a16="http://schemas.microsoft.com/office/drawing/2014/main" xmlns="" id="{7F5AC567-B779-437C-9847-AE10E0719B86}"/>
              </a:ext>
            </a:extLst>
          </p:cNvPr>
          <p:cNvSpPr txBox="1"/>
          <p:nvPr/>
        </p:nvSpPr>
        <p:spPr>
          <a:xfrm>
            <a:off x="7087213" y="1319877"/>
            <a:ext cx="2276019" cy="280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24" b="1" dirty="0">
                <a:latin typeface="Century Gothic" panose="020B0502020202020204" pitchFamily="34" charset="0"/>
              </a:rPr>
              <a:t>MIAMI – PEREIRA</a:t>
            </a:r>
          </a:p>
        </p:txBody>
      </p:sp>
      <p:pic>
        <p:nvPicPr>
          <p:cNvPr id="54" name="Imagen 19">
            <a:extLst>
              <a:ext uri="{FF2B5EF4-FFF2-40B4-BE49-F238E27FC236}">
                <a16:creationId xmlns:a16="http://schemas.microsoft.com/office/drawing/2014/main" xmlns="" id="{F6BE95E6-3111-4E9C-B708-7087AE3F225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2095" r="12306" b="39253"/>
          <a:stretch/>
        </p:blipFill>
        <p:spPr>
          <a:xfrm>
            <a:off x="708568" y="858521"/>
            <a:ext cx="1602928" cy="401864"/>
          </a:xfrm>
          <a:prstGeom prst="rect">
            <a:avLst/>
          </a:prstGeom>
        </p:spPr>
      </p:pic>
      <p:pic>
        <p:nvPicPr>
          <p:cNvPr id="55" name="Picture 2" descr="Resultado de imagen para aeromexico">
            <a:extLst>
              <a:ext uri="{FF2B5EF4-FFF2-40B4-BE49-F238E27FC236}">
                <a16:creationId xmlns:a16="http://schemas.microsoft.com/office/drawing/2014/main" xmlns="" id="{8B7B9829-6453-4977-81E8-59E917E39B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31" y="599130"/>
            <a:ext cx="2028740" cy="8456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Imagen 19">
            <a:extLst>
              <a:ext uri="{FF2B5EF4-FFF2-40B4-BE49-F238E27FC236}">
                <a16:creationId xmlns:a16="http://schemas.microsoft.com/office/drawing/2014/main" xmlns="" id="{5C008371-F813-45DC-92E1-0202029ED4D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2095" r="12306" b="39253"/>
          <a:stretch/>
        </p:blipFill>
        <p:spPr>
          <a:xfrm>
            <a:off x="5067698" y="839565"/>
            <a:ext cx="1602928" cy="401864"/>
          </a:xfrm>
          <a:prstGeom prst="rect">
            <a:avLst/>
          </a:prstGeom>
        </p:spPr>
      </p:pic>
      <p:pic>
        <p:nvPicPr>
          <p:cNvPr id="57" name="Picture 4" descr="Resultado de imagen para american airlines">
            <a:extLst>
              <a:ext uri="{FF2B5EF4-FFF2-40B4-BE49-F238E27FC236}">
                <a16:creationId xmlns:a16="http://schemas.microsoft.com/office/drawing/2014/main" xmlns="" id="{3655E9D1-FDA8-4A8F-B2A5-EA66734D9D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9875" y="80607"/>
            <a:ext cx="1939147" cy="19391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7 CuadroTexto">
            <a:extLst>
              <a:ext uri="{FF2B5EF4-FFF2-40B4-BE49-F238E27FC236}">
                <a16:creationId xmlns:a16="http://schemas.microsoft.com/office/drawing/2014/main" xmlns="" id="{C3B2A48D-6B7E-466A-B6C2-FFB5CA5C80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668" y="4928249"/>
            <a:ext cx="1508373" cy="229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s-CO" altLang="es-CO" sz="900" i="0" dirty="0" err="1">
                <a:solidFill>
                  <a:schemeClr val="tx1"/>
                </a:solidFill>
              </a:rPr>
              <a:t>Source</a:t>
            </a:r>
            <a:r>
              <a:rPr lang="es-CO" altLang="es-CO" sz="900" i="0" dirty="0">
                <a:solidFill>
                  <a:schemeClr val="tx1"/>
                </a:solidFill>
              </a:rPr>
              <a:t>: ProColombia</a:t>
            </a:r>
          </a:p>
        </p:txBody>
      </p:sp>
      <p:sp>
        <p:nvSpPr>
          <p:cNvPr id="58" name="Rectángulo 57">
            <a:extLst>
              <a:ext uri="{FF2B5EF4-FFF2-40B4-BE49-F238E27FC236}">
                <a16:creationId xmlns:a16="http://schemas.microsoft.com/office/drawing/2014/main" xmlns="" id="{43DB3FEF-6AAE-4DD4-8108-001A30DB86FE}"/>
              </a:ext>
            </a:extLst>
          </p:cNvPr>
          <p:cNvSpPr/>
          <p:nvPr/>
        </p:nvSpPr>
        <p:spPr>
          <a:xfrm>
            <a:off x="502918" y="117420"/>
            <a:ext cx="8475982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New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routes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,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frequencies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and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available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seats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for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2018</a:t>
            </a:r>
          </a:p>
        </p:txBody>
      </p:sp>
    </p:spTree>
    <p:extLst>
      <p:ext uri="{BB962C8B-B14F-4D97-AF65-F5344CB8AC3E}">
        <p14:creationId xmlns:p14="http://schemas.microsoft.com/office/powerpoint/2010/main" val="13607491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xmlns="" id="{D3653097-617D-F644-88BF-34A264C0DD3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1" name="CuadroTexto 10">
            <a:extLst>
              <a:ext uri="{FF2B5EF4-FFF2-40B4-BE49-F238E27FC236}">
                <a16:creationId xmlns:a16="http://schemas.microsoft.com/office/drawing/2014/main" xmlns="" id="{3BC81076-6D99-3444-B363-5948B3F7370D}"/>
              </a:ext>
            </a:extLst>
          </p:cNvPr>
          <p:cNvSpPr txBox="1"/>
          <p:nvPr/>
        </p:nvSpPr>
        <p:spPr>
          <a:xfrm>
            <a:off x="4259417" y="2294751"/>
            <a:ext cx="48894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</a:rPr>
              <a:t>COLOMBIA IN NUMBERS</a:t>
            </a:r>
          </a:p>
        </p:txBody>
      </p:sp>
    </p:spTree>
    <p:extLst>
      <p:ext uri="{BB962C8B-B14F-4D97-AF65-F5344CB8AC3E}">
        <p14:creationId xmlns:p14="http://schemas.microsoft.com/office/powerpoint/2010/main" val="339267405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aphicFrame>
        <p:nvGraphicFramePr>
          <p:cNvPr id="7" name="7 Gráfico">
            <a:extLst>
              <a:ext uri="{FF2B5EF4-FFF2-40B4-BE49-F238E27FC236}">
                <a16:creationId xmlns:a16="http://schemas.microsoft.com/office/drawing/2014/main" xmlns="" id="{99BBCCF7-D2BC-41F4-8F81-42C204ADAB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42197255"/>
              </p:ext>
            </p:extLst>
          </p:nvPr>
        </p:nvGraphicFramePr>
        <p:xfrm>
          <a:off x="681233" y="877598"/>
          <a:ext cx="8076207" cy="3388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1" name="7 CuadroTexto">
            <a:extLst>
              <a:ext uri="{FF2B5EF4-FFF2-40B4-BE49-F238E27FC236}">
                <a16:creationId xmlns:a16="http://schemas.microsoft.com/office/drawing/2014/main" xmlns="" id="{FD079410-8BC2-4681-BBF0-C6156B24D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668" y="4914206"/>
            <a:ext cx="7309354" cy="229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s-CO" altLang="es-CO" sz="900" i="0" dirty="0" err="1">
                <a:solidFill>
                  <a:schemeClr val="tx1"/>
                </a:solidFill>
              </a:rPr>
              <a:t>Source</a:t>
            </a:r>
            <a:r>
              <a:rPr lang="es-CO" altLang="es-CO" sz="900" i="0" dirty="0">
                <a:solidFill>
                  <a:schemeClr val="tx1"/>
                </a:solidFill>
              </a:rPr>
              <a:t>: Aerocivil. </a:t>
            </a:r>
            <a:r>
              <a:rPr lang="es-CO" altLang="es-CO" sz="900" i="0" dirty="0" err="1">
                <a:solidFill>
                  <a:schemeClr val="tx1"/>
                </a:solidFill>
              </a:rPr>
              <a:t>Prepared</a:t>
            </a:r>
            <a:r>
              <a:rPr lang="es-CO" altLang="es-CO" sz="900" i="0" dirty="0">
                <a:solidFill>
                  <a:schemeClr val="tx1"/>
                </a:solidFill>
              </a:rPr>
              <a:t> </a:t>
            </a:r>
            <a:r>
              <a:rPr lang="es-CO" altLang="es-CO" sz="900" i="0" dirty="0" err="1">
                <a:solidFill>
                  <a:schemeClr val="tx1"/>
                </a:solidFill>
              </a:rPr>
              <a:t>by</a:t>
            </a:r>
            <a:r>
              <a:rPr lang="es-CO" altLang="es-CO" sz="900" i="0" dirty="0">
                <a:solidFill>
                  <a:schemeClr val="tx1"/>
                </a:solidFill>
              </a:rPr>
              <a:t> ProColombia</a:t>
            </a:r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xmlns="" id="{FE5F2AE9-9E4A-40C8-83B8-6D121A096307}"/>
              </a:ext>
            </a:extLst>
          </p:cNvPr>
          <p:cNvSpPr/>
          <p:nvPr/>
        </p:nvSpPr>
        <p:spPr>
          <a:xfrm>
            <a:off x="502918" y="117420"/>
            <a:ext cx="8475982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International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passenger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air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traffic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</p:spTree>
    <p:extLst>
      <p:ext uri="{BB962C8B-B14F-4D97-AF65-F5344CB8AC3E}">
        <p14:creationId xmlns:p14="http://schemas.microsoft.com/office/powerpoint/2010/main" val="391441652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aphicFrame>
        <p:nvGraphicFramePr>
          <p:cNvPr id="7" name="7 Gráfico">
            <a:extLst>
              <a:ext uri="{FF2B5EF4-FFF2-40B4-BE49-F238E27FC236}">
                <a16:creationId xmlns:a16="http://schemas.microsoft.com/office/drawing/2014/main" xmlns="" id="{99BBCCF7-D2BC-41F4-8F81-42C204ADAB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4306921"/>
              </p:ext>
            </p:extLst>
          </p:nvPr>
        </p:nvGraphicFramePr>
        <p:xfrm>
          <a:off x="681233" y="877598"/>
          <a:ext cx="8076207" cy="3388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Rectángulo 5">
            <a:extLst>
              <a:ext uri="{FF2B5EF4-FFF2-40B4-BE49-F238E27FC236}">
                <a16:creationId xmlns:a16="http://schemas.microsoft.com/office/drawing/2014/main" xmlns="" id="{EFFD721B-C6F5-479B-A755-417F15F7F6F8}"/>
              </a:ext>
            </a:extLst>
          </p:cNvPr>
          <p:cNvSpPr/>
          <p:nvPr/>
        </p:nvSpPr>
        <p:spPr>
          <a:xfrm>
            <a:off x="502918" y="117420"/>
            <a:ext cx="8475982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Domestic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passenger</a:t>
            </a:r>
            <a:r>
              <a:rPr lang="es-CO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air </a:t>
            </a:r>
            <a:r>
              <a:rPr lang="es-CO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traffic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sp>
        <p:nvSpPr>
          <p:cNvPr id="8" name="7 CuadroTexto">
            <a:extLst>
              <a:ext uri="{FF2B5EF4-FFF2-40B4-BE49-F238E27FC236}">
                <a16:creationId xmlns:a16="http://schemas.microsoft.com/office/drawing/2014/main" xmlns="" id="{80E6FCD4-D89F-4C78-BF89-63A76EA900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668" y="4914206"/>
            <a:ext cx="7309354" cy="229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s-CO" altLang="es-CO" sz="900" i="0" dirty="0" err="1">
                <a:solidFill>
                  <a:schemeClr val="tx1"/>
                </a:solidFill>
              </a:rPr>
              <a:t>Source</a:t>
            </a:r>
            <a:r>
              <a:rPr lang="es-CO" altLang="es-CO" sz="900" i="0" dirty="0">
                <a:solidFill>
                  <a:schemeClr val="tx1"/>
                </a:solidFill>
              </a:rPr>
              <a:t>: Aerocivil. </a:t>
            </a:r>
            <a:r>
              <a:rPr lang="es-CO" altLang="es-CO" sz="900" i="0" dirty="0" err="1">
                <a:solidFill>
                  <a:schemeClr val="tx1"/>
                </a:solidFill>
              </a:rPr>
              <a:t>Prepared</a:t>
            </a:r>
            <a:r>
              <a:rPr lang="es-CO" altLang="es-CO" sz="900" i="0" dirty="0">
                <a:solidFill>
                  <a:schemeClr val="tx1"/>
                </a:solidFill>
              </a:rPr>
              <a:t> </a:t>
            </a:r>
            <a:r>
              <a:rPr lang="es-CO" altLang="es-CO" sz="900" i="0" dirty="0" err="1">
                <a:solidFill>
                  <a:schemeClr val="tx1"/>
                </a:solidFill>
              </a:rPr>
              <a:t>by</a:t>
            </a:r>
            <a:r>
              <a:rPr lang="es-CO" altLang="es-CO" sz="900" i="0" dirty="0">
                <a:solidFill>
                  <a:schemeClr val="tx1"/>
                </a:solidFill>
              </a:rPr>
              <a:t> ProColombia</a:t>
            </a:r>
          </a:p>
        </p:txBody>
      </p:sp>
    </p:spTree>
    <p:extLst>
      <p:ext uri="{BB962C8B-B14F-4D97-AF65-F5344CB8AC3E}">
        <p14:creationId xmlns:p14="http://schemas.microsoft.com/office/powerpoint/2010/main" val="388339953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xmlns="" id="{21D3F689-B539-4E45-AEC2-C7D5EDD12F4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2" name="Rectángulo 11">
            <a:extLst>
              <a:ext uri="{FF2B5EF4-FFF2-40B4-BE49-F238E27FC236}">
                <a16:creationId xmlns:a16="http://schemas.microsoft.com/office/drawing/2014/main" xmlns="" id="{AD41D47D-5E69-4E68-9996-974BED97ABEA}"/>
              </a:ext>
            </a:extLst>
          </p:cNvPr>
          <p:cNvSpPr/>
          <p:nvPr/>
        </p:nvSpPr>
        <p:spPr>
          <a:xfrm rot="10800000">
            <a:off x="-1" y="-1"/>
            <a:ext cx="9144000" cy="1447051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xmlns="" id="{0E9BE0B0-D81E-49DD-AA08-0177C059889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4DFCBB4D-3F4B-4AF8-9EF9-84DFE357EEE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2668" y="4083442"/>
            <a:ext cx="2538664" cy="451895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xmlns="" id="{46B4F503-5A91-43C2-8609-1860C350844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30286" y="-360946"/>
            <a:ext cx="2829918" cy="1600200"/>
          </a:xfrm>
          <a:prstGeom prst="rect">
            <a:avLst/>
          </a:prstGeom>
        </p:spPr>
      </p:pic>
      <p:sp>
        <p:nvSpPr>
          <p:cNvPr id="11" name="CuadroTexto 10">
            <a:extLst>
              <a:ext uri="{FF2B5EF4-FFF2-40B4-BE49-F238E27FC236}">
                <a16:creationId xmlns:a16="http://schemas.microsoft.com/office/drawing/2014/main" xmlns="" id="{5DDF1033-7C18-48BA-A463-ED4881722231}"/>
              </a:ext>
            </a:extLst>
          </p:cNvPr>
          <p:cNvSpPr txBox="1"/>
          <p:nvPr/>
        </p:nvSpPr>
        <p:spPr>
          <a:xfrm>
            <a:off x="1979962" y="2502703"/>
            <a:ext cx="59652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76" algn="ctr"/>
            <a:r>
              <a:rPr lang="es-CO" sz="3200" b="1" kern="0" spc="6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HOSPITALITY IN COLOMBIA</a:t>
            </a:r>
          </a:p>
        </p:txBody>
      </p:sp>
      <p:sp>
        <p:nvSpPr>
          <p:cNvPr id="14" name="4 Rectángulo">
            <a:extLst>
              <a:ext uri="{FF2B5EF4-FFF2-40B4-BE49-F238E27FC236}">
                <a16:creationId xmlns:a16="http://schemas.microsoft.com/office/drawing/2014/main" xmlns="" id="{E23473F9-D7B8-4FD2-A8F7-87BA4845A30D}"/>
              </a:ext>
            </a:extLst>
          </p:cNvPr>
          <p:cNvSpPr/>
          <p:nvPr/>
        </p:nvSpPr>
        <p:spPr>
          <a:xfrm>
            <a:off x="1553569" y="1866509"/>
            <a:ext cx="7279773" cy="171587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40888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7" name="Rectangle 1">
            <a:extLst>
              <a:ext uri="{FF2B5EF4-FFF2-40B4-BE49-F238E27FC236}">
                <a16:creationId xmlns:a16="http://schemas.microsoft.com/office/drawing/2014/main" xmlns="" id="{452DEAA7-B20F-40A2-998D-9DA8D8FB1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612" y="2237094"/>
            <a:ext cx="205602" cy="6567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101775" tIns="50887" rIns="101775" bIns="50887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017727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altLang="es-CO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/>
            </a:r>
            <a:br>
              <a:rPr kumimoji="0" lang="es-CO" altLang="es-CO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endParaRPr kumimoji="0" lang="es-CO" altLang="es-CO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" name="Marcador de contenido 2">
            <a:extLst>
              <a:ext uri="{FF2B5EF4-FFF2-40B4-BE49-F238E27FC236}">
                <a16:creationId xmlns:a16="http://schemas.microsoft.com/office/drawing/2014/main" xmlns="" id="{E9180291-88E5-4052-ACC8-DCF8671E2BE8}"/>
              </a:ext>
            </a:extLst>
          </p:cNvPr>
          <p:cNvSpPr txBox="1">
            <a:spLocks/>
          </p:cNvSpPr>
          <p:nvPr/>
        </p:nvSpPr>
        <p:spPr>
          <a:xfrm>
            <a:off x="437773" y="807256"/>
            <a:ext cx="9496946" cy="109537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672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s-E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ADR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672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January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 – </a:t>
            </a: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November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 2017: COP 232,209		                        </a:t>
            </a:r>
            <a:r>
              <a:rPr kumimoji="0" lang="es-E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US$79*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672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January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 – </a:t>
            </a: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November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  2018: COP 237,714 		                        </a:t>
            </a:r>
            <a:r>
              <a:rPr kumimoji="0" lang="es-E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US$81*	</a:t>
            </a:r>
          </a:p>
        </p:txBody>
      </p:sp>
      <p:sp>
        <p:nvSpPr>
          <p:cNvPr id="10" name="Flecha: hacia arriba 9">
            <a:extLst>
              <a:ext uri="{FF2B5EF4-FFF2-40B4-BE49-F238E27FC236}">
                <a16:creationId xmlns:a16="http://schemas.microsoft.com/office/drawing/2014/main" xmlns="" id="{AD00C38F-E6A0-42D2-B149-77E07837CEB8}"/>
              </a:ext>
            </a:extLst>
          </p:cNvPr>
          <p:cNvSpPr/>
          <p:nvPr/>
        </p:nvSpPr>
        <p:spPr>
          <a:xfrm>
            <a:off x="4212307" y="1354943"/>
            <a:ext cx="281801" cy="313124"/>
          </a:xfrm>
          <a:prstGeom prst="upArrow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xmlns="" id="{67BE29D5-31A8-4AAC-B721-0BCE6085DF28}"/>
              </a:ext>
            </a:extLst>
          </p:cNvPr>
          <p:cNvSpPr txBox="1"/>
          <p:nvPr/>
        </p:nvSpPr>
        <p:spPr>
          <a:xfrm>
            <a:off x="4517939" y="1354943"/>
            <a:ext cx="8816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2.4%</a:t>
            </a:r>
          </a:p>
        </p:txBody>
      </p:sp>
      <p:sp>
        <p:nvSpPr>
          <p:cNvPr id="14" name="Marcador de contenido 2">
            <a:extLst>
              <a:ext uri="{FF2B5EF4-FFF2-40B4-BE49-F238E27FC236}">
                <a16:creationId xmlns:a16="http://schemas.microsoft.com/office/drawing/2014/main" xmlns="" id="{0DDCF466-6593-46DA-8B46-E6C75DDBAEA8}"/>
              </a:ext>
            </a:extLst>
          </p:cNvPr>
          <p:cNvSpPr txBox="1">
            <a:spLocks/>
          </p:cNvSpPr>
          <p:nvPr/>
        </p:nvSpPr>
        <p:spPr>
          <a:xfrm>
            <a:off x="524019" y="2130119"/>
            <a:ext cx="9410438" cy="972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138" b="1" i="0" kern="1200">
                <a:solidFill>
                  <a:schemeClr val="bg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s-E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RevPar</a:t>
            </a:r>
            <a:endParaRPr kumimoji="0" lang="es-E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January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 – </a:t>
            </a: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November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 2017: COP 128,961                	                </a:t>
            </a:r>
            <a:r>
              <a:rPr kumimoji="0" lang="es-E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US$44*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January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 – </a:t>
            </a: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November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 2018: COP 132,920 		                </a:t>
            </a:r>
            <a:r>
              <a:rPr kumimoji="0" lang="es-E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US$45*</a:t>
            </a:r>
            <a:r>
              <a:rPr kumimoji="0" lang="es-ES" sz="1800" b="1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	</a:t>
            </a:r>
          </a:p>
        </p:txBody>
      </p:sp>
      <p:sp>
        <p:nvSpPr>
          <p:cNvPr id="15" name="Flecha: hacia arriba 14">
            <a:extLst>
              <a:ext uri="{FF2B5EF4-FFF2-40B4-BE49-F238E27FC236}">
                <a16:creationId xmlns:a16="http://schemas.microsoft.com/office/drawing/2014/main" xmlns="" id="{245A972D-F7BC-4EE6-96DE-7A4085792F64}"/>
              </a:ext>
            </a:extLst>
          </p:cNvPr>
          <p:cNvSpPr/>
          <p:nvPr/>
        </p:nvSpPr>
        <p:spPr>
          <a:xfrm>
            <a:off x="4212307" y="2607139"/>
            <a:ext cx="281801" cy="313124"/>
          </a:xfrm>
          <a:prstGeom prst="upArrow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xmlns="" id="{D0CD2AB8-E107-4297-A48D-0C4FB171A1DF}"/>
              </a:ext>
            </a:extLst>
          </p:cNvPr>
          <p:cNvSpPr txBox="1"/>
          <p:nvPr/>
        </p:nvSpPr>
        <p:spPr>
          <a:xfrm>
            <a:off x="4569459" y="2579473"/>
            <a:ext cx="8816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3.1%</a:t>
            </a:r>
          </a:p>
        </p:txBody>
      </p:sp>
      <p:sp>
        <p:nvSpPr>
          <p:cNvPr id="19" name="Marcador de contenido 2">
            <a:extLst>
              <a:ext uri="{FF2B5EF4-FFF2-40B4-BE49-F238E27FC236}">
                <a16:creationId xmlns:a16="http://schemas.microsoft.com/office/drawing/2014/main" xmlns="" id="{C6D4828F-596E-4207-A2F5-1F771A576C55}"/>
              </a:ext>
            </a:extLst>
          </p:cNvPr>
          <p:cNvSpPr txBox="1">
            <a:spLocks/>
          </p:cNvSpPr>
          <p:nvPr/>
        </p:nvSpPr>
        <p:spPr>
          <a:xfrm>
            <a:off x="524019" y="3453292"/>
            <a:ext cx="10177463" cy="82484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138" b="1" i="0" kern="1200">
                <a:solidFill>
                  <a:schemeClr val="bg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Occupancy rate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January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 – </a:t>
            </a: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November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 2017: 55.54% 		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January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 – </a:t>
            </a:r>
            <a:r>
              <a:rPr kumimoji="0" lang="es-E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November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Calibri"/>
              </a:rPr>
              <a:t> 2018: 55.92% 			</a:t>
            </a:r>
          </a:p>
        </p:txBody>
      </p:sp>
      <p:sp>
        <p:nvSpPr>
          <p:cNvPr id="20" name="Flecha: hacia arriba 19">
            <a:extLst>
              <a:ext uri="{FF2B5EF4-FFF2-40B4-BE49-F238E27FC236}">
                <a16:creationId xmlns:a16="http://schemas.microsoft.com/office/drawing/2014/main" xmlns="" id="{481311FC-24EC-472C-BDB9-A0985D63619C}"/>
              </a:ext>
            </a:extLst>
          </p:cNvPr>
          <p:cNvSpPr/>
          <p:nvPr/>
        </p:nvSpPr>
        <p:spPr>
          <a:xfrm>
            <a:off x="4217976" y="3804200"/>
            <a:ext cx="281801" cy="313124"/>
          </a:xfrm>
          <a:prstGeom prst="upArrow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CuadroTexto 20">
            <a:extLst>
              <a:ext uri="{FF2B5EF4-FFF2-40B4-BE49-F238E27FC236}">
                <a16:creationId xmlns:a16="http://schemas.microsoft.com/office/drawing/2014/main" xmlns="" id="{E8F66EC4-8237-4706-9362-AE684952273C}"/>
              </a:ext>
            </a:extLst>
          </p:cNvPr>
          <p:cNvSpPr txBox="1"/>
          <p:nvPr/>
        </p:nvSpPr>
        <p:spPr>
          <a:xfrm>
            <a:off x="4569459" y="3821416"/>
            <a:ext cx="7017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0.4%</a:t>
            </a:r>
          </a:p>
        </p:txBody>
      </p:sp>
      <p:sp>
        <p:nvSpPr>
          <p:cNvPr id="17" name="Rectángulo 16">
            <a:extLst>
              <a:ext uri="{FF2B5EF4-FFF2-40B4-BE49-F238E27FC236}">
                <a16:creationId xmlns:a16="http://schemas.microsoft.com/office/drawing/2014/main" xmlns="" id="{46F47CFA-2C40-4CFE-9FF1-C9CA8977A0B6}"/>
              </a:ext>
            </a:extLst>
          </p:cNvPr>
          <p:cNvSpPr/>
          <p:nvPr/>
        </p:nvSpPr>
        <p:spPr>
          <a:xfrm>
            <a:off x="502918" y="117420"/>
            <a:ext cx="8475982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Key hotel drivers 2018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18" name="9 CuadroTexto">
            <a:extLst>
              <a:ext uri="{FF2B5EF4-FFF2-40B4-BE49-F238E27FC236}">
                <a16:creationId xmlns:a16="http://schemas.microsoft.com/office/drawing/2014/main" xmlns="" id="{EDC23CB7-DEBB-4C11-96BE-410B86AE3CB4}"/>
              </a:ext>
            </a:extLst>
          </p:cNvPr>
          <p:cNvSpPr txBox="1"/>
          <p:nvPr/>
        </p:nvSpPr>
        <p:spPr>
          <a:xfrm>
            <a:off x="572395" y="4750284"/>
            <a:ext cx="4099747" cy="3662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9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Source:. </a:t>
            </a:r>
            <a:r>
              <a:rPr kumimoji="0" lang="en-US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Cotelco</a:t>
            </a:r>
            <a:r>
              <a:rPr kumimoji="0" lang="en-US" sz="89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Figures - Monthly Report of Hotel Indicators No. 205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89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83569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aphicFrame>
        <p:nvGraphicFramePr>
          <p:cNvPr id="17" name="Gráfico 16">
            <a:extLst>
              <a:ext uri="{FF2B5EF4-FFF2-40B4-BE49-F238E27FC236}">
                <a16:creationId xmlns:a16="http://schemas.microsoft.com/office/drawing/2014/main" xmlns="" id="{5866C810-2CE8-4DE9-A703-42B5E9DD14A7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448668" y="511272"/>
          <a:ext cx="8579437" cy="44771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Rectángulo 5">
            <a:extLst>
              <a:ext uri="{FF2B5EF4-FFF2-40B4-BE49-F238E27FC236}">
                <a16:creationId xmlns:a16="http://schemas.microsoft.com/office/drawing/2014/main" xmlns="" id="{B65ED535-FE61-4E1C-8C81-2735393BD1A6}"/>
              </a:ext>
            </a:extLst>
          </p:cNvPr>
          <p:cNvSpPr/>
          <p:nvPr/>
        </p:nvSpPr>
        <p:spPr>
          <a:xfrm>
            <a:off x="502918" y="117420"/>
            <a:ext cx="8475982" cy="7446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Colombia has 6.883 hotels. Cundinamarca and Antioquia offer 28% of total rooms.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Century Gothic"/>
            </a:endParaRPr>
          </a:p>
        </p:txBody>
      </p:sp>
      <p:sp>
        <p:nvSpPr>
          <p:cNvPr id="7" name="7 CuadroTexto">
            <a:extLst>
              <a:ext uri="{FF2B5EF4-FFF2-40B4-BE49-F238E27FC236}">
                <a16:creationId xmlns:a16="http://schemas.microsoft.com/office/drawing/2014/main" xmlns="" id="{7B2916BA-5DE1-4055-9409-1744EB605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939" y="4790926"/>
            <a:ext cx="6693910" cy="239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1763" tIns="50883" rIns="101763" bIns="50883" anchor="t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101760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alt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itchFamily="34" charset="0"/>
              </a:rPr>
              <a:t>Source</a:t>
            </a:r>
            <a:r>
              <a:rPr kumimoji="0" lang="es-CO" alt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itchFamily="34" charset="0"/>
              </a:rPr>
              <a:t>: RNT 2018</a:t>
            </a:r>
          </a:p>
        </p:txBody>
      </p:sp>
    </p:spTree>
    <p:extLst>
      <p:ext uri="{BB962C8B-B14F-4D97-AF65-F5344CB8AC3E}">
        <p14:creationId xmlns:p14="http://schemas.microsoft.com/office/powerpoint/2010/main" val="413356797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xmlns="" id="{E8708B12-305E-47B5-AADD-419A88BDF13C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359532" y="990600"/>
          <a:ext cx="8784468" cy="36965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" name="Rectángulo 2">
            <a:extLst>
              <a:ext uri="{FF2B5EF4-FFF2-40B4-BE49-F238E27FC236}">
                <a16:creationId xmlns:a16="http://schemas.microsoft.com/office/drawing/2014/main" xmlns="" id="{F218FFE1-CA36-4711-AD51-5235C2583D6D}"/>
              </a:ext>
            </a:extLst>
          </p:cNvPr>
          <p:cNvSpPr/>
          <p:nvPr/>
        </p:nvSpPr>
        <p:spPr>
          <a:xfrm>
            <a:off x="448668" y="621295"/>
            <a:ext cx="67056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678301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alt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From</a:t>
            </a:r>
            <a:r>
              <a:rPr kumimoji="0" lang="es-CO" alt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 2010 </a:t>
            </a:r>
            <a:r>
              <a:rPr kumimoji="0" lang="es-CO" alt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to</a:t>
            </a:r>
            <a:r>
              <a:rPr kumimoji="0" lang="es-CO" alt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 2017, 211 </a:t>
            </a:r>
            <a:r>
              <a:rPr kumimoji="0" lang="es-CO" alt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hotels</a:t>
            </a:r>
            <a:r>
              <a:rPr kumimoji="0" lang="es-CO" alt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 </a:t>
            </a:r>
            <a:r>
              <a:rPr kumimoji="0" lang="es-CO" alt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were</a:t>
            </a:r>
            <a:r>
              <a:rPr kumimoji="0" lang="es-CO" alt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 </a:t>
            </a:r>
            <a:r>
              <a:rPr kumimoji="0" lang="es-CO" alt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opened</a:t>
            </a:r>
            <a:r>
              <a:rPr kumimoji="0" lang="es-CO" alt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 in </a:t>
            </a:r>
            <a:r>
              <a:rPr kumimoji="0" lang="es-CO" alt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the</a:t>
            </a:r>
            <a:r>
              <a:rPr kumimoji="0" lang="es-CO" alt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 country, </a:t>
            </a:r>
            <a:r>
              <a:rPr kumimoji="0" lang="es-CO" alt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with</a:t>
            </a:r>
            <a:r>
              <a:rPr kumimoji="0" lang="es-CO" alt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 22,846 </a:t>
            </a:r>
            <a:r>
              <a:rPr kumimoji="0" lang="es-CO" alt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room</a:t>
            </a:r>
            <a:r>
              <a:rPr kumimoji="0" lang="es-CO" alt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 </a:t>
            </a:r>
            <a:r>
              <a:rPr kumimoji="0" lang="es-CO" alt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capacity</a:t>
            </a:r>
            <a:r>
              <a:rPr kumimoji="0" lang="es-CO" alt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.</a:t>
            </a:r>
            <a:endParaRPr kumimoji="0" lang="es-ES" sz="14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xmlns="" id="{15321BB5-9118-4540-86FE-D75C93432A60}"/>
              </a:ext>
            </a:extLst>
          </p:cNvPr>
          <p:cNvSpPr/>
          <p:nvPr/>
        </p:nvSpPr>
        <p:spPr>
          <a:xfrm>
            <a:off x="502918" y="117420"/>
            <a:ext cx="8475982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New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hotels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in Colombia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xmlns="" id="{34FC031B-F762-4905-9687-3EB175BA4CB2}"/>
              </a:ext>
            </a:extLst>
          </p:cNvPr>
          <p:cNvSpPr txBox="1"/>
          <p:nvPr/>
        </p:nvSpPr>
        <p:spPr>
          <a:xfrm>
            <a:off x="4097834" y="4402749"/>
            <a:ext cx="6985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endParaRPr kumimoji="0" lang="es-CO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xmlns="" id="{290590D9-0F10-45CB-91DE-98CCD87DFF70}"/>
              </a:ext>
            </a:extLst>
          </p:cNvPr>
          <p:cNvSpPr txBox="1"/>
          <p:nvPr/>
        </p:nvSpPr>
        <p:spPr>
          <a:xfrm>
            <a:off x="5152734" y="4402749"/>
            <a:ext cx="108296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Rooms</a:t>
            </a:r>
            <a:endParaRPr kumimoji="0" lang="es-CO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cxnSp>
        <p:nvCxnSpPr>
          <p:cNvPr id="8" name="Conector recto 7">
            <a:extLst>
              <a:ext uri="{FF2B5EF4-FFF2-40B4-BE49-F238E27FC236}">
                <a16:creationId xmlns:a16="http://schemas.microsoft.com/office/drawing/2014/main" xmlns="" id="{70363834-59DE-4FA4-8400-EEB0AB6748A8}"/>
              </a:ext>
            </a:extLst>
          </p:cNvPr>
          <p:cNvCxnSpPr/>
          <p:nvPr/>
        </p:nvCxnSpPr>
        <p:spPr>
          <a:xfrm>
            <a:off x="4796334" y="4529707"/>
            <a:ext cx="356400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ectángulo 9">
            <a:extLst>
              <a:ext uri="{FF2B5EF4-FFF2-40B4-BE49-F238E27FC236}">
                <a16:creationId xmlns:a16="http://schemas.microsoft.com/office/drawing/2014/main" xmlns="" id="{D22F8093-91A6-459F-BBE9-1AE0AD503C92}"/>
              </a:ext>
            </a:extLst>
          </p:cNvPr>
          <p:cNvSpPr/>
          <p:nvPr/>
        </p:nvSpPr>
        <p:spPr>
          <a:xfrm>
            <a:off x="1388109" y="1635681"/>
            <a:ext cx="67056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678301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alt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New </a:t>
            </a:r>
            <a:r>
              <a:rPr kumimoji="0" lang="es-CO" alt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hotels</a:t>
            </a:r>
            <a:r>
              <a:rPr kumimoji="0" lang="es-CO" alt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entury Gothic"/>
                <a:sym typeface="Helvetica"/>
              </a:rPr>
              <a:t> in Colombia 2010-2018</a:t>
            </a:r>
            <a:endParaRPr kumimoji="0" lang="es-ES" sz="14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9 CuadroTexto">
            <a:extLst>
              <a:ext uri="{FF2B5EF4-FFF2-40B4-BE49-F238E27FC236}">
                <a16:creationId xmlns:a16="http://schemas.microsoft.com/office/drawing/2014/main" xmlns="" id="{24D67BDC-ADD4-4B6D-9FA2-8D89078F9D1A}"/>
              </a:ext>
            </a:extLst>
          </p:cNvPr>
          <p:cNvSpPr txBox="1"/>
          <p:nvPr/>
        </p:nvSpPr>
        <p:spPr>
          <a:xfrm>
            <a:off x="453428" y="4818528"/>
            <a:ext cx="9070295" cy="229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Estmated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data of new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hotels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in Colombia.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Source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: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National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press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until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December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2018.</a:t>
            </a:r>
          </a:p>
        </p:txBody>
      </p:sp>
    </p:spTree>
    <p:extLst>
      <p:ext uri="{BB962C8B-B14F-4D97-AF65-F5344CB8AC3E}">
        <p14:creationId xmlns:p14="http://schemas.microsoft.com/office/powerpoint/2010/main" val="253146932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pSp>
        <p:nvGrpSpPr>
          <p:cNvPr id="74" name="Grupo 73">
            <a:extLst>
              <a:ext uri="{FF2B5EF4-FFF2-40B4-BE49-F238E27FC236}">
                <a16:creationId xmlns:a16="http://schemas.microsoft.com/office/drawing/2014/main" xmlns="" id="{4B0C4FD8-A8F0-4C44-8114-8EDC526D4A1D}"/>
              </a:ext>
            </a:extLst>
          </p:cNvPr>
          <p:cNvGrpSpPr/>
          <p:nvPr/>
        </p:nvGrpSpPr>
        <p:grpSpPr>
          <a:xfrm>
            <a:off x="448668" y="800056"/>
            <a:ext cx="8617352" cy="3959539"/>
            <a:chOff x="222877" y="1139548"/>
            <a:chExt cx="9731708" cy="3959539"/>
          </a:xfrm>
        </p:grpSpPr>
        <p:grpSp>
          <p:nvGrpSpPr>
            <p:cNvPr id="75" name="Grupo 74">
              <a:extLst>
                <a:ext uri="{FF2B5EF4-FFF2-40B4-BE49-F238E27FC236}">
                  <a16:creationId xmlns:a16="http://schemas.microsoft.com/office/drawing/2014/main" xmlns="" id="{A87BD1A6-41BE-41B0-83AC-6B43FF54EC0D}"/>
                </a:ext>
              </a:extLst>
            </p:cNvPr>
            <p:cNvGrpSpPr/>
            <p:nvPr/>
          </p:nvGrpSpPr>
          <p:grpSpPr>
            <a:xfrm>
              <a:off x="222877" y="1139548"/>
              <a:ext cx="9731708" cy="3959539"/>
              <a:chOff x="-852766" y="1474606"/>
              <a:chExt cx="8743505" cy="3557472"/>
            </a:xfrm>
          </p:grpSpPr>
          <p:grpSp>
            <p:nvGrpSpPr>
              <p:cNvPr id="77" name="Grupo 76">
                <a:extLst>
                  <a:ext uri="{FF2B5EF4-FFF2-40B4-BE49-F238E27FC236}">
                    <a16:creationId xmlns:a16="http://schemas.microsoft.com/office/drawing/2014/main" xmlns="" id="{237EF4B1-4242-45AA-BBF7-52AFEDC5AC11}"/>
                  </a:ext>
                </a:extLst>
              </p:cNvPr>
              <p:cNvGrpSpPr/>
              <p:nvPr/>
            </p:nvGrpSpPr>
            <p:grpSpPr>
              <a:xfrm>
                <a:off x="-852766" y="1474606"/>
                <a:ext cx="8743505" cy="3557472"/>
                <a:chOff x="-248196" y="1487807"/>
                <a:chExt cx="8202930" cy="3285198"/>
              </a:xfrm>
            </p:grpSpPr>
            <p:grpSp>
              <p:nvGrpSpPr>
                <p:cNvPr id="79" name="10 Grupo">
                  <a:extLst>
                    <a:ext uri="{FF2B5EF4-FFF2-40B4-BE49-F238E27FC236}">
                      <a16:creationId xmlns:a16="http://schemas.microsoft.com/office/drawing/2014/main" xmlns="" id="{B5BC9581-A06D-4ACE-96CD-839A1B100BD9}"/>
                    </a:ext>
                  </a:extLst>
                </p:cNvPr>
                <p:cNvGrpSpPr/>
                <p:nvPr/>
              </p:nvGrpSpPr>
              <p:grpSpPr>
                <a:xfrm>
                  <a:off x="1057571" y="3318604"/>
                  <a:ext cx="1333256" cy="403356"/>
                  <a:chOff x="5008945" y="809733"/>
                  <a:chExt cx="1797973" cy="862474"/>
                </a:xfrm>
              </p:grpSpPr>
              <p:pic>
                <p:nvPicPr>
                  <p:cNvPr id="140" name="Picture 22" descr="Resultado de imagen de IHG">
                    <a:extLst>
                      <a:ext uri="{FF2B5EF4-FFF2-40B4-BE49-F238E27FC236}">
                        <a16:creationId xmlns:a16="http://schemas.microsoft.com/office/drawing/2014/main" xmlns="" id="{A81962AC-E24C-499E-9952-35F39201DA8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322058" y="809733"/>
                    <a:ext cx="1057059" cy="505495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41" name="Picture 24" descr="Resultado de imagen de HOLIDAY INN">
                    <a:extLst>
                      <a:ext uri="{FF2B5EF4-FFF2-40B4-BE49-F238E27FC236}">
                        <a16:creationId xmlns:a16="http://schemas.microsoft.com/office/drawing/2014/main" xmlns="" id="{7470DC8F-5793-4955-9F99-D191CB6070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008945" y="1348895"/>
                    <a:ext cx="481572" cy="323312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42" name="Picture 26" descr="Resultado de imagen de holiday inn express png">
                    <a:extLst>
                      <a:ext uri="{FF2B5EF4-FFF2-40B4-BE49-F238E27FC236}">
                        <a16:creationId xmlns:a16="http://schemas.microsoft.com/office/drawing/2014/main" xmlns="" id="{430C09ED-7C76-468F-9FB1-CB3644B8EAE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509297" y="1359234"/>
                    <a:ext cx="478940" cy="22894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43" name="Picture 28" descr="Resultado de imagen de INTERCONTINENTAL">
                    <a:extLst>
                      <a:ext uri="{FF2B5EF4-FFF2-40B4-BE49-F238E27FC236}">
                        <a16:creationId xmlns:a16="http://schemas.microsoft.com/office/drawing/2014/main" xmlns="" id="{70AC1B3A-A3F9-43B0-B419-572AE1B22D9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066581" y="1345677"/>
                    <a:ext cx="740337" cy="274987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pic>
              <p:nvPicPr>
                <p:cNvPr id="80" name="Picture 30" descr="Resultado de imagen de MELIA">
                  <a:extLst>
                    <a:ext uri="{FF2B5EF4-FFF2-40B4-BE49-F238E27FC236}">
                      <a16:creationId xmlns:a16="http://schemas.microsoft.com/office/drawing/2014/main" xmlns="" id="{79F602B6-DFC8-4A40-9615-6339D8C8B0E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email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22406" y="3918135"/>
                  <a:ext cx="618611" cy="33167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81" name="17 Grupo">
                  <a:extLst>
                    <a:ext uri="{FF2B5EF4-FFF2-40B4-BE49-F238E27FC236}">
                      <a16:creationId xmlns:a16="http://schemas.microsoft.com/office/drawing/2014/main" xmlns="" id="{A7C9CCD8-3273-43A7-A928-355AA59ECB3B}"/>
                    </a:ext>
                  </a:extLst>
                </p:cNvPr>
                <p:cNvGrpSpPr/>
                <p:nvPr/>
              </p:nvGrpSpPr>
              <p:grpSpPr>
                <a:xfrm>
                  <a:off x="-248196" y="2302888"/>
                  <a:ext cx="1223554" cy="538276"/>
                  <a:chOff x="955462" y="5132092"/>
                  <a:chExt cx="1872649" cy="1256670"/>
                </a:xfrm>
              </p:grpSpPr>
              <p:pic>
                <p:nvPicPr>
                  <p:cNvPr id="137" name="Picture 10" descr="Resultado de imagen de radisson">
                    <a:extLst>
                      <a:ext uri="{FF2B5EF4-FFF2-40B4-BE49-F238E27FC236}">
                        <a16:creationId xmlns:a16="http://schemas.microsoft.com/office/drawing/2014/main" xmlns="" id="{5EECB2A5-50CC-4B55-858E-AAB254C7B1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9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955462" y="5980224"/>
                    <a:ext cx="964471" cy="35490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38" name="Picture 12" descr="Resultado de imagen de park inn">
                    <a:extLst>
                      <a:ext uri="{FF2B5EF4-FFF2-40B4-BE49-F238E27FC236}">
                        <a16:creationId xmlns:a16="http://schemas.microsoft.com/office/drawing/2014/main" xmlns="" id="{AD6B7038-18E9-40DF-94A6-9D82A37499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900662" y="5971140"/>
                    <a:ext cx="927449" cy="417622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39" name="Picture 40" descr="Resultado de imagen de carlson rezidor">
                    <a:extLst>
                      <a:ext uri="{FF2B5EF4-FFF2-40B4-BE49-F238E27FC236}">
                        <a16:creationId xmlns:a16="http://schemas.microsoft.com/office/drawing/2014/main" xmlns="" id="{3B214603-A5A5-4A4A-BB11-685BA0C9EFC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192041" y="5132092"/>
                    <a:ext cx="1286274" cy="80156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82" name="26 Grupo">
                  <a:extLst>
                    <a:ext uri="{FF2B5EF4-FFF2-40B4-BE49-F238E27FC236}">
                      <a16:creationId xmlns:a16="http://schemas.microsoft.com/office/drawing/2014/main" xmlns="" id="{EFE5EC3E-97F8-446A-A976-3E4FAE3EC73F}"/>
                    </a:ext>
                  </a:extLst>
                </p:cNvPr>
                <p:cNvGrpSpPr/>
                <p:nvPr/>
              </p:nvGrpSpPr>
              <p:grpSpPr>
                <a:xfrm>
                  <a:off x="4686878" y="1861047"/>
                  <a:ext cx="796455" cy="607569"/>
                  <a:chOff x="6066865" y="1655469"/>
                  <a:chExt cx="984326" cy="1203528"/>
                </a:xfrm>
              </p:grpSpPr>
              <p:pic>
                <p:nvPicPr>
                  <p:cNvPr id="135" name="Picture 8" descr="Resultado de imagen de best western plus">
                    <a:extLst>
                      <a:ext uri="{FF2B5EF4-FFF2-40B4-BE49-F238E27FC236}">
                        <a16:creationId xmlns:a16="http://schemas.microsoft.com/office/drawing/2014/main" xmlns="" id="{25B07223-B271-4804-8765-6B469B1E1F0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2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354534" y="2476643"/>
                    <a:ext cx="696657" cy="382354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36" name="Picture 12" descr="Resultado de imagen de BEST WESTERN">
                    <a:extLst>
                      <a:ext uri="{FF2B5EF4-FFF2-40B4-BE49-F238E27FC236}">
                        <a16:creationId xmlns:a16="http://schemas.microsoft.com/office/drawing/2014/main" xmlns="" id="{E8A99AF4-5458-4FDD-B4DF-EB0B944ECC5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3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066865" y="1655469"/>
                    <a:ext cx="877153" cy="917024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pic>
              <p:nvPicPr>
                <p:cNvPr id="83" name="Picture 14" descr="Resultado de imagen de HOTEL ATTON">
                  <a:extLst>
                    <a:ext uri="{FF2B5EF4-FFF2-40B4-BE49-F238E27FC236}">
                      <a16:creationId xmlns:a16="http://schemas.microsoft.com/office/drawing/2014/main" xmlns="" id="{F14CDEB6-16AD-4116-982B-AF60AB82054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4" cstate="email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 bwMode="auto">
                <a:xfrm>
                  <a:off x="2868140" y="1902567"/>
                  <a:ext cx="1298134" cy="47144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84" name="35 Grupo">
                  <a:extLst>
                    <a:ext uri="{FF2B5EF4-FFF2-40B4-BE49-F238E27FC236}">
                      <a16:creationId xmlns:a16="http://schemas.microsoft.com/office/drawing/2014/main" xmlns="" id="{7668C7A9-9474-40E8-9E1A-98A555F07209}"/>
                    </a:ext>
                  </a:extLst>
                </p:cNvPr>
                <p:cNvGrpSpPr/>
                <p:nvPr/>
              </p:nvGrpSpPr>
              <p:grpSpPr>
                <a:xfrm>
                  <a:off x="6209766" y="1954697"/>
                  <a:ext cx="1329780" cy="409433"/>
                  <a:chOff x="2172352" y="2015767"/>
                  <a:chExt cx="1643452" cy="811041"/>
                </a:xfrm>
              </p:grpSpPr>
              <p:pic>
                <p:nvPicPr>
                  <p:cNvPr id="132" name="Picture 16" descr="Resultado de imagen de CITY EXPRESS">
                    <a:extLst>
                      <a:ext uri="{FF2B5EF4-FFF2-40B4-BE49-F238E27FC236}">
                        <a16:creationId xmlns:a16="http://schemas.microsoft.com/office/drawing/2014/main" xmlns="" id="{783CCC95-F084-4804-94A9-C4160BB9142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307671" y="2015767"/>
                    <a:ext cx="1330507" cy="459025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33" name="Picture 18" descr="Resultado de imagen de CITY EXPRESS JUNIOR">
                    <a:extLst>
                      <a:ext uri="{FF2B5EF4-FFF2-40B4-BE49-F238E27FC236}">
                        <a16:creationId xmlns:a16="http://schemas.microsoft.com/office/drawing/2014/main" xmlns="" id="{0EE938C5-EC48-4C98-9510-F821F86A741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6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2172352" y="2519270"/>
                    <a:ext cx="794743" cy="300585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34" name="Picture 20" descr="Resultado de imagen de CITY EXPRESS PLUS">
                    <a:extLst>
                      <a:ext uri="{FF2B5EF4-FFF2-40B4-BE49-F238E27FC236}">
                        <a16:creationId xmlns:a16="http://schemas.microsoft.com/office/drawing/2014/main" xmlns="" id="{91CB693D-B8EF-4E5B-B174-3E57CD33969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7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3069318" y="2531204"/>
                    <a:ext cx="746486" cy="295604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pic>
              <p:nvPicPr>
                <p:cNvPr id="85" name="Picture 22" descr="Resultado de imagen de four seasons logo">
                  <a:extLst>
                    <a:ext uri="{FF2B5EF4-FFF2-40B4-BE49-F238E27FC236}">
                      <a16:creationId xmlns:a16="http://schemas.microsoft.com/office/drawing/2014/main" xmlns="" id="{6A5C93DB-D926-4362-92F7-997761A53CC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48399" y="2534172"/>
                  <a:ext cx="1313827" cy="834239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86" name="40 Grupo">
                  <a:extLst>
                    <a:ext uri="{FF2B5EF4-FFF2-40B4-BE49-F238E27FC236}">
                      <a16:creationId xmlns:a16="http://schemas.microsoft.com/office/drawing/2014/main" xmlns="" id="{AABF427C-7F55-4EA8-89F2-CAD4B3350A05}"/>
                    </a:ext>
                  </a:extLst>
                </p:cNvPr>
                <p:cNvGrpSpPr/>
                <p:nvPr/>
              </p:nvGrpSpPr>
              <p:grpSpPr>
                <a:xfrm>
                  <a:off x="6206393" y="2695907"/>
                  <a:ext cx="1452288" cy="577261"/>
                  <a:chOff x="9200217" y="-150983"/>
                  <a:chExt cx="1980883" cy="1337167"/>
                </a:xfrm>
              </p:grpSpPr>
              <p:pic>
                <p:nvPicPr>
                  <p:cNvPr id="125" name="Picture 16" descr="Resultado de imagen de conrad hilton logo">
                    <a:extLst>
                      <a:ext uri="{FF2B5EF4-FFF2-40B4-BE49-F238E27FC236}">
                        <a16:creationId xmlns:a16="http://schemas.microsoft.com/office/drawing/2014/main" xmlns="" id="{6C65890E-EA3F-4AD3-A384-52E21DD596C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00217" y="354739"/>
                    <a:ext cx="781100" cy="280728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26" name="Picture 18" descr="Resultado de imagen de hampton inn by hilton">
                    <a:extLst>
                      <a:ext uri="{FF2B5EF4-FFF2-40B4-BE49-F238E27FC236}">
                        <a16:creationId xmlns:a16="http://schemas.microsoft.com/office/drawing/2014/main" xmlns="" id="{00C53B49-5BEC-4925-ABFC-B3035796E41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921411" y="332215"/>
                    <a:ext cx="688820" cy="42439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27" name="Picture 24" descr="Resultado de imagen de HILTON">
                    <a:extLst>
                      <a:ext uri="{FF2B5EF4-FFF2-40B4-BE49-F238E27FC236}">
                        <a16:creationId xmlns:a16="http://schemas.microsoft.com/office/drawing/2014/main" xmlns="" id="{DCFA56EC-3695-45C6-8B68-95A85490FA0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21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9590766" y="-150983"/>
                    <a:ext cx="1266449" cy="369314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28" name="Picture 26" descr="Resultado de imagen de doubletree by hilton">
                    <a:extLst>
                      <a:ext uri="{FF2B5EF4-FFF2-40B4-BE49-F238E27FC236}">
                        <a16:creationId xmlns:a16="http://schemas.microsoft.com/office/drawing/2014/main" xmlns="" id="{015044B4-DA35-4147-8BA2-B4EC0997907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905128" y="765855"/>
                    <a:ext cx="641662" cy="42032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29" name="Picture 28" descr="Resultado de imagen de embassy suites logo">
                    <a:extLst>
                      <a:ext uri="{FF2B5EF4-FFF2-40B4-BE49-F238E27FC236}">
                        <a16:creationId xmlns:a16="http://schemas.microsoft.com/office/drawing/2014/main" xmlns="" id="{480E6535-EABE-42D7-B8CF-1324DFBDB0A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329584" y="689904"/>
                    <a:ext cx="522365" cy="49487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30" name="Picture 30" descr="Resultado de imagen de HILTON">
                    <a:extLst>
                      <a:ext uri="{FF2B5EF4-FFF2-40B4-BE49-F238E27FC236}">
                        <a16:creationId xmlns:a16="http://schemas.microsoft.com/office/drawing/2014/main" xmlns="" id="{3514EB92-EF03-41CF-86DF-C849D2DB782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0651484" y="285363"/>
                    <a:ext cx="529616" cy="40454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31" name="Picture 32" descr="Resultado de imagen de GARDEN INN">
                    <a:extLst>
                      <a:ext uri="{FF2B5EF4-FFF2-40B4-BE49-F238E27FC236}">
                        <a16:creationId xmlns:a16="http://schemas.microsoft.com/office/drawing/2014/main" xmlns="" id="{2BCF7162-A14B-47B6-B137-FBF6EB354EF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5" cstate="email">
                    <a:clrChange>
                      <a:clrFrom>
                        <a:srgbClr val="FEFFFC"/>
                      </a:clrFrom>
                      <a:clrTo>
                        <a:srgbClr val="FEFFFC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0659722" y="733707"/>
                    <a:ext cx="521378" cy="407265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87" name="48 Grupo">
                  <a:extLst>
                    <a:ext uri="{FF2B5EF4-FFF2-40B4-BE49-F238E27FC236}">
                      <a16:creationId xmlns:a16="http://schemas.microsoft.com/office/drawing/2014/main" xmlns="" id="{71A3C6FF-3140-4405-B2C8-1DAD7F8E0354}"/>
                    </a:ext>
                  </a:extLst>
                </p:cNvPr>
                <p:cNvGrpSpPr/>
                <p:nvPr/>
              </p:nvGrpSpPr>
              <p:grpSpPr>
                <a:xfrm>
                  <a:off x="4447160" y="2683631"/>
                  <a:ext cx="1364260" cy="531102"/>
                  <a:chOff x="4074243" y="2543389"/>
                  <a:chExt cx="1735024" cy="1052056"/>
                </a:xfrm>
              </p:grpSpPr>
              <p:sp>
                <p:nvSpPr>
                  <p:cNvPr id="121" name="49 CuadroTexto">
                    <a:extLst>
                      <a:ext uri="{FF2B5EF4-FFF2-40B4-BE49-F238E27FC236}">
                        <a16:creationId xmlns:a16="http://schemas.microsoft.com/office/drawing/2014/main" xmlns="" id="{AB1E1BF4-3A0C-4C48-A9DF-916FFA034504}"/>
                      </a:ext>
                    </a:extLst>
                  </p:cNvPr>
                  <p:cNvSpPr txBox="1"/>
                  <p:nvPr/>
                </p:nvSpPr>
                <p:spPr>
                  <a:xfrm>
                    <a:off x="4586245" y="2985698"/>
                    <a:ext cx="400216" cy="60974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2002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s-CO" sz="1811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*</a:t>
                    </a:r>
                  </a:p>
                </p:txBody>
              </p:sp>
              <p:pic>
                <p:nvPicPr>
                  <p:cNvPr id="122" name="Picture 20" descr="Resultado de imagen de hyatt regency logo">
                    <a:extLst>
                      <a:ext uri="{FF2B5EF4-FFF2-40B4-BE49-F238E27FC236}">
                        <a16:creationId xmlns:a16="http://schemas.microsoft.com/office/drawing/2014/main" xmlns="" id="{C688B27C-F50D-4038-B204-8778FA73CDB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6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726422" y="2993368"/>
                    <a:ext cx="1082845" cy="479667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23" name="Picture 38" descr="Resultado de imagen de HYATT">
                    <a:extLst>
                      <a:ext uri="{FF2B5EF4-FFF2-40B4-BE49-F238E27FC236}">
                        <a16:creationId xmlns:a16="http://schemas.microsoft.com/office/drawing/2014/main" xmlns="" id="{8A2914CE-B947-4A8F-986A-F5DB5C122F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7" cstate="email">
                    <a:clrChange>
                      <a:clrFrom>
                        <a:srgbClr val="FFFFFE"/>
                      </a:clrFrom>
                      <a:clrTo>
                        <a:srgbClr val="FFFFFE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142279" y="2543389"/>
                    <a:ext cx="1429399" cy="67286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24" name="Picture 40" descr="Resultado de imagen de grand hyatt logo">
                    <a:extLst>
                      <a:ext uri="{FF2B5EF4-FFF2-40B4-BE49-F238E27FC236}">
                        <a16:creationId xmlns:a16="http://schemas.microsoft.com/office/drawing/2014/main" xmlns="" id="{7C3E79CA-D111-450C-9B16-6A01EA7632B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28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4074243" y="3084345"/>
                    <a:ext cx="741055" cy="282500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88" name="53 Grupo">
                  <a:extLst>
                    <a:ext uri="{FF2B5EF4-FFF2-40B4-BE49-F238E27FC236}">
                      <a16:creationId xmlns:a16="http://schemas.microsoft.com/office/drawing/2014/main" xmlns="" id="{D768B3A0-D2A1-4618-BD27-0C5E51FFFFE2}"/>
                    </a:ext>
                  </a:extLst>
                </p:cNvPr>
                <p:cNvGrpSpPr/>
                <p:nvPr/>
              </p:nvGrpSpPr>
              <p:grpSpPr>
                <a:xfrm>
                  <a:off x="-101499" y="3099671"/>
                  <a:ext cx="929945" cy="660810"/>
                  <a:chOff x="-1861411" y="2465636"/>
                  <a:chExt cx="1465113" cy="1015173"/>
                </a:xfrm>
              </p:grpSpPr>
              <p:pic>
                <p:nvPicPr>
                  <p:cNvPr id="119" name="Picture 42" descr="Resultado de imagen de nh hoteles">
                    <a:extLst>
                      <a:ext uri="{FF2B5EF4-FFF2-40B4-BE49-F238E27FC236}">
                        <a16:creationId xmlns:a16="http://schemas.microsoft.com/office/drawing/2014/main" xmlns="" id="{011A5CD8-B4D2-4AC6-8324-C21C8B66F97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29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-1861411" y="2465636"/>
                    <a:ext cx="1465113" cy="687127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20" name="Picture 54" descr="Resultado de imagen de NH COLLECTION">
                    <a:extLst>
                      <a:ext uri="{FF2B5EF4-FFF2-40B4-BE49-F238E27FC236}">
                        <a16:creationId xmlns:a16="http://schemas.microsoft.com/office/drawing/2014/main" xmlns="" id="{7D88DDB8-8085-45FA-89E8-8C817EA18FE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0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1583979" y="2976301"/>
                    <a:ext cx="849361" cy="504508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89" name="58 Grupo">
                  <a:extLst>
                    <a:ext uri="{FF2B5EF4-FFF2-40B4-BE49-F238E27FC236}">
                      <a16:creationId xmlns:a16="http://schemas.microsoft.com/office/drawing/2014/main" xmlns="" id="{684AFD1C-20DD-4302-AD0C-B592DF733AD2}"/>
                    </a:ext>
                  </a:extLst>
                </p:cNvPr>
                <p:cNvGrpSpPr/>
                <p:nvPr/>
              </p:nvGrpSpPr>
              <p:grpSpPr>
                <a:xfrm>
                  <a:off x="4365896" y="3497143"/>
                  <a:ext cx="1605915" cy="897591"/>
                  <a:chOff x="7277626" y="2171460"/>
                  <a:chExt cx="2073751" cy="1778026"/>
                </a:xfrm>
              </p:grpSpPr>
              <p:pic>
                <p:nvPicPr>
                  <p:cNvPr id="109" name="Picture 38" descr="Resultado de imagen de sheraton">
                    <a:extLst>
                      <a:ext uri="{FF2B5EF4-FFF2-40B4-BE49-F238E27FC236}">
                        <a16:creationId xmlns:a16="http://schemas.microsoft.com/office/drawing/2014/main" xmlns="" id="{B4A5E35D-29E4-403C-81F5-FC0F71F8F5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1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12381" y="3247979"/>
                    <a:ext cx="472210" cy="321108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10" name="Picture 42" descr="Resultado de imagen de MARRIOTT">
                    <a:extLst>
                      <a:ext uri="{FF2B5EF4-FFF2-40B4-BE49-F238E27FC236}">
                        <a16:creationId xmlns:a16="http://schemas.microsoft.com/office/drawing/2014/main" xmlns="" id="{6FEC21A4-784C-4205-8DB1-69B68F090C5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2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68723" y="2171460"/>
                    <a:ext cx="1324702" cy="561945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11" name="Picture 44" descr="Resultado de imagen de AC BY MARRIOTT">
                    <a:extLst>
                      <a:ext uri="{FF2B5EF4-FFF2-40B4-BE49-F238E27FC236}">
                        <a16:creationId xmlns:a16="http://schemas.microsoft.com/office/drawing/2014/main" xmlns="" id="{141E6A7A-225B-448A-BDAC-7A2E98126A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3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021417" y="2767038"/>
                    <a:ext cx="329960" cy="329960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12" name="Picture 46" descr="Resultado de imagen de courtyard logo">
                    <a:extLst>
                      <a:ext uri="{FF2B5EF4-FFF2-40B4-BE49-F238E27FC236}">
                        <a16:creationId xmlns:a16="http://schemas.microsoft.com/office/drawing/2014/main" xmlns="" id="{DEEA080E-3105-4B22-90EF-C8B89BD877B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4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277626" y="2833670"/>
                    <a:ext cx="782195" cy="339277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13" name="Picture 48" descr="Resultado de imagen de JW MARRIOTT">
                    <a:extLst>
                      <a:ext uri="{FF2B5EF4-FFF2-40B4-BE49-F238E27FC236}">
                        <a16:creationId xmlns:a16="http://schemas.microsoft.com/office/drawing/2014/main" xmlns="" id="{EB1A0786-574C-4F1D-BC80-EF73D59FDC0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5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074745" y="2761831"/>
                    <a:ext cx="859654" cy="367144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14" name="Picture 50" descr="Resultado de imagen de RESIDENCE INN">
                    <a:extLst>
                      <a:ext uri="{FF2B5EF4-FFF2-40B4-BE49-F238E27FC236}">
                        <a16:creationId xmlns:a16="http://schemas.microsoft.com/office/drawing/2014/main" xmlns="" id="{09C3EB04-B5E6-4475-9B25-499E0926F1B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6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546390" y="3611912"/>
                    <a:ext cx="541423" cy="337574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15" name="Picture 52" descr="Resultado de imagen de THE ARTISAN MARRIOTT">
                    <a:extLst>
                      <a:ext uri="{FF2B5EF4-FFF2-40B4-BE49-F238E27FC236}">
                        <a16:creationId xmlns:a16="http://schemas.microsoft.com/office/drawing/2014/main" xmlns="" id="{AD06F353-3392-4298-896C-615965B3867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7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390463" y="3089763"/>
                    <a:ext cx="849210" cy="424605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16" name="Picture 60" descr="Resultado de imagen de FOUR POINTS">
                    <a:extLst>
                      <a:ext uri="{FF2B5EF4-FFF2-40B4-BE49-F238E27FC236}">
                        <a16:creationId xmlns:a16="http://schemas.microsoft.com/office/drawing/2014/main" xmlns="" id="{E5907E9F-F670-42DA-A610-CFA8BF9FCB4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8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038833" y="3189930"/>
                    <a:ext cx="415407" cy="300085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17" name="Picture 62" descr="Resultado de imagen de ALOFT">
                    <a:extLst>
                      <a:ext uri="{FF2B5EF4-FFF2-40B4-BE49-F238E27FC236}">
                        <a16:creationId xmlns:a16="http://schemas.microsoft.com/office/drawing/2014/main" xmlns="" id="{BFEAD64E-48DD-45FB-8C42-D49F3A71854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9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394032" y="3645120"/>
                    <a:ext cx="634918" cy="27116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18" name="Picture 64" descr="Resultado de imagen de hotel w logo">
                    <a:extLst>
                      <a:ext uri="{FF2B5EF4-FFF2-40B4-BE49-F238E27FC236}">
                        <a16:creationId xmlns:a16="http://schemas.microsoft.com/office/drawing/2014/main" xmlns="" id="{879FD51C-1FE4-418B-B6F1-77B335645A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40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8074732" y="3566243"/>
                    <a:ext cx="392948" cy="340037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90" name="69 Grupo">
                  <a:extLst>
                    <a:ext uri="{FF2B5EF4-FFF2-40B4-BE49-F238E27FC236}">
                      <a16:creationId xmlns:a16="http://schemas.microsoft.com/office/drawing/2014/main" xmlns="" id="{86DF171F-B60C-48DD-84C5-40FA4BADB1A0}"/>
                    </a:ext>
                  </a:extLst>
                </p:cNvPr>
                <p:cNvGrpSpPr/>
                <p:nvPr/>
              </p:nvGrpSpPr>
              <p:grpSpPr>
                <a:xfrm>
                  <a:off x="6272915" y="3750585"/>
                  <a:ext cx="1435842" cy="607383"/>
                  <a:chOff x="7341009" y="748806"/>
                  <a:chExt cx="1855701" cy="1203157"/>
                </a:xfrm>
              </p:grpSpPr>
              <p:pic>
                <p:nvPicPr>
                  <p:cNvPr id="104" name="Picture 66" descr="Resultado de imagen de wyndham hotel">
                    <a:extLst>
                      <a:ext uri="{FF2B5EF4-FFF2-40B4-BE49-F238E27FC236}">
                        <a16:creationId xmlns:a16="http://schemas.microsoft.com/office/drawing/2014/main" xmlns="" id="{B8261DBA-1405-4C53-8B7F-E3C79368508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1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390265" y="748806"/>
                    <a:ext cx="1606495" cy="356564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05" name="Picture 68" descr="Resultado de imagen de howard johnson logo">
                    <a:extLst>
                      <a:ext uri="{FF2B5EF4-FFF2-40B4-BE49-F238E27FC236}">
                        <a16:creationId xmlns:a16="http://schemas.microsoft.com/office/drawing/2014/main" xmlns="" id="{C0EAC20A-3CB6-44D9-BF99-1BEBA66F6D9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2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341009" y="1212077"/>
                    <a:ext cx="959642" cy="297255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06" name="Picture 70" descr="Resultado de imagen de RAMADA">
                    <a:extLst>
                      <a:ext uri="{FF2B5EF4-FFF2-40B4-BE49-F238E27FC236}">
                        <a16:creationId xmlns:a16="http://schemas.microsoft.com/office/drawing/2014/main" xmlns="" id="{AEF0DD35-5604-4423-8356-1BEDF945923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3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424195" y="1168898"/>
                    <a:ext cx="772515" cy="27885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07" name="Picture 72" descr="Resultado de imagen de tryp logo">
                    <a:extLst>
                      <a:ext uri="{FF2B5EF4-FFF2-40B4-BE49-F238E27FC236}">
                        <a16:creationId xmlns:a16="http://schemas.microsoft.com/office/drawing/2014/main" xmlns="" id="{D128E2C4-4D35-4F76-9252-A654729874C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44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8647210" y="1478733"/>
                    <a:ext cx="468331" cy="473230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08" name="Picture 76" descr="Resultado de imagen de WYNDHAM GARDEN">
                    <a:extLst>
                      <a:ext uri="{FF2B5EF4-FFF2-40B4-BE49-F238E27FC236}">
                        <a16:creationId xmlns:a16="http://schemas.microsoft.com/office/drawing/2014/main" xmlns="" id="{EF6DB2C0-D83F-455F-B36F-20C350D1C9A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5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54285" y="1630653"/>
                    <a:ext cx="980342" cy="249007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cxnSp>
              <p:nvCxnSpPr>
                <p:cNvPr id="91" name="75 Conector recto">
                  <a:extLst>
                    <a:ext uri="{FF2B5EF4-FFF2-40B4-BE49-F238E27FC236}">
                      <a16:creationId xmlns:a16="http://schemas.microsoft.com/office/drawing/2014/main" xmlns="" id="{FC04B1AD-1C16-44A0-A203-DADEF9AB1A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20184" y="1487807"/>
                  <a:ext cx="0" cy="328519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2" name="77 Grupo">
                  <a:extLst>
                    <a:ext uri="{FF2B5EF4-FFF2-40B4-BE49-F238E27FC236}">
                      <a16:creationId xmlns:a16="http://schemas.microsoft.com/office/drawing/2014/main" xmlns="" id="{65F14BFB-4DF0-4DB1-BB30-D356DA724515}"/>
                    </a:ext>
                  </a:extLst>
                </p:cNvPr>
                <p:cNvGrpSpPr/>
                <p:nvPr/>
              </p:nvGrpSpPr>
              <p:grpSpPr>
                <a:xfrm>
                  <a:off x="1137751" y="2203415"/>
                  <a:ext cx="1108575" cy="406118"/>
                  <a:chOff x="442719" y="1143341"/>
                  <a:chExt cx="1519406" cy="895328"/>
                </a:xfrm>
              </p:grpSpPr>
              <p:pic>
                <p:nvPicPr>
                  <p:cNvPr id="100" name="16 Imagen" descr="image009">
                    <a:extLst>
                      <a:ext uri="{FF2B5EF4-FFF2-40B4-BE49-F238E27FC236}">
                        <a16:creationId xmlns:a16="http://schemas.microsoft.com/office/drawing/2014/main" xmlns="" id="{459E8411-84DF-4CE6-831D-3A382566462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6" cstate="email">
                    <a:clrChange>
                      <a:clrFrom>
                        <a:srgbClr val="FFFBFD"/>
                      </a:clrFrom>
                      <a:clrTo>
                        <a:srgbClr val="FFFBFD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42719" y="1191937"/>
                    <a:ext cx="357625" cy="3546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01" name="Picture 2" descr="Resultado de imagen de MERCURE">
                    <a:extLst>
                      <a:ext uri="{FF2B5EF4-FFF2-40B4-BE49-F238E27FC236}">
                        <a16:creationId xmlns:a16="http://schemas.microsoft.com/office/drawing/2014/main" xmlns="" id="{F9F85EEB-E757-4354-BFDC-432AB1CB9E8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7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122019" y="1143341"/>
                    <a:ext cx="840106" cy="40325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02" name="Picture 4" descr="Resultado de imagen de ibis budget logo">
                    <a:extLst>
                      <a:ext uri="{FF2B5EF4-FFF2-40B4-BE49-F238E27FC236}">
                        <a16:creationId xmlns:a16="http://schemas.microsoft.com/office/drawing/2014/main" xmlns="" id="{C346A63A-E143-45C9-88FC-95C4F490EE2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8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53045" y="1198939"/>
                    <a:ext cx="347653" cy="34765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103" name="Picture 6" descr="Resultado de imagen de sofitel victoria regia LOGO">
                    <a:extLst>
                      <a:ext uri="{FF2B5EF4-FFF2-40B4-BE49-F238E27FC236}">
                        <a16:creationId xmlns:a16="http://schemas.microsoft.com/office/drawing/2014/main" xmlns="" id="{A86C47DB-9BC9-44C7-8BCC-EF4448A5905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9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12098" y="1344966"/>
                    <a:ext cx="1111126" cy="6937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sp>
              <p:nvSpPr>
                <p:cNvPr id="93" name="84 Rectángulo">
                  <a:extLst>
                    <a:ext uri="{FF2B5EF4-FFF2-40B4-BE49-F238E27FC236}">
                      <a16:creationId xmlns:a16="http://schemas.microsoft.com/office/drawing/2014/main" xmlns="" id="{D2D26AAE-AC27-46EF-8E2E-F15ABE01BAFB}"/>
                    </a:ext>
                  </a:extLst>
                </p:cNvPr>
                <p:cNvSpPr/>
                <p:nvPr/>
              </p:nvSpPr>
              <p:spPr>
                <a:xfrm>
                  <a:off x="486186" y="1548539"/>
                  <a:ext cx="1053209" cy="169937"/>
                </a:xfrm>
                <a:prstGeom prst="rect">
                  <a:avLst/>
                </a:prstGeom>
                <a:ln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marL="0" marR="0" lvl="0" indent="0" algn="ctr" defTabSz="92002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CO" sz="1400" b="1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entury Gothic" panose="020B0502020202020204" pitchFamily="34" charset="0"/>
                      <a:ea typeface="+mn-ea"/>
                      <a:cs typeface="+mn-cs"/>
                    </a:rPr>
                    <a:t>Europe</a:t>
                  </a:r>
                  <a:endParaRPr kumimoji="0" lang="es-CO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85 Rectángulo">
                  <a:extLst>
                    <a:ext uri="{FF2B5EF4-FFF2-40B4-BE49-F238E27FC236}">
                      <a16:creationId xmlns:a16="http://schemas.microsoft.com/office/drawing/2014/main" xmlns="" id="{7C5BB5B6-5037-4AFA-BC94-114E89B9FAE7}"/>
                    </a:ext>
                  </a:extLst>
                </p:cNvPr>
                <p:cNvSpPr/>
                <p:nvPr/>
              </p:nvSpPr>
              <p:spPr>
                <a:xfrm>
                  <a:off x="2877290" y="1563674"/>
                  <a:ext cx="5077444" cy="168397"/>
                </a:xfrm>
                <a:prstGeom prst="rect">
                  <a:avLst/>
                </a:prstGeom>
                <a:ln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marL="0" marR="0" lvl="0" indent="0" algn="ctr" defTabSz="92002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CO" sz="1400" b="1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entury Gothic" panose="020B0502020202020204" pitchFamily="34" charset="0"/>
                      <a:ea typeface="+mn-ea"/>
                      <a:cs typeface="+mn-cs"/>
                    </a:rPr>
                    <a:t>Americas</a:t>
                  </a:r>
                  <a:endParaRPr kumimoji="0" lang="es-CO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+mn-cs"/>
                  </a:endParaRPr>
                </a:p>
              </p:txBody>
            </p:sp>
            <p:grpSp>
              <p:nvGrpSpPr>
                <p:cNvPr id="95" name="86 Grupo">
                  <a:extLst>
                    <a:ext uri="{FF2B5EF4-FFF2-40B4-BE49-F238E27FC236}">
                      <a16:creationId xmlns:a16="http://schemas.microsoft.com/office/drawing/2014/main" xmlns="" id="{11011042-C6C3-4FE8-9695-F00FED6BF24E}"/>
                    </a:ext>
                  </a:extLst>
                </p:cNvPr>
                <p:cNvGrpSpPr/>
                <p:nvPr/>
              </p:nvGrpSpPr>
              <p:grpSpPr>
                <a:xfrm>
                  <a:off x="1012791" y="2797449"/>
                  <a:ext cx="1036225" cy="331447"/>
                  <a:chOff x="58232" y="2412752"/>
                  <a:chExt cx="1280652" cy="656560"/>
                </a:xfrm>
              </p:grpSpPr>
              <p:grpSp>
                <p:nvGrpSpPr>
                  <p:cNvPr id="96" name="87 Grupo">
                    <a:extLst>
                      <a:ext uri="{FF2B5EF4-FFF2-40B4-BE49-F238E27FC236}">
                        <a16:creationId xmlns:a16="http://schemas.microsoft.com/office/drawing/2014/main" xmlns="" id="{142CE12C-E6D2-4631-910A-4F20B10A475D}"/>
                      </a:ext>
                    </a:extLst>
                  </p:cNvPr>
                  <p:cNvGrpSpPr/>
                  <p:nvPr/>
                </p:nvGrpSpPr>
                <p:grpSpPr>
                  <a:xfrm>
                    <a:off x="665981" y="2412752"/>
                    <a:ext cx="672903" cy="593083"/>
                    <a:chOff x="595783" y="2520176"/>
                    <a:chExt cx="769795" cy="689914"/>
                  </a:xfrm>
                </p:grpSpPr>
                <p:pic>
                  <p:nvPicPr>
                    <p:cNvPr id="98" name="Picture 34" descr="Resultado de imagen de HOTEL EXE">
                      <a:extLst>
                        <a:ext uri="{FF2B5EF4-FFF2-40B4-BE49-F238E27FC236}">
                          <a16:creationId xmlns:a16="http://schemas.microsoft.com/office/drawing/2014/main" xmlns="" id="{5D55D62B-33C8-4D7F-9F93-6896BA0BF416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50" cstate="email">
                      <a:clrChange>
                        <a:clrFrom>
                          <a:srgbClr val="FFFFFF"/>
                        </a:clrFrom>
                        <a:clrTo>
                          <a:srgbClr val="FFFFFF">
                            <a:alpha val="0"/>
                          </a:srgbClr>
                        </a:clrTo>
                      </a:clrChange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595783" y="2520176"/>
                      <a:ext cx="603295" cy="421100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  <p:pic>
                  <p:nvPicPr>
                    <p:cNvPr id="99" name="Picture 36" descr="Resultado de imagen de EUROSTARS">
                      <a:extLst>
                        <a:ext uri="{FF2B5EF4-FFF2-40B4-BE49-F238E27FC236}">
                          <a16:creationId xmlns:a16="http://schemas.microsoft.com/office/drawing/2014/main" xmlns="" id="{1992CEA7-251E-4902-ABD1-BDB5D90F9D4A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51" cstate="email"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684454" y="2919193"/>
                      <a:ext cx="681124" cy="290897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</p:grpSp>
              <p:pic>
                <p:nvPicPr>
                  <p:cNvPr id="97" name="Picture 6" descr="http://www.economia3.com/wp-content/uploads/2015/09/logo_hotusa.jpg">
                    <a:extLst>
                      <a:ext uri="{FF2B5EF4-FFF2-40B4-BE49-F238E27FC236}">
                        <a16:creationId xmlns:a16="http://schemas.microsoft.com/office/drawing/2014/main" xmlns="" id="{59180559-FBD5-41E8-BAF3-BEDF13346CC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2" cstate="email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8232" y="2459123"/>
                    <a:ext cx="677179" cy="610189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  <p:pic>
            <p:nvPicPr>
              <p:cNvPr id="78" name="Picture 2" descr="Resultado de imagen para sonesta logo">
                <a:extLst>
                  <a:ext uri="{FF2B5EF4-FFF2-40B4-BE49-F238E27FC236}">
                    <a16:creationId xmlns:a16="http://schemas.microsoft.com/office/drawing/2014/main" xmlns="" id="{3CFB5EC2-1BD7-4F04-92CE-1F2C41EEE3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2574850" y="3855068"/>
                <a:ext cx="1093944" cy="59840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76" name="Picture 2" descr="Resultado de imagen para accor">
              <a:extLst>
                <a:ext uri="{FF2B5EF4-FFF2-40B4-BE49-F238E27FC236}">
                  <a16:creationId xmlns:a16="http://schemas.microsoft.com/office/drawing/2014/main" xmlns="" id="{0ED81EB7-3000-4682-9310-0287B51685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0565" y="1692987"/>
              <a:ext cx="1191689" cy="2383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4" name="Rectángulo 143">
            <a:extLst>
              <a:ext uri="{FF2B5EF4-FFF2-40B4-BE49-F238E27FC236}">
                <a16:creationId xmlns:a16="http://schemas.microsoft.com/office/drawing/2014/main" xmlns="" id="{B2530064-E0F8-4486-8A10-BD46144BFD0D}"/>
              </a:ext>
            </a:extLst>
          </p:cNvPr>
          <p:cNvSpPr/>
          <p:nvPr/>
        </p:nvSpPr>
        <p:spPr>
          <a:xfrm>
            <a:off x="502918" y="117420"/>
            <a:ext cx="8475982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More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than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15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international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hotel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groups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are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now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in Colombia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145" name="9 CuadroTexto">
            <a:extLst>
              <a:ext uri="{FF2B5EF4-FFF2-40B4-BE49-F238E27FC236}">
                <a16:creationId xmlns:a16="http://schemas.microsoft.com/office/drawing/2014/main" xmlns="" id="{D2243066-2F74-48DA-8A03-5B9AC45A5BC1}"/>
              </a:ext>
            </a:extLst>
          </p:cNvPr>
          <p:cNvSpPr txBox="1"/>
          <p:nvPr/>
        </p:nvSpPr>
        <p:spPr>
          <a:xfrm>
            <a:off x="551014" y="4822828"/>
            <a:ext cx="9070295" cy="229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Source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: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National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pres.</a:t>
            </a:r>
          </a:p>
        </p:txBody>
      </p:sp>
    </p:spTree>
    <p:extLst>
      <p:ext uri="{BB962C8B-B14F-4D97-AF65-F5344CB8AC3E}">
        <p14:creationId xmlns:p14="http://schemas.microsoft.com/office/powerpoint/2010/main" val="407678178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pSp>
        <p:nvGrpSpPr>
          <p:cNvPr id="145" name="Grupo 144">
            <a:extLst>
              <a:ext uri="{FF2B5EF4-FFF2-40B4-BE49-F238E27FC236}">
                <a16:creationId xmlns:a16="http://schemas.microsoft.com/office/drawing/2014/main" xmlns="" id="{A485ADE1-FAD1-401D-9617-DF1A8CF40F41}"/>
              </a:ext>
            </a:extLst>
          </p:cNvPr>
          <p:cNvGrpSpPr/>
          <p:nvPr/>
        </p:nvGrpSpPr>
        <p:grpSpPr>
          <a:xfrm>
            <a:off x="1058034" y="1009444"/>
            <a:ext cx="7701039" cy="3861837"/>
            <a:chOff x="1132108" y="846038"/>
            <a:chExt cx="7842075" cy="4742065"/>
          </a:xfrm>
        </p:grpSpPr>
        <p:sp>
          <p:nvSpPr>
            <p:cNvPr id="146" name="Rectángulo redondeado 8">
              <a:extLst>
                <a:ext uri="{FF2B5EF4-FFF2-40B4-BE49-F238E27FC236}">
                  <a16:creationId xmlns:a16="http://schemas.microsoft.com/office/drawing/2014/main" xmlns="" id="{F7D7BFA0-F0B7-4BC3-BB94-6C0D47B1E695}"/>
                </a:ext>
              </a:extLst>
            </p:cNvPr>
            <p:cNvSpPr/>
            <p:nvPr/>
          </p:nvSpPr>
          <p:spPr>
            <a:xfrm>
              <a:off x="1489166" y="931661"/>
              <a:ext cx="3864042" cy="2439389"/>
            </a:xfrm>
            <a:prstGeom prst="round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CO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Rectángulo redondeado 6">
              <a:extLst>
                <a:ext uri="{FF2B5EF4-FFF2-40B4-BE49-F238E27FC236}">
                  <a16:creationId xmlns:a16="http://schemas.microsoft.com/office/drawing/2014/main" xmlns="" id="{E429284D-2B6B-4FFD-A6A9-20E3942A864C}"/>
                </a:ext>
              </a:extLst>
            </p:cNvPr>
            <p:cNvSpPr/>
            <p:nvPr/>
          </p:nvSpPr>
          <p:spPr>
            <a:xfrm>
              <a:off x="1132108" y="864256"/>
              <a:ext cx="1223549" cy="326572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80031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Bogotá</a:t>
              </a:r>
            </a:p>
          </p:txBody>
        </p:sp>
        <p:sp>
          <p:nvSpPr>
            <p:cNvPr id="148" name="CuadroTexto 147">
              <a:extLst>
                <a:ext uri="{FF2B5EF4-FFF2-40B4-BE49-F238E27FC236}">
                  <a16:creationId xmlns:a16="http://schemas.microsoft.com/office/drawing/2014/main" xmlns="" id="{41905338-F370-41F3-B219-328542CCCDAE}"/>
                </a:ext>
              </a:extLst>
            </p:cNvPr>
            <p:cNvSpPr txBox="1"/>
            <p:nvPr/>
          </p:nvSpPr>
          <p:spPr>
            <a:xfrm>
              <a:off x="1502229" y="1511369"/>
              <a:ext cx="1008609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360 habitaciones</a:t>
              </a:r>
            </a:p>
          </p:txBody>
        </p:sp>
        <p:pic>
          <p:nvPicPr>
            <p:cNvPr id="149" name="Picture 4" descr="Resultado de imagen para atton hoteles">
              <a:extLst>
                <a:ext uri="{FF2B5EF4-FFF2-40B4-BE49-F238E27FC236}">
                  <a16:creationId xmlns:a16="http://schemas.microsoft.com/office/drawing/2014/main" xmlns="" id="{0AAC8025-90EE-413B-93C0-2D164855AB6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12093" r="-40309"/>
            <a:stretch/>
          </p:blipFill>
          <p:spPr bwMode="auto">
            <a:xfrm>
              <a:off x="1627954" y="1702009"/>
              <a:ext cx="917995" cy="306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0" name="CuadroTexto 149">
              <a:extLst>
                <a:ext uri="{FF2B5EF4-FFF2-40B4-BE49-F238E27FC236}">
                  <a16:creationId xmlns:a16="http://schemas.microsoft.com/office/drawing/2014/main" xmlns="" id="{222D627F-B869-4904-AF49-9E4D6491DF07}"/>
                </a:ext>
              </a:extLst>
            </p:cNvPr>
            <p:cNvSpPr txBox="1"/>
            <p:nvPr/>
          </p:nvSpPr>
          <p:spPr>
            <a:xfrm>
              <a:off x="1558846" y="1953259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64 habitaciones</a:t>
              </a:r>
            </a:p>
          </p:txBody>
        </p:sp>
        <p:pic>
          <p:nvPicPr>
            <p:cNvPr id="151" name="Picture 6" descr="Resultado de imagen para best western logo png">
              <a:extLst>
                <a:ext uri="{FF2B5EF4-FFF2-40B4-BE49-F238E27FC236}">
                  <a16:creationId xmlns:a16="http://schemas.microsoft.com/office/drawing/2014/main" xmlns="" id="{1349A486-D1E4-421A-9C78-EEBF2A18FF7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1601767" y="2213353"/>
              <a:ext cx="836204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2" name="CuadroTexto 151">
              <a:extLst>
                <a:ext uri="{FF2B5EF4-FFF2-40B4-BE49-F238E27FC236}">
                  <a16:creationId xmlns:a16="http://schemas.microsoft.com/office/drawing/2014/main" xmlns="" id="{A41982A4-47C0-4845-A61E-1F982DA51658}"/>
                </a:ext>
              </a:extLst>
            </p:cNvPr>
            <p:cNvSpPr txBox="1"/>
            <p:nvPr/>
          </p:nvSpPr>
          <p:spPr>
            <a:xfrm>
              <a:off x="1558845" y="2452128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159 habitaciones</a:t>
              </a:r>
            </a:p>
          </p:txBody>
        </p:sp>
        <p:pic>
          <p:nvPicPr>
            <p:cNvPr id="153" name="Picture 10" descr="Resultado de imagen para carlson rezidor logo png">
              <a:extLst>
                <a:ext uri="{FF2B5EF4-FFF2-40B4-BE49-F238E27FC236}">
                  <a16:creationId xmlns:a16="http://schemas.microsoft.com/office/drawing/2014/main" xmlns="" id="{E1532B70-EB6E-4C8A-9E40-B12EB5E2CC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6533" y="2708901"/>
              <a:ext cx="503258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4" name="CuadroTexto 153">
              <a:extLst>
                <a:ext uri="{FF2B5EF4-FFF2-40B4-BE49-F238E27FC236}">
                  <a16:creationId xmlns:a16="http://schemas.microsoft.com/office/drawing/2014/main" xmlns="" id="{1C55EED8-2B4A-4751-BB0F-2A8B7BD2DC98}"/>
                </a:ext>
              </a:extLst>
            </p:cNvPr>
            <p:cNvSpPr txBox="1"/>
            <p:nvPr/>
          </p:nvSpPr>
          <p:spPr>
            <a:xfrm>
              <a:off x="1743882" y="3094626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257 habitaciones</a:t>
              </a:r>
            </a:p>
          </p:txBody>
        </p:sp>
        <p:pic>
          <p:nvPicPr>
            <p:cNvPr id="155" name="Picture 12" descr="Resultado de imagen para cityexpress logo png">
              <a:extLst>
                <a:ext uri="{FF2B5EF4-FFF2-40B4-BE49-F238E27FC236}">
                  <a16:creationId xmlns:a16="http://schemas.microsoft.com/office/drawing/2014/main" xmlns="" id="{7DE5F655-0968-4ADB-AC15-7A30851742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0634" y="2219082"/>
              <a:ext cx="8304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6" name="CuadroTexto 155">
              <a:extLst>
                <a:ext uri="{FF2B5EF4-FFF2-40B4-BE49-F238E27FC236}">
                  <a16:creationId xmlns:a16="http://schemas.microsoft.com/office/drawing/2014/main" xmlns="" id="{B4AE4ED5-0FB6-4492-9C74-A2B4CFCC2897}"/>
                </a:ext>
              </a:extLst>
            </p:cNvPr>
            <p:cNvSpPr txBox="1"/>
            <p:nvPr/>
          </p:nvSpPr>
          <p:spPr>
            <a:xfrm>
              <a:off x="3378146" y="2501614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237 habitaciones</a:t>
              </a:r>
            </a:p>
          </p:txBody>
        </p:sp>
        <p:pic>
          <p:nvPicPr>
            <p:cNvPr id="157" name="Picture 14" descr="Resultado de imagen para four seasons logo png">
              <a:extLst>
                <a:ext uri="{FF2B5EF4-FFF2-40B4-BE49-F238E27FC236}">
                  <a16:creationId xmlns:a16="http://schemas.microsoft.com/office/drawing/2014/main" xmlns="" id="{8BAF2CC5-A4C7-43C1-9FBF-EB25DE7AF4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0147" y="1008338"/>
              <a:ext cx="651307" cy="43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CuadroTexto 157">
              <a:extLst>
                <a:ext uri="{FF2B5EF4-FFF2-40B4-BE49-F238E27FC236}">
                  <a16:creationId xmlns:a16="http://schemas.microsoft.com/office/drawing/2014/main" xmlns="" id="{BE5093F5-33F4-40B4-9A78-D81CFCE148D6}"/>
                </a:ext>
              </a:extLst>
            </p:cNvPr>
            <p:cNvSpPr txBox="1"/>
            <p:nvPr/>
          </p:nvSpPr>
          <p:spPr>
            <a:xfrm>
              <a:off x="2456642" y="1409536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126 habitaciones</a:t>
              </a:r>
            </a:p>
          </p:txBody>
        </p:sp>
        <p:pic>
          <p:nvPicPr>
            <p:cNvPr id="159" name="Picture 18" descr="Resultado de imagen para hilton logo png">
              <a:extLst>
                <a:ext uri="{FF2B5EF4-FFF2-40B4-BE49-F238E27FC236}">
                  <a16:creationId xmlns:a16="http://schemas.microsoft.com/office/drawing/2014/main" xmlns="" id="{6583D4C6-17C1-46EB-9EF4-EB47614587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901" y="1662947"/>
              <a:ext cx="598212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0" name="CuadroTexto 159">
              <a:extLst>
                <a:ext uri="{FF2B5EF4-FFF2-40B4-BE49-F238E27FC236}">
                  <a16:creationId xmlns:a16="http://schemas.microsoft.com/office/drawing/2014/main" xmlns="" id="{2ED24F3E-68C5-4170-831E-5DBC0055323B}"/>
                </a:ext>
              </a:extLst>
            </p:cNvPr>
            <p:cNvSpPr txBox="1"/>
            <p:nvPr/>
          </p:nvSpPr>
          <p:spPr>
            <a:xfrm>
              <a:off x="3323473" y="1890117"/>
              <a:ext cx="888350" cy="3799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1,098 habitaciones</a:t>
              </a:r>
            </a:p>
          </p:txBody>
        </p:sp>
        <p:pic>
          <p:nvPicPr>
            <p:cNvPr id="161" name="Picture 20" descr="Resultado de imagen para hyatt logo png">
              <a:extLst>
                <a:ext uri="{FF2B5EF4-FFF2-40B4-BE49-F238E27FC236}">
                  <a16:creationId xmlns:a16="http://schemas.microsoft.com/office/drawing/2014/main" xmlns="" id="{18369748-6A48-45B5-82BB-AB3C07BC96E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2597423" y="1704380"/>
              <a:ext cx="697784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2" name="CuadroTexto 161">
              <a:extLst>
                <a:ext uri="{FF2B5EF4-FFF2-40B4-BE49-F238E27FC236}">
                  <a16:creationId xmlns:a16="http://schemas.microsoft.com/office/drawing/2014/main" xmlns="" id="{59931703-AA36-46A9-87E4-68D001B42E90}"/>
                </a:ext>
              </a:extLst>
            </p:cNvPr>
            <p:cNvSpPr txBox="1"/>
            <p:nvPr/>
          </p:nvSpPr>
          <p:spPr>
            <a:xfrm>
              <a:off x="2465922" y="1939821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515 habitaciones</a:t>
              </a:r>
            </a:p>
          </p:txBody>
        </p:sp>
        <p:pic>
          <p:nvPicPr>
            <p:cNvPr id="163" name="Picture 24" descr="Resultado de imagen para marriott logo png">
              <a:extLst>
                <a:ext uri="{FF2B5EF4-FFF2-40B4-BE49-F238E27FC236}">
                  <a16:creationId xmlns:a16="http://schemas.microsoft.com/office/drawing/2014/main" xmlns="" id="{4ECF3134-F478-42C2-9E9B-2B2B34503C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9078" y="2137279"/>
              <a:ext cx="6400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" name="CuadroTexto 163">
              <a:extLst>
                <a:ext uri="{FF2B5EF4-FFF2-40B4-BE49-F238E27FC236}">
                  <a16:creationId xmlns:a16="http://schemas.microsoft.com/office/drawing/2014/main" xmlns="" id="{989AB9D6-8FC5-42C6-87AE-7A6BEA439A35}"/>
                </a:ext>
              </a:extLst>
            </p:cNvPr>
            <p:cNvSpPr txBox="1"/>
            <p:nvPr/>
          </p:nvSpPr>
          <p:spPr>
            <a:xfrm>
              <a:off x="2438465" y="2469397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472 habitaciones</a:t>
              </a:r>
            </a:p>
          </p:txBody>
        </p:sp>
        <p:pic>
          <p:nvPicPr>
            <p:cNvPr id="165" name="Picture 26" descr="Resultado de imagen para sercotel logo png">
              <a:extLst>
                <a:ext uri="{FF2B5EF4-FFF2-40B4-BE49-F238E27FC236}">
                  <a16:creationId xmlns:a16="http://schemas.microsoft.com/office/drawing/2014/main" xmlns="" id="{97365234-D8C5-42CD-AE03-82728B3B7C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32697" y="1066795"/>
              <a:ext cx="50953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6" name="CuadroTexto 165">
              <a:extLst>
                <a:ext uri="{FF2B5EF4-FFF2-40B4-BE49-F238E27FC236}">
                  <a16:creationId xmlns:a16="http://schemas.microsoft.com/office/drawing/2014/main" xmlns="" id="{A3E4B3A4-661D-45B5-BBC9-13E9BF31E7CA}"/>
                </a:ext>
              </a:extLst>
            </p:cNvPr>
            <p:cNvSpPr txBox="1"/>
            <p:nvPr/>
          </p:nvSpPr>
          <p:spPr>
            <a:xfrm>
              <a:off x="4303751" y="1392815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32 habitaciones</a:t>
              </a:r>
            </a:p>
          </p:txBody>
        </p:sp>
        <p:pic>
          <p:nvPicPr>
            <p:cNvPr id="167" name="Picture 28" descr="Resultado de imagen para sonesta logo png">
              <a:extLst>
                <a:ext uri="{FF2B5EF4-FFF2-40B4-BE49-F238E27FC236}">
                  <a16:creationId xmlns:a16="http://schemas.microsoft.com/office/drawing/2014/main" xmlns="" id="{D4909A8F-3D12-4A68-B90A-289E2DFFA6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1017" y="2149724"/>
              <a:ext cx="829884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8" name="CuadroTexto 167">
              <a:extLst>
                <a:ext uri="{FF2B5EF4-FFF2-40B4-BE49-F238E27FC236}">
                  <a16:creationId xmlns:a16="http://schemas.microsoft.com/office/drawing/2014/main" xmlns="" id="{3D3D8222-8296-40AD-B58A-CE140B6984E0}"/>
                </a:ext>
              </a:extLst>
            </p:cNvPr>
            <p:cNvSpPr txBox="1"/>
            <p:nvPr/>
          </p:nvSpPr>
          <p:spPr>
            <a:xfrm>
              <a:off x="4349202" y="2476591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126 habitaciones</a:t>
              </a:r>
            </a:p>
          </p:txBody>
        </p:sp>
        <p:pic>
          <p:nvPicPr>
            <p:cNvPr id="169" name="Picture 30" descr="Resultado de imagen para starwood logo png">
              <a:extLst>
                <a:ext uri="{FF2B5EF4-FFF2-40B4-BE49-F238E27FC236}">
                  <a16:creationId xmlns:a16="http://schemas.microsoft.com/office/drawing/2014/main" xmlns="" id="{857377FD-A2C8-4377-8381-B0CB9157E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5535" y="1669423"/>
              <a:ext cx="694215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0" name="CuadroTexto 169">
              <a:extLst>
                <a:ext uri="{FF2B5EF4-FFF2-40B4-BE49-F238E27FC236}">
                  <a16:creationId xmlns:a16="http://schemas.microsoft.com/office/drawing/2014/main" xmlns="" id="{433295DF-09E1-4610-BD03-00A75F64CAFC}"/>
                </a:ext>
              </a:extLst>
            </p:cNvPr>
            <p:cNvSpPr txBox="1"/>
            <p:nvPr/>
          </p:nvSpPr>
          <p:spPr>
            <a:xfrm>
              <a:off x="4236742" y="1964178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485 habitaciones</a:t>
              </a:r>
            </a:p>
          </p:txBody>
        </p:sp>
        <p:pic>
          <p:nvPicPr>
            <p:cNvPr id="171" name="Picture 32" descr="Resultado de imagen para wyndham logo png">
              <a:extLst>
                <a:ext uri="{FF2B5EF4-FFF2-40B4-BE49-F238E27FC236}">
                  <a16:creationId xmlns:a16="http://schemas.microsoft.com/office/drawing/2014/main" xmlns="" id="{FFFF0862-3069-4991-BE68-4635C8C952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4855" y="985281"/>
              <a:ext cx="702000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2" name="CuadroTexto 171">
              <a:extLst>
                <a:ext uri="{FF2B5EF4-FFF2-40B4-BE49-F238E27FC236}">
                  <a16:creationId xmlns:a16="http://schemas.microsoft.com/office/drawing/2014/main" xmlns="" id="{C2828452-EB7C-409E-AE3D-5A5D438DEC59}"/>
                </a:ext>
              </a:extLst>
            </p:cNvPr>
            <p:cNvSpPr txBox="1"/>
            <p:nvPr/>
          </p:nvSpPr>
          <p:spPr>
            <a:xfrm>
              <a:off x="3377140" y="1412465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601 habitaciones</a:t>
              </a:r>
            </a:p>
          </p:txBody>
        </p:sp>
        <p:sp>
          <p:nvSpPr>
            <p:cNvPr id="173" name="Rectángulo redondeado 54">
              <a:extLst>
                <a:ext uri="{FF2B5EF4-FFF2-40B4-BE49-F238E27FC236}">
                  <a16:creationId xmlns:a16="http://schemas.microsoft.com/office/drawing/2014/main" xmlns="" id="{BA88D493-1A8E-4F5C-8A87-A9736E62DF18}"/>
                </a:ext>
              </a:extLst>
            </p:cNvPr>
            <p:cNvSpPr/>
            <p:nvPr/>
          </p:nvSpPr>
          <p:spPr>
            <a:xfrm>
              <a:off x="2477847" y="3633935"/>
              <a:ext cx="2960433" cy="1954168"/>
            </a:xfrm>
            <a:prstGeom prst="round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CO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Rectángulo redondeado 55">
              <a:extLst>
                <a:ext uri="{FF2B5EF4-FFF2-40B4-BE49-F238E27FC236}">
                  <a16:creationId xmlns:a16="http://schemas.microsoft.com/office/drawing/2014/main" xmlns="" id="{0EC3E67A-1895-4570-A0A4-A148D48EB985}"/>
                </a:ext>
              </a:extLst>
            </p:cNvPr>
            <p:cNvSpPr/>
            <p:nvPr/>
          </p:nvSpPr>
          <p:spPr>
            <a:xfrm>
              <a:off x="2622740" y="3445441"/>
              <a:ext cx="1503189" cy="326572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Barranquilla</a:t>
              </a:r>
            </a:p>
          </p:txBody>
        </p:sp>
        <p:sp>
          <p:nvSpPr>
            <p:cNvPr id="175" name="CuadroTexto 174">
              <a:extLst>
                <a:ext uri="{FF2B5EF4-FFF2-40B4-BE49-F238E27FC236}">
                  <a16:creationId xmlns:a16="http://schemas.microsoft.com/office/drawing/2014/main" xmlns="" id="{653D78CD-2BE1-4841-A14A-E1BFC137DDF3}"/>
                </a:ext>
              </a:extLst>
            </p:cNvPr>
            <p:cNvSpPr txBox="1"/>
            <p:nvPr/>
          </p:nvSpPr>
          <p:spPr>
            <a:xfrm>
              <a:off x="2522410" y="4117565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540 habitaciones</a:t>
              </a:r>
            </a:p>
          </p:txBody>
        </p:sp>
        <p:pic>
          <p:nvPicPr>
            <p:cNvPr id="176" name="Picture 10" descr="Resultado de imagen para carlson rezidor logo png">
              <a:extLst>
                <a:ext uri="{FF2B5EF4-FFF2-40B4-BE49-F238E27FC236}">
                  <a16:creationId xmlns:a16="http://schemas.microsoft.com/office/drawing/2014/main" xmlns="" id="{BB27F648-344E-46A7-AED7-B24E23726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20531" y="4327819"/>
              <a:ext cx="503258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7" name="CuadroTexto 176">
              <a:extLst>
                <a:ext uri="{FF2B5EF4-FFF2-40B4-BE49-F238E27FC236}">
                  <a16:creationId xmlns:a16="http://schemas.microsoft.com/office/drawing/2014/main" xmlns="" id="{C37E0F43-252A-454D-9DFC-36036BA4128F}"/>
                </a:ext>
              </a:extLst>
            </p:cNvPr>
            <p:cNvSpPr txBox="1"/>
            <p:nvPr/>
          </p:nvSpPr>
          <p:spPr>
            <a:xfrm>
              <a:off x="2542800" y="4677768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86 habitaciones</a:t>
              </a:r>
            </a:p>
          </p:txBody>
        </p:sp>
        <p:pic>
          <p:nvPicPr>
            <p:cNvPr id="178" name="Picture 18" descr="Resultado de imagen para hilton logo png">
              <a:extLst>
                <a:ext uri="{FF2B5EF4-FFF2-40B4-BE49-F238E27FC236}">
                  <a16:creationId xmlns:a16="http://schemas.microsoft.com/office/drawing/2014/main" xmlns="" id="{6F2EFBF3-23FA-4EE5-A532-98A691F79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6162" y="3897144"/>
              <a:ext cx="598212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9" name="CuadroTexto 178">
              <a:extLst>
                <a:ext uri="{FF2B5EF4-FFF2-40B4-BE49-F238E27FC236}">
                  <a16:creationId xmlns:a16="http://schemas.microsoft.com/office/drawing/2014/main" xmlns="" id="{95669F72-616F-474B-9A4A-692BF7D74E52}"/>
                </a:ext>
              </a:extLst>
            </p:cNvPr>
            <p:cNvSpPr txBox="1"/>
            <p:nvPr/>
          </p:nvSpPr>
          <p:spPr>
            <a:xfrm>
              <a:off x="3420560" y="4116149"/>
              <a:ext cx="101134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248 habitaciones</a:t>
              </a:r>
            </a:p>
          </p:txBody>
        </p:sp>
        <p:pic>
          <p:nvPicPr>
            <p:cNvPr id="180" name="Picture 36" descr="Resultado de imagen para intercontinental hotel logo png">
              <a:extLst>
                <a:ext uri="{FF2B5EF4-FFF2-40B4-BE49-F238E27FC236}">
                  <a16:creationId xmlns:a16="http://schemas.microsoft.com/office/drawing/2014/main" xmlns="" id="{C067BDE1-1F2B-43B7-AE3A-2B72DEC504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570" y="4839937"/>
              <a:ext cx="938098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1" name="CuadroTexto 180">
              <a:extLst>
                <a:ext uri="{FF2B5EF4-FFF2-40B4-BE49-F238E27FC236}">
                  <a16:creationId xmlns:a16="http://schemas.microsoft.com/office/drawing/2014/main" xmlns="" id="{8CCAA608-2547-4FAB-B452-FB6A8EB8D5E3}"/>
                </a:ext>
              </a:extLst>
            </p:cNvPr>
            <p:cNvSpPr txBox="1"/>
            <p:nvPr/>
          </p:nvSpPr>
          <p:spPr>
            <a:xfrm>
              <a:off x="2511913" y="5269202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120 habitaciones</a:t>
              </a:r>
            </a:p>
          </p:txBody>
        </p:sp>
        <p:pic>
          <p:nvPicPr>
            <p:cNvPr id="182" name="Picture 24" descr="Resultado de imagen para marriott logo png">
              <a:extLst>
                <a:ext uri="{FF2B5EF4-FFF2-40B4-BE49-F238E27FC236}">
                  <a16:creationId xmlns:a16="http://schemas.microsoft.com/office/drawing/2014/main" xmlns="" id="{76768BB2-5362-438F-8C2D-9B60184D41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363" y="4294867"/>
              <a:ext cx="6400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3" name="CuadroTexto 182">
              <a:extLst>
                <a:ext uri="{FF2B5EF4-FFF2-40B4-BE49-F238E27FC236}">
                  <a16:creationId xmlns:a16="http://schemas.microsoft.com/office/drawing/2014/main" xmlns="" id="{D220E911-3448-4248-B417-084E22AD2EE9}"/>
                </a:ext>
              </a:extLst>
            </p:cNvPr>
            <p:cNvSpPr txBox="1"/>
            <p:nvPr/>
          </p:nvSpPr>
          <p:spPr>
            <a:xfrm>
              <a:off x="3450485" y="4609865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198 habitaciones</a:t>
              </a:r>
            </a:p>
          </p:txBody>
        </p:sp>
        <p:pic>
          <p:nvPicPr>
            <p:cNvPr id="184" name="Picture 38" descr="Resultado de imagen para nh logo png">
              <a:extLst>
                <a:ext uri="{FF2B5EF4-FFF2-40B4-BE49-F238E27FC236}">
                  <a16:creationId xmlns:a16="http://schemas.microsoft.com/office/drawing/2014/main" xmlns="" id="{D2024E40-E88F-4EF8-9D45-BECA5C4838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60362" y="4894317"/>
              <a:ext cx="414000" cy="41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5" name="CuadroTexto 184">
              <a:extLst>
                <a:ext uri="{FF2B5EF4-FFF2-40B4-BE49-F238E27FC236}">
                  <a16:creationId xmlns:a16="http://schemas.microsoft.com/office/drawing/2014/main" xmlns="" id="{AE77EA02-A3D1-4293-A3B4-A089B1720080}"/>
                </a:ext>
              </a:extLst>
            </p:cNvPr>
            <p:cNvSpPr txBox="1"/>
            <p:nvPr/>
          </p:nvSpPr>
          <p:spPr>
            <a:xfrm>
              <a:off x="3491668" y="5291865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118 habitaciones</a:t>
              </a:r>
            </a:p>
          </p:txBody>
        </p:sp>
        <p:pic>
          <p:nvPicPr>
            <p:cNvPr id="186" name="Picture 28" descr="Resultado de imagen para sonesta logo png">
              <a:extLst>
                <a:ext uri="{FF2B5EF4-FFF2-40B4-BE49-F238E27FC236}">
                  <a16:creationId xmlns:a16="http://schemas.microsoft.com/office/drawing/2014/main" xmlns="" id="{05D7651F-9D88-4EE7-BEB3-ACDFF0F1F3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88800" y="3772013"/>
              <a:ext cx="829884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7" name="CuadroTexto 186">
              <a:extLst>
                <a:ext uri="{FF2B5EF4-FFF2-40B4-BE49-F238E27FC236}">
                  <a16:creationId xmlns:a16="http://schemas.microsoft.com/office/drawing/2014/main" xmlns="" id="{610E4B9D-E421-47BE-A50B-59253B4A716C}"/>
                </a:ext>
              </a:extLst>
            </p:cNvPr>
            <p:cNvSpPr txBox="1"/>
            <p:nvPr/>
          </p:nvSpPr>
          <p:spPr>
            <a:xfrm>
              <a:off x="4426985" y="4098880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126 habitaciones</a:t>
              </a:r>
            </a:p>
          </p:txBody>
        </p:sp>
        <p:pic>
          <p:nvPicPr>
            <p:cNvPr id="188" name="Picture 30" descr="Resultado de imagen para starwood logo png">
              <a:extLst>
                <a:ext uri="{FF2B5EF4-FFF2-40B4-BE49-F238E27FC236}">
                  <a16:creationId xmlns:a16="http://schemas.microsoft.com/office/drawing/2014/main" xmlns="" id="{2815B53A-ACF7-4C64-ABF5-BE84E05F95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49113" y="4367001"/>
              <a:ext cx="694215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9" name="CuadroTexto 188">
              <a:extLst>
                <a:ext uri="{FF2B5EF4-FFF2-40B4-BE49-F238E27FC236}">
                  <a16:creationId xmlns:a16="http://schemas.microsoft.com/office/drawing/2014/main" xmlns="" id="{A78578F7-9153-43C9-A00B-B9E07CC05A6C}"/>
                </a:ext>
              </a:extLst>
            </p:cNvPr>
            <p:cNvSpPr txBox="1"/>
            <p:nvPr/>
          </p:nvSpPr>
          <p:spPr>
            <a:xfrm>
              <a:off x="4440320" y="4661756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119 habitaciones</a:t>
              </a:r>
            </a:p>
          </p:txBody>
        </p:sp>
        <p:pic>
          <p:nvPicPr>
            <p:cNvPr id="190" name="Picture 32" descr="Resultado de imagen para wyndham logo png">
              <a:extLst>
                <a:ext uri="{FF2B5EF4-FFF2-40B4-BE49-F238E27FC236}">
                  <a16:creationId xmlns:a16="http://schemas.microsoft.com/office/drawing/2014/main" xmlns="" id="{65D50EF6-3881-4ECD-A11F-5CC55AC24A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3838" y="4847081"/>
              <a:ext cx="702000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1" name="CuadroTexto 190">
              <a:extLst>
                <a:ext uri="{FF2B5EF4-FFF2-40B4-BE49-F238E27FC236}">
                  <a16:creationId xmlns:a16="http://schemas.microsoft.com/office/drawing/2014/main" xmlns="" id="{046156A4-CDF9-4C1A-A3C0-4B071359DE3F}"/>
                </a:ext>
              </a:extLst>
            </p:cNvPr>
            <p:cNvSpPr txBox="1"/>
            <p:nvPr/>
          </p:nvSpPr>
          <p:spPr>
            <a:xfrm>
              <a:off x="4416153" y="5227816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91 habitaciones</a:t>
              </a:r>
            </a:p>
          </p:txBody>
        </p:sp>
        <p:sp>
          <p:nvSpPr>
            <p:cNvPr id="192" name="Rectángulo redondeado 76">
              <a:extLst>
                <a:ext uri="{FF2B5EF4-FFF2-40B4-BE49-F238E27FC236}">
                  <a16:creationId xmlns:a16="http://schemas.microsoft.com/office/drawing/2014/main" xmlns="" id="{FE4709E1-4D85-4F75-BEDE-2CE547A011BF}"/>
                </a:ext>
              </a:extLst>
            </p:cNvPr>
            <p:cNvSpPr/>
            <p:nvPr/>
          </p:nvSpPr>
          <p:spPr>
            <a:xfrm>
              <a:off x="5886135" y="913444"/>
              <a:ext cx="3088048" cy="2305446"/>
            </a:xfrm>
            <a:prstGeom prst="round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CO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Rectángulo redondeado 77">
              <a:extLst>
                <a:ext uri="{FF2B5EF4-FFF2-40B4-BE49-F238E27FC236}">
                  <a16:creationId xmlns:a16="http://schemas.microsoft.com/office/drawing/2014/main" xmlns="" id="{E75573B7-3AEB-4C19-8F18-1C9574B4C139}"/>
                </a:ext>
              </a:extLst>
            </p:cNvPr>
            <p:cNvSpPr/>
            <p:nvPr/>
          </p:nvSpPr>
          <p:spPr>
            <a:xfrm>
              <a:off x="5529077" y="846038"/>
              <a:ext cx="1223549" cy="326572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E63A5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Medellín</a:t>
              </a:r>
            </a:p>
          </p:txBody>
        </p:sp>
        <p:sp>
          <p:nvSpPr>
            <p:cNvPr id="194" name="CuadroTexto 193">
              <a:extLst>
                <a:ext uri="{FF2B5EF4-FFF2-40B4-BE49-F238E27FC236}">
                  <a16:creationId xmlns:a16="http://schemas.microsoft.com/office/drawing/2014/main" xmlns="" id="{7F16CCC7-4651-45C4-B5B8-39C4EAE8AD35}"/>
                </a:ext>
              </a:extLst>
            </p:cNvPr>
            <p:cNvSpPr txBox="1"/>
            <p:nvPr/>
          </p:nvSpPr>
          <p:spPr>
            <a:xfrm>
              <a:off x="7846929" y="1340832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216 habitaciones</a:t>
              </a:r>
            </a:p>
          </p:txBody>
        </p:sp>
        <p:pic>
          <p:nvPicPr>
            <p:cNvPr id="195" name="Picture 4" descr="Resultado de imagen para atton hoteles">
              <a:extLst>
                <a:ext uri="{FF2B5EF4-FFF2-40B4-BE49-F238E27FC236}">
                  <a16:creationId xmlns:a16="http://schemas.microsoft.com/office/drawing/2014/main" xmlns="" id="{0B3EF23A-185D-44A3-9FF1-594A6437F36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12093" r="-40309"/>
            <a:stretch/>
          </p:blipFill>
          <p:spPr bwMode="auto">
            <a:xfrm>
              <a:off x="6003006" y="1657110"/>
              <a:ext cx="917995" cy="306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6" name="CuadroTexto 195">
              <a:extLst>
                <a:ext uri="{FF2B5EF4-FFF2-40B4-BE49-F238E27FC236}">
                  <a16:creationId xmlns:a16="http://schemas.microsoft.com/office/drawing/2014/main" xmlns="" id="{CAE66146-5132-4C59-B916-E6918B817F54}"/>
                </a:ext>
              </a:extLst>
            </p:cNvPr>
            <p:cNvSpPr txBox="1"/>
            <p:nvPr/>
          </p:nvSpPr>
          <p:spPr>
            <a:xfrm>
              <a:off x="5945677" y="1908429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210 habitaciones</a:t>
              </a:r>
            </a:p>
          </p:txBody>
        </p:sp>
        <p:pic>
          <p:nvPicPr>
            <p:cNvPr id="197" name="Picture 6" descr="Resultado de imagen para best western logo png">
              <a:extLst>
                <a:ext uri="{FF2B5EF4-FFF2-40B4-BE49-F238E27FC236}">
                  <a16:creationId xmlns:a16="http://schemas.microsoft.com/office/drawing/2014/main" xmlns="" id="{57012805-331C-4FFA-954D-C35B96ACD88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6009535" y="2145132"/>
              <a:ext cx="836204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8" name="CuadroTexto 197">
              <a:extLst>
                <a:ext uri="{FF2B5EF4-FFF2-40B4-BE49-F238E27FC236}">
                  <a16:creationId xmlns:a16="http://schemas.microsoft.com/office/drawing/2014/main" xmlns="" id="{3DEAE02E-3E96-4B76-B46A-3E3959A048DB}"/>
                </a:ext>
              </a:extLst>
            </p:cNvPr>
            <p:cNvSpPr txBox="1"/>
            <p:nvPr/>
          </p:nvSpPr>
          <p:spPr>
            <a:xfrm>
              <a:off x="5966613" y="2383907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34 habitaciones</a:t>
              </a:r>
            </a:p>
          </p:txBody>
        </p:sp>
        <p:pic>
          <p:nvPicPr>
            <p:cNvPr id="199" name="Picture 40" descr="Resultado de imagen para blue doors logo png">
              <a:extLst>
                <a:ext uri="{FF2B5EF4-FFF2-40B4-BE49-F238E27FC236}">
                  <a16:creationId xmlns:a16="http://schemas.microsoft.com/office/drawing/2014/main" xmlns="" id="{10DFA736-D0A9-4F51-970C-55A1F9FBD5A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7879620" y="2560298"/>
              <a:ext cx="855781" cy="14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0" name="CuadroTexto 199">
              <a:extLst>
                <a:ext uri="{FF2B5EF4-FFF2-40B4-BE49-F238E27FC236}">
                  <a16:creationId xmlns:a16="http://schemas.microsoft.com/office/drawing/2014/main" xmlns="" id="{6A911BAE-3544-4A93-B33F-EF068D38DED9}"/>
                </a:ext>
              </a:extLst>
            </p:cNvPr>
            <p:cNvSpPr txBox="1"/>
            <p:nvPr/>
          </p:nvSpPr>
          <p:spPr>
            <a:xfrm>
              <a:off x="7865686" y="2734718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110 habitaciones</a:t>
              </a:r>
            </a:p>
          </p:txBody>
        </p:sp>
        <p:pic>
          <p:nvPicPr>
            <p:cNvPr id="201" name="Picture 12" descr="Resultado de imagen para cityexpress logo png">
              <a:extLst>
                <a:ext uri="{FF2B5EF4-FFF2-40B4-BE49-F238E27FC236}">
                  <a16:creationId xmlns:a16="http://schemas.microsoft.com/office/drawing/2014/main" xmlns="" id="{03CE5AF2-F13A-44AE-AD5F-547DDB183E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4255" y="1151121"/>
              <a:ext cx="8304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2" name="CuadroTexto 201">
              <a:extLst>
                <a:ext uri="{FF2B5EF4-FFF2-40B4-BE49-F238E27FC236}">
                  <a16:creationId xmlns:a16="http://schemas.microsoft.com/office/drawing/2014/main" xmlns="" id="{7B09555A-9493-40FB-BE00-3034ABDBB229}"/>
                </a:ext>
              </a:extLst>
            </p:cNvPr>
            <p:cNvSpPr txBox="1"/>
            <p:nvPr/>
          </p:nvSpPr>
          <p:spPr>
            <a:xfrm>
              <a:off x="6911767" y="1433653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140 habitaciones</a:t>
              </a:r>
            </a:p>
          </p:txBody>
        </p:sp>
        <p:pic>
          <p:nvPicPr>
            <p:cNvPr id="203" name="Picture 18" descr="Resultado de imagen para hilton logo png">
              <a:extLst>
                <a:ext uri="{FF2B5EF4-FFF2-40B4-BE49-F238E27FC236}">
                  <a16:creationId xmlns:a16="http://schemas.microsoft.com/office/drawing/2014/main" xmlns="" id="{0A38063B-4B37-4BED-80C1-4EE6A00D15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60349" y="1625540"/>
              <a:ext cx="598212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4" name="CuadroTexto 203">
              <a:extLst>
                <a:ext uri="{FF2B5EF4-FFF2-40B4-BE49-F238E27FC236}">
                  <a16:creationId xmlns:a16="http://schemas.microsoft.com/office/drawing/2014/main" xmlns="" id="{87EE2D20-8E87-4EBD-A557-E944503F6F26}"/>
                </a:ext>
              </a:extLst>
            </p:cNvPr>
            <p:cNvSpPr txBox="1"/>
            <p:nvPr/>
          </p:nvSpPr>
          <p:spPr>
            <a:xfrm>
              <a:off x="6898420" y="1856539"/>
              <a:ext cx="102003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132 habitaciones</a:t>
              </a:r>
            </a:p>
          </p:txBody>
        </p:sp>
        <p:pic>
          <p:nvPicPr>
            <p:cNvPr id="205" name="Picture 24" descr="Resultado de imagen para marriott logo png">
              <a:extLst>
                <a:ext uri="{FF2B5EF4-FFF2-40B4-BE49-F238E27FC236}">
                  <a16:creationId xmlns:a16="http://schemas.microsoft.com/office/drawing/2014/main" xmlns="" id="{D3F88B4B-A696-4F43-9C74-DDF3CF501D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62365" y="2007320"/>
              <a:ext cx="6400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" name="CuadroTexto 205">
              <a:extLst>
                <a:ext uri="{FF2B5EF4-FFF2-40B4-BE49-F238E27FC236}">
                  <a16:creationId xmlns:a16="http://schemas.microsoft.com/office/drawing/2014/main" xmlns="" id="{763AA549-0EF9-4630-B4AF-556116EEA587}"/>
                </a:ext>
              </a:extLst>
            </p:cNvPr>
            <p:cNvSpPr txBox="1"/>
            <p:nvPr/>
          </p:nvSpPr>
          <p:spPr>
            <a:xfrm>
              <a:off x="6892487" y="2322318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483 habitaciones</a:t>
              </a:r>
            </a:p>
          </p:txBody>
        </p:sp>
        <p:pic>
          <p:nvPicPr>
            <p:cNvPr id="207" name="Picture 38" descr="Resultado de imagen para nh logo png">
              <a:extLst>
                <a:ext uri="{FF2B5EF4-FFF2-40B4-BE49-F238E27FC236}">
                  <a16:creationId xmlns:a16="http://schemas.microsoft.com/office/drawing/2014/main" xmlns="" id="{7949A047-5B29-4F09-9B67-343E9A36FB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5055" y="1950617"/>
              <a:ext cx="414000" cy="41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8" name="CuadroTexto 207">
              <a:extLst>
                <a:ext uri="{FF2B5EF4-FFF2-40B4-BE49-F238E27FC236}">
                  <a16:creationId xmlns:a16="http://schemas.microsoft.com/office/drawing/2014/main" xmlns="" id="{C19F573D-2AD5-49B4-A57C-08B85E658989}"/>
                </a:ext>
              </a:extLst>
            </p:cNvPr>
            <p:cNvSpPr txBox="1"/>
            <p:nvPr/>
          </p:nvSpPr>
          <p:spPr>
            <a:xfrm>
              <a:off x="7860514" y="2296797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134 habitaciones</a:t>
              </a:r>
            </a:p>
          </p:txBody>
        </p:sp>
        <p:pic>
          <p:nvPicPr>
            <p:cNvPr id="209" name="Picture 32" descr="Resultado de imagen para wyndham logo png">
              <a:extLst>
                <a:ext uri="{FF2B5EF4-FFF2-40B4-BE49-F238E27FC236}">
                  <a16:creationId xmlns:a16="http://schemas.microsoft.com/office/drawing/2014/main" xmlns="" id="{714722E1-AF8E-422B-864F-A2ED044D8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9419" y="1409536"/>
              <a:ext cx="702000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0" name="CuadroTexto 209">
              <a:extLst>
                <a:ext uri="{FF2B5EF4-FFF2-40B4-BE49-F238E27FC236}">
                  <a16:creationId xmlns:a16="http://schemas.microsoft.com/office/drawing/2014/main" xmlns="" id="{E6355D2A-C323-4C0A-AA24-347276356A44}"/>
                </a:ext>
              </a:extLst>
            </p:cNvPr>
            <p:cNvSpPr txBox="1"/>
            <p:nvPr/>
          </p:nvSpPr>
          <p:spPr>
            <a:xfrm>
              <a:off x="7811734" y="1790271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140 habitaciones</a:t>
              </a:r>
            </a:p>
          </p:txBody>
        </p:sp>
        <p:pic>
          <p:nvPicPr>
            <p:cNvPr id="211" name="Picture 42" descr="Resultado de imagen para la quinta logo png">
              <a:extLst>
                <a:ext uri="{FF2B5EF4-FFF2-40B4-BE49-F238E27FC236}">
                  <a16:creationId xmlns:a16="http://schemas.microsoft.com/office/drawing/2014/main" xmlns="" id="{3355FB48-D533-4E4B-85A7-B54BB8F4E0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9884" y="2543999"/>
              <a:ext cx="432000" cy="43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2" name="CuadroTexto 211">
              <a:extLst>
                <a:ext uri="{FF2B5EF4-FFF2-40B4-BE49-F238E27FC236}">
                  <a16:creationId xmlns:a16="http://schemas.microsoft.com/office/drawing/2014/main" xmlns="" id="{75A85FB4-09E7-4137-B7C4-4C2F99BABF91}"/>
                </a:ext>
              </a:extLst>
            </p:cNvPr>
            <p:cNvSpPr txBox="1"/>
            <p:nvPr/>
          </p:nvSpPr>
          <p:spPr>
            <a:xfrm>
              <a:off x="6009535" y="2941168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82 habitaciones</a:t>
              </a:r>
            </a:p>
          </p:txBody>
        </p:sp>
        <p:pic>
          <p:nvPicPr>
            <p:cNvPr id="213" name="Picture 36" descr="Resultado de imagen para intercontinental hotel logo png">
              <a:extLst>
                <a:ext uri="{FF2B5EF4-FFF2-40B4-BE49-F238E27FC236}">
                  <a16:creationId xmlns:a16="http://schemas.microsoft.com/office/drawing/2014/main" xmlns="" id="{76C556FB-FE9F-4DB3-AE35-4F351EF93F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3222" y="2533235"/>
              <a:ext cx="938098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4" name="CuadroTexto 213">
              <a:extLst>
                <a:ext uri="{FF2B5EF4-FFF2-40B4-BE49-F238E27FC236}">
                  <a16:creationId xmlns:a16="http://schemas.microsoft.com/office/drawing/2014/main" xmlns="" id="{6A3A4A3D-31CA-49B6-8A0E-F2D0C6D9C8E0}"/>
                </a:ext>
              </a:extLst>
            </p:cNvPr>
            <p:cNvSpPr txBox="1"/>
            <p:nvPr/>
          </p:nvSpPr>
          <p:spPr>
            <a:xfrm>
              <a:off x="6880759" y="2942747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294 habitaciones</a:t>
              </a:r>
            </a:p>
          </p:txBody>
        </p:sp>
        <p:pic>
          <p:nvPicPr>
            <p:cNvPr id="215" name="Picture 36" descr="Resultado de imagen para intercontinental hotel logo png">
              <a:extLst>
                <a:ext uri="{FF2B5EF4-FFF2-40B4-BE49-F238E27FC236}">
                  <a16:creationId xmlns:a16="http://schemas.microsoft.com/office/drawing/2014/main" xmlns="" id="{B6CC7121-F31B-495C-9B24-2A8CA12433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6854" y="2691708"/>
              <a:ext cx="793775" cy="396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6" name="CuadroTexto 215">
              <a:extLst>
                <a:ext uri="{FF2B5EF4-FFF2-40B4-BE49-F238E27FC236}">
                  <a16:creationId xmlns:a16="http://schemas.microsoft.com/office/drawing/2014/main" xmlns="" id="{448804A5-42F7-4DBA-A94A-9040F6DAC89D}"/>
                </a:ext>
              </a:extLst>
            </p:cNvPr>
            <p:cNvSpPr txBox="1"/>
            <p:nvPr/>
          </p:nvSpPr>
          <p:spPr>
            <a:xfrm>
              <a:off x="3304440" y="3086226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403 habitaciones</a:t>
              </a:r>
            </a:p>
          </p:txBody>
        </p:sp>
        <p:sp>
          <p:nvSpPr>
            <p:cNvPr id="217" name="Rectángulo redondeado 103">
              <a:extLst>
                <a:ext uri="{FF2B5EF4-FFF2-40B4-BE49-F238E27FC236}">
                  <a16:creationId xmlns:a16="http://schemas.microsoft.com/office/drawing/2014/main" xmlns="" id="{9E78D6B6-688F-4B06-81A2-CC13BFB5699D}"/>
                </a:ext>
              </a:extLst>
            </p:cNvPr>
            <p:cNvSpPr/>
            <p:nvPr/>
          </p:nvSpPr>
          <p:spPr>
            <a:xfrm>
              <a:off x="5910481" y="3710993"/>
              <a:ext cx="2115092" cy="1443297"/>
            </a:xfrm>
            <a:prstGeom prst="round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CO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8" name="Rectángulo redondeado 104">
              <a:extLst>
                <a:ext uri="{FF2B5EF4-FFF2-40B4-BE49-F238E27FC236}">
                  <a16:creationId xmlns:a16="http://schemas.microsoft.com/office/drawing/2014/main" xmlns="" id="{89893EAE-73C8-460B-A07F-0E39FB1BE794}"/>
                </a:ext>
              </a:extLst>
            </p:cNvPr>
            <p:cNvSpPr/>
            <p:nvPr/>
          </p:nvSpPr>
          <p:spPr>
            <a:xfrm>
              <a:off x="6199132" y="3535524"/>
              <a:ext cx="1228286" cy="326572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Cúcuta</a:t>
              </a:r>
            </a:p>
          </p:txBody>
        </p:sp>
        <p:sp>
          <p:nvSpPr>
            <p:cNvPr id="219" name="CuadroTexto 218">
              <a:extLst>
                <a:ext uri="{FF2B5EF4-FFF2-40B4-BE49-F238E27FC236}">
                  <a16:creationId xmlns:a16="http://schemas.microsoft.com/office/drawing/2014/main" xmlns="" id="{2D92A995-3185-4309-A52E-275CDBCC6D09}"/>
                </a:ext>
              </a:extLst>
            </p:cNvPr>
            <p:cNvSpPr txBox="1"/>
            <p:nvPr/>
          </p:nvSpPr>
          <p:spPr>
            <a:xfrm>
              <a:off x="6002039" y="4198598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105 habitaciones</a:t>
              </a:r>
            </a:p>
          </p:txBody>
        </p:sp>
        <p:pic>
          <p:nvPicPr>
            <p:cNvPr id="220" name="Picture 18" descr="Resultado de imagen para hilton logo png">
              <a:extLst>
                <a:ext uri="{FF2B5EF4-FFF2-40B4-BE49-F238E27FC236}">
                  <a16:creationId xmlns:a16="http://schemas.microsoft.com/office/drawing/2014/main" xmlns="" id="{69E1B71A-A774-4F92-BEB2-3D7BC442C7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57036" y="4001421"/>
              <a:ext cx="598212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21" name="CuadroTexto 220">
              <a:extLst>
                <a:ext uri="{FF2B5EF4-FFF2-40B4-BE49-F238E27FC236}">
                  <a16:creationId xmlns:a16="http://schemas.microsoft.com/office/drawing/2014/main" xmlns="" id="{6647E365-3BFF-4332-9C4E-12FBE8DFE67D}"/>
                </a:ext>
              </a:extLst>
            </p:cNvPr>
            <p:cNvSpPr txBox="1"/>
            <p:nvPr/>
          </p:nvSpPr>
          <p:spPr>
            <a:xfrm>
              <a:off x="6809736" y="4215378"/>
              <a:ext cx="102003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96 habitaciones</a:t>
              </a:r>
            </a:p>
          </p:txBody>
        </p:sp>
        <p:pic>
          <p:nvPicPr>
            <p:cNvPr id="222" name="Picture 36" descr="Resultado de imagen para intercontinental hotel logo png">
              <a:extLst>
                <a:ext uri="{FF2B5EF4-FFF2-40B4-BE49-F238E27FC236}">
                  <a16:creationId xmlns:a16="http://schemas.microsoft.com/office/drawing/2014/main" xmlns="" id="{A5816DC0-9BC7-4DC7-97F6-E84CE6CBD6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30892" y="4424588"/>
              <a:ext cx="938098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23" name="CuadroTexto 222">
              <a:extLst>
                <a:ext uri="{FF2B5EF4-FFF2-40B4-BE49-F238E27FC236}">
                  <a16:creationId xmlns:a16="http://schemas.microsoft.com/office/drawing/2014/main" xmlns="" id="{85E1B286-062D-4111-85C0-E84D52456EA2}"/>
                </a:ext>
              </a:extLst>
            </p:cNvPr>
            <p:cNvSpPr txBox="1"/>
            <p:nvPr/>
          </p:nvSpPr>
          <p:spPr>
            <a:xfrm>
              <a:off x="6030892" y="4819334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98 habitaciones</a:t>
              </a:r>
            </a:p>
          </p:txBody>
        </p:sp>
        <p:pic>
          <p:nvPicPr>
            <p:cNvPr id="224" name="Picture 32" descr="Resultado de imagen para wyndham logo png">
              <a:extLst>
                <a:ext uri="{FF2B5EF4-FFF2-40B4-BE49-F238E27FC236}">
                  <a16:creationId xmlns:a16="http://schemas.microsoft.com/office/drawing/2014/main" xmlns="" id="{96E2F99D-A4B3-45E8-B4B9-0B254E490A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2170" y="4413014"/>
              <a:ext cx="702000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25" name="CuadroTexto 224">
              <a:extLst>
                <a:ext uri="{FF2B5EF4-FFF2-40B4-BE49-F238E27FC236}">
                  <a16:creationId xmlns:a16="http://schemas.microsoft.com/office/drawing/2014/main" xmlns="" id="{646EC499-3144-4FB8-81A3-6FF83EB9BC85}"/>
                </a:ext>
              </a:extLst>
            </p:cNvPr>
            <p:cNvSpPr txBox="1"/>
            <p:nvPr/>
          </p:nvSpPr>
          <p:spPr>
            <a:xfrm>
              <a:off x="6964485" y="4793749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99 habitaciones</a:t>
              </a:r>
            </a:p>
          </p:txBody>
        </p:sp>
        <p:pic>
          <p:nvPicPr>
            <p:cNvPr id="226" name="Picture 2" descr="Resultado de imagen para accor">
              <a:extLst>
                <a:ext uri="{FF2B5EF4-FFF2-40B4-BE49-F238E27FC236}">
                  <a16:creationId xmlns:a16="http://schemas.microsoft.com/office/drawing/2014/main" xmlns="" id="{0B306416-C18C-42FD-BA15-69BE5FED31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2727" y="959961"/>
              <a:ext cx="675397" cy="4030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7" name="Picture 2" descr="Resultado de imagen para accor">
              <a:extLst>
                <a:ext uri="{FF2B5EF4-FFF2-40B4-BE49-F238E27FC236}">
                  <a16:creationId xmlns:a16="http://schemas.microsoft.com/office/drawing/2014/main" xmlns="" id="{B3D07961-F328-493D-A6C0-B853272EE9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6350" y="1206065"/>
              <a:ext cx="675397" cy="361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8" name="Picture 2" descr="Resultado de imagen para accor">
              <a:extLst>
                <a:ext uri="{FF2B5EF4-FFF2-40B4-BE49-F238E27FC236}">
                  <a16:creationId xmlns:a16="http://schemas.microsoft.com/office/drawing/2014/main" xmlns="" id="{80F717F2-C424-4C13-931F-5E9B06BD7F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5891" y="3839407"/>
              <a:ext cx="675397" cy="3492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9" name="Picture 2" descr="Resultado de imagen para accor">
              <a:extLst>
                <a:ext uri="{FF2B5EF4-FFF2-40B4-BE49-F238E27FC236}">
                  <a16:creationId xmlns:a16="http://schemas.microsoft.com/office/drawing/2014/main" xmlns="" id="{F0D15717-E2F0-49D5-9611-C9A4A2ED84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54277" y="3897145"/>
              <a:ext cx="675397" cy="35485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0" name="Rectángulo 89">
            <a:extLst>
              <a:ext uri="{FF2B5EF4-FFF2-40B4-BE49-F238E27FC236}">
                <a16:creationId xmlns:a16="http://schemas.microsoft.com/office/drawing/2014/main" xmlns="" id="{27FCE2D9-055C-4130-9384-28072AF32FE4}"/>
              </a:ext>
            </a:extLst>
          </p:cNvPr>
          <p:cNvSpPr/>
          <p:nvPr/>
        </p:nvSpPr>
        <p:spPr>
          <a:xfrm>
            <a:off x="502918" y="117420"/>
            <a:ext cx="8475982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International hotel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chains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in Colombia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by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city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</a:p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2010-2018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91" name="9 CuadroTexto">
            <a:extLst>
              <a:ext uri="{FF2B5EF4-FFF2-40B4-BE49-F238E27FC236}">
                <a16:creationId xmlns:a16="http://schemas.microsoft.com/office/drawing/2014/main" xmlns="" id="{E5F3FD9D-8E74-4A73-B3C4-41C4AB8C4F07}"/>
              </a:ext>
            </a:extLst>
          </p:cNvPr>
          <p:cNvSpPr txBox="1"/>
          <p:nvPr/>
        </p:nvSpPr>
        <p:spPr>
          <a:xfrm>
            <a:off x="586294" y="4826128"/>
            <a:ext cx="1548921" cy="229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Source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: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National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press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430362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xmlns="" id="{447CE596-E628-4F39-939D-0B8E764BA516}"/>
              </a:ext>
            </a:extLst>
          </p:cNvPr>
          <p:cNvGrpSpPr/>
          <p:nvPr/>
        </p:nvGrpSpPr>
        <p:grpSpPr>
          <a:xfrm>
            <a:off x="1243926" y="778800"/>
            <a:ext cx="7477814" cy="3902153"/>
            <a:chOff x="1302327" y="974303"/>
            <a:chExt cx="7477814" cy="4656491"/>
          </a:xfrm>
        </p:grpSpPr>
        <p:sp>
          <p:nvSpPr>
            <p:cNvPr id="91" name="Rectángulo redondeado 8">
              <a:extLst>
                <a:ext uri="{FF2B5EF4-FFF2-40B4-BE49-F238E27FC236}">
                  <a16:creationId xmlns:a16="http://schemas.microsoft.com/office/drawing/2014/main" xmlns="" id="{8B42F671-D967-4EEC-B610-8623B633B640}"/>
                </a:ext>
              </a:extLst>
            </p:cNvPr>
            <p:cNvSpPr/>
            <p:nvPr/>
          </p:nvSpPr>
          <p:spPr>
            <a:xfrm>
              <a:off x="1924581" y="1258712"/>
              <a:ext cx="3864042" cy="2056814"/>
            </a:xfrm>
            <a:prstGeom prst="round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CO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Rectángulo redondeado 6">
              <a:extLst>
                <a:ext uri="{FF2B5EF4-FFF2-40B4-BE49-F238E27FC236}">
                  <a16:creationId xmlns:a16="http://schemas.microsoft.com/office/drawing/2014/main" xmlns="" id="{7992DC91-7440-4D1B-BA1F-C46435D1CDD0}"/>
                </a:ext>
              </a:extLst>
            </p:cNvPr>
            <p:cNvSpPr/>
            <p:nvPr/>
          </p:nvSpPr>
          <p:spPr>
            <a:xfrm>
              <a:off x="1302327" y="1085878"/>
              <a:ext cx="1488745" cy="432000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80031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Cartagena</a:t>
              </a:r>
            </a:p>
          </p:txBody>
        </p:sp>
        <p:sp>
          <p:nvSpPr>
            <p:cNvPr id="93" name="CuadroTexto 92">
              <a:extLst>
                <a:ext uri="{FF2B5EF4-FFF2-40B4-BE49-F238E27FC236}">
                  <a16:creationId xmlns:a16="http://schemas.microsoft.com/office/drawing/2014/main" xmlns="" id="{FB8F88A3-DF6D-477C-B8ED-0256FFD70857}"/>
                </a:ext>
              </a:extLst>
            </p:cNvPr>
            <p:cNvSpPr txBox="1"/>
            <p:nvPr/>
          </p:nvSpPr>
          <p:spPr>
            <a:xfrm>
              <a:off x="7402950" y="5346066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292 habitaciones</a:t>
              </a:r>
            </a:p>
          </p:txBody>
        </p:sp>
        <p:sp>
          <p:nvSpPr>
            <p:cNvPr id="94" name="CuadroTexto 93">
              <a:extLst>
                <a:ext uri="{FF2B5EF4-FFF2-40B4-BE49-F238E27FC236}">
                  <a16:creationId xmlns:a16="http://schemas.microsoft.com/office/drawing/2014/main" xmlns="" id="{456C4EC3-0B53-40EC-8E66-AD91CCB567C5}"/>
                </a:ext>
              </a:extLst>
            </p:cNvPr>
            <p:cNvSpPr txBox="1"/>
            <p:nvPr/>
          </p:nvSpPr>
          <p:spPr>
            <a:xfrm>
              <a:off x="3911416" y="2948156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53 habitaciones</a:t>
              </a:r>
            </a:p>
          </p:txBody>
        </p:sp>
        <p:sp>
          <p:nvSpPr>
            <p:cNvPr id="95" name="CuadroTexto 94">
              <a:extLst>
                <a:ext uri="{FF2B5EF4-FFF2-40B4-BE49-F238E27FC236}">
                  <a16:creationId xmlns:a16="http://schemas.microsoft.com/office/drawing/2014/main" xmlns="" id="{C9E9D745-75AE-42EA-9C4E-A8D8B4FD9413}"/>
                </a:ext>
              </a:extLst>
            </p:cNvPr>
            <p:cNvSpPr txBox="1"/>
            <p:nvPr/>
          </p:nvSpPr>
          <p:spPr>
            <a:xfrm>
              <a:off x="3751128" y="1738986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904 habitaciones</a:t>
              </a:r>
            </a:p>
          </p:txBody>
        </p:sp>
        <p:sp>
          <p:nvSpPr>
            <p:cNvPr id="96" name="CuadroTexto 95">
              <a:extLst>
                <a:ext uri="{FF2B5EF4-FFF2-40B4-BE49-F238E27FC236}">
                  <a16:creationId xmlns:a16="http://schemas.microsoft.com/office/drawing/2014/main" xmlns="" id="{C361E7AA-703B-469F-A74E-098EE4778033}"/>
                </a:ext>
              </a:extLst>
            </p:cNvPr>
            <p:cNvSpPr txBox="1"/>
            <p:nvPr/>
          </p:nvSpPr>
          <p:spPr>
            <a:xfrm>
              <a:off x="2784531" y="1755642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303 habitaciones</a:t>
              </a:r>
            </a:p>
          </p:txBody>
        </p:sp>
        <p:pic>
          <p:nvPicPr>
            <p:cNvPr id="97" name="Picture 10" descr="Resultado de imagen para carlson rezidor logo png">
              <a:extLst>
                <a:ext uri="{FF2B5EF4-FFF2-40B4-BE49-F238E27FC236}">
                  <a16:creationId xmlns:a16="http://schemas.microsoft.com/office/drawing/2014/main" xmlns="" id="{E4394E92-17AE-4F05-B2E3-C8A8497E2B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5656" y="1953631"/>
              <a:ext cx="503258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8" name="CuadroTexto 97">
              <a:extLst>
                <a:ext uri="{FF2B5EF4-FFF2-40B4-BE49-F238E27FC236}">
                  <a16:creationId xmlns:a16="http://schemas.microsoft.com/office/drawing/2014/main" xmlns="" id="{F7874F30-6FD1-44D6-B2A5-7B19E1308464}"/>
                </a:ext>
              </a:extLst>
            </p:cNvPr>
            <p:cNvSpPr txBox="1"/>
            <p:nvPr/>
          </p:nvSpPr>
          <p:spPr>
            <a:xfrm>
              <a:off x="1883995" y="2353094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296 habitaciones</a:t>
              </a:r>
            </a:p>
          </p:txBody>
        </p:sp>
        <p:pic>
          <p:nvPicPr>
            <p:cNvPr id="99" name="Picture 2" descr="Resultado de imagen para faranda logo png">
              <a:extLst>
                <a:ext uri="{FF2B5EF4-FFF2-40B4-BE49-F238E27FC236}">
                  <a16:creationId xmlns:a16="http://schemas.microsoft.com/office/drawing/2014/main" xmlns="" id="{45E90171-7086-4B1A-83FE-CC5BA98F38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1923" y="2622268"/>
              <a:ext cx="567394" cy="41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0" name="CuadroTexto 99">
              <a:extLst>
                <a:ext uri="{FF2B5EF4-FFF2-40B4-BE49-F238E27FC236}">
                  <a16:creationId xmlns:a16="http://schemas.microsoft.com/office/drawing/2014/main" xmlns="" id="{9A3E6E9E-FDAD-43C4-893D-40212A17BB07}"/>
                </a:ext>
              </a:extLst>
            </p:cNvPr>
            <p:cNvSpPr txBox="1"/>
            <p:nvPr/>
          </p:nvSpPr>
          <p:spPr>
            <a:xfrm>
              <a:off x="1956377" y="2962741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363 habitaciones</a:t>
              </a:r>
            </a:p>
          </p:txBody>
        </p:sp>
        <p:pic>
          <p:nvPicPr>
            <p:cNvPr id="101" name="Picture 18" descr="Resultado de imagen para hilton logo png">
              <a:extLst>
                <a:ext uri="{FF2B5EF4-FFF2-40B4-BE49-F238E27FC236}">
                  <a16:creationId xmlns:a16="http://schemas.microsoft.com/office/drawing/2014/main" xmlns="" id="{DA402676-8716-43C9-A13B-4A326D8D2E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4149" y="2046319"/>
              <a:ext cx="598212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" name="CuadroTexto 101">
              <a:extLst>
                <a:ext uri="{FF2B5EF4-FFF2-40B4-BE49-F238E27FC236}">
                  <a16:creationId xmlns:a16="http://schemas.microsoft.com/office/drawing/2014/main" xmlns="" id="{0E456FDB-85E2-44DA-80EF-72609A8C3615}"/>
                </a:ext>
              </a:extLst>
            </p:cNvPr>
            <p:cNvSpPr txBox="1"/>
            <p:nvPr/>
          </p:nvSpPr>
          <p:spPr>
            <a:xfrm>
              <a:off x="2820527" y="2319782"/>
              <a:ext cx="988242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310 habitaciones</a:t>
              </a:r>
            </a:p>
          </p:txBody>
        </p:sp>
        <p:pic>
          <p:nvPicPr>
            <p:cNvPr id="103" name="Picture 20" descr="Resultado de imagen para hyatt logo png">
              <a:extLst>
                <a:ext uri="{FF2B5EF4-FFF2-40B4-BE49-F238E27FC236}">
                  <a16:creationId xmlns:a16="http://schemas.microsoft.com/office/drawing/2014/main" xmlns="" id="{4DC40C49-E66C-4614-999C-D69C822F881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3015502" y="2703268"/>
              <a:ext cx="697784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4" name="CuadroTexto 103">
              <a:extLst>
                <a:ext uri="{FF2B5EF4-FFF2-40B4-BE49-F238E27FC236}">
                  <a16:creationId xmlns:a16="http://schemas.microsoft.com/office/drawing/2014/main" xmlns="" id="{43DFC3BA-DD73-4F78-AD1B-FC81377F4E17}"/>
                </a:ext>
              </a:extLst>
            </p:cNvPr>
            <p:cNvSpPr txBox="1"/>
            <p:nvPr/>
          </p:nvSpPr>
          <p:spPr>
            <a:xfrm>
              <a:off x="2867282" y="2948156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250 habitaciones</a:t>
              </a:r>
            </a:p>
          </p:txBody>
        </p:sp>
        <p:pic>
          <p:nvPicPr>
            <p:cNvPr id="105" name="Picture 36" descr="Resultado de imagen para intercontinental hotel logo png">
              <a:extLst>
                <a:ext uri="{FF2B5EF4-FFF2-40B4-BE49-F238E27FC236}">
                  <a16:creationId xmlns:a16="http://schemas.microsoft.com/office/drawing/2014/main" xmlns="" id="{896C6F8E-AA55-4EBB-B5C0-75EAA8DC43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7037" y="1341766"/>
              <a:ext cx="793775" cy="396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6" name="Picture 8" descr="Resultado de imagen para karisma logo png">
              <a:extLst>
                <a:ext uri="{FF2B5EF4-FFF2-40B4-BE49-F238E27FC236}">
                  <a16:creationId xmlns:a16="http://schemas.microsoft.com/office/drawing/2014/main" xmlns="" id="{989AAC1C-AF42-4758-AF80-6660D852ED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0940" y="2051035"/>
              <a:ext cx="903808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7" name="CuadroTexto 106">
              <a:extLst>
                <a:ext uri="{FF2B5EF4-FFF2-40B4-BE49-F238E27FC236}">
                  <a16:creationId xmlns:a16="http://schemas.microsoft.com/office/drawing/2014/main" xmlns="" id="{6365C372-76FF-4295-85E7-94E7815A7B73}"/>
                </a:ext>
              </a:extLst>
            </p:cNvPr>
            <p:cNvSpPr txBox="1"/>
            <p:nvPr/>
          </p:nvSpPr>
          <p:spPr>
            <a:xfrm>
              <a:off x="3821333" y="2316494"/>
              <a:ext cx="988242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74 habitaciones</a:t>
              </a:r>
            </a:p>
          </p:txBody>
        </p:sp>
        <p:pic>
          <p:nvPicPr>
            <p:cNvPr id="108" name="Picture 24" descr="Resultado de imagen para marriott logo png">
              <a:extLst>
                <a:ext uri="{FF2B5EF4-FFF2-40B4-BE49-F238E27FC236}">
                  <a16:creationId xmlns:a16="http://schemas.microsoft.com/office/drawing/2014/main" xmlns="" id="{7E660089-42BD-4A87-976F-4FC651EFA0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2035" y="1358813"/>
              <a:ext cx="6400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9" name="CuadroTexto 108">
              <a:extLst>
                <a:ext uri="{FF2B5EF4-FFF2-40B4-BE49-F238E27FC236}">
                  <a16:creationId xmlns:a16="http://schemas.microsoft.com/office/drawing/2014/main" xmlns="" id="{37B72B6C-12A0-4D8B-B685-C7C462C11422}"/>
                </a:ext>
              </a:extLst>
            </p:cNvPr>
            <p:cNvSpPr txBox="1"/>
            <p:nvPr/>
          </p:nvSpPr>
          <p:spPr>
            <a:xfrm>
              <a:off x="4797995" y="1754012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917 habitaciones</a:t>
              </a:r>
            </a:p>
          </p:txBody>
        </p:sp>
        <p:pic>
          <p:nvPicPr>
            <p:cNvPr id="110" name="Picture 38" descr="Resultado de imagen para nh logo png">
              <a:extLst>
                <a:ext uri="{FF2B5EF4-FFF2-40B4-BE49-F238E27FC236}">
                  <a16:creationId xmlns:a16="http://schemas.microsoft.com/office/drawing/2014/main" xmlns="" id="{ADB17D59-C9B5-469F-A8C4-A9CED23523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1992" y="1939375"/>
              <a:ext cx="414000" cy="41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1" name="CuadroTexto 110">
              <a:extLst>
                <a:ext uri="{FF2B5EF4-FFF2-40B4-BE49-F238E27FC236}">
                  <a16:creationId xmlns:a16="http://schemas.microsoft.com/office/drawing/2014/main" xmlns="" id="{A5660646-B213-4126-9B58-F4A85B002AD3}"/>
                </a:ext>
              </a:extLst>
            </p:cNvPr>
            <p:cNvSpPr txBox="1"/>
            <p:nvPr/>
          </p:nvSpPr>
          <p:spPr>
            <a:xfrm>
              <a:off x="4713298" y="2336923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273 habitaciones</a:t>
              </a:r>
            </a:p>
          </p:txBody>
        </p:sp>
        <p:pic>
          <p:nvPicPr>
            <p:cNvPr id="112" name="Picture 28" descr="Resultado de imagen para sonesta logo png">
              <a:extLst>
                <a:ext uri="{FF2B5EF4-FFF2-40B4-BE49-F238E27FC236}">
                  <a16:creationId xmlns:a16="http://schemas.microsoft.com/office/drawing/2014/main" xmlns="" id="{C7605CCE-1B25-4384-9CAC-BDE3837566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7842" y="2601059"/>
              <a:ext cx="815966" cy="4601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3" name="CuadroTexto 112">
              <a:extLst>
                <a:ext uri="{FF2B5EF4-FFF2-40B4-BE49-F238E27FC236}">
                  <a16:creationId xmlns:a16="http://schemas.microsoft.com/office/drawing/2014/main" xmlns="" id="{237EA4D2-7F11-4346-9A4E-27D5D1F028FE}"/>
                </a:ext>
              </a:extLst>
            </p:cNvPr>
            <p:cNvSpPr txBox="1"/>
            <p:nvPr/>
          </p:nvSpPr>
          <p:spPr>
            <a:xfrm>
              <a:off x="4795969" y="2957107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118 habitaciones</a:t>
              </a:r>
            </a:p>
          </p:txBody>
        </p:sp>
        <p:pic>
          <p:nvPicPr>
            <p:cNvPr id="114" name="Picture 32" descr="Resultado de imagen para wyndham logo png">
              <a:extLst>
                <a:ext uri="{FF2B5EF4-FFF2-40B4-BE49-F238E27FC236}">
                  <a16:creationId xmlns:a16="http://schemas.microsoft.com/office/drawing/2014/main" xmlns="" id="{2A1F58CC-55E4-49D3-8F23-0B69D08688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6100" y="2578916"/>
              <a:ext cx="702000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5" name="Rectángulo redondeado 166">
              <a:extLst>
                <a:ext uri="{FF2B5EF4-FFF2-40B4-BE49-F238E27FC236}">
                  <a16:creationId xmlns:a16="http://schemas.microsoft.com/office/drawing/2014/main" xmlns="" id="{D4D284B3-9BE7-4AC0-85B7-EBD844385827}"/>
                </a:ext>
              </a:extLst>
            </p:cNvPr>
            <p:cNvSpPr/>
            <p:nvPr/>
          </p:nvSpPr>
          <p:spPr>
            <a:xfrm>
              <a:off x="5356510" y="3712635"/>
              <a:ext cx="3077579" cy="1904406"/>
            </a:xfrm>
            <a:prstGeom prst="round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CO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Rectángulo redondeado 167">
              <a:extLst>
                <a:ext uri="{FF2B5EF4-FFF2-40B4-BE49-F238E27FC236}">
                  <a16:creationId xmlns:a16="http://schemas.microsoft.com/office/drawing/2014/main" xmlns="" id="{A0BED01C-250A-470A-BBC0-5158947FD6EB}"/>
                </a:ext>
              </a:extLst>
            </p:cNvPr>
            <p:cNvSpPr/>
            <p:nvPr/>
          </p:nvSpPr>
          <p:spPr>
            <a:xfrm>
              <a:off x="4999452" y="3580555"/>
              <a:ext cx="1223549" cy="326572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Cali</a:t>
              </a:r>
              <a:endParaRPr kumimoji="0" lang="es-CO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sp>
          <p:nvSpPr>
            <p:cNvPr id="117" name="CuadroTexto 116">
              <a:extLst>
                <a:ext uri="{FF2B5EF4-FFF2-40B4-BE49-F238E27FC236}">
                  <a16:creationId xmlns:a16="http://schemas.microsoft.com/office/drawing/2014/main" xmlns="" id="{C42DDD26-A688-492A-9C66-D2BAF9267B29}"/>
                </a:ext>
              </a:extLst>
            </p:cNvPr>
            <p:cNvSpPr txBox="1"/>
            <p:nvPr/>
          </p:nvSpPr>
          <p:spPr>
            <a:xfrm>
              <a:off x="6453578" y="4119831"/>
              <a:ext cx="1008609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360 habitaciones</a:t>
              </a:r>
            </a:p>
          </p:txBody>
        </p:sp>
        <p:pic>
          <p:nvPicPr>
            <p:cNvPr id="118" name="Picture 10" descr="Resultado de imagen para carlson rezidor logo png">
              <a:extLst>
                <a:ext uri="{FF2B5EF4-FFF2-40B4-BE49-F238E27FC236}">
                  <a16:creationId xmlns:a16="http://schemas.microsoft.com/office/drawing/2014/main" xmlns="" id="{1F869D2C-2167-478F-A591-3BB233CC29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71951" y="4418666"/>
              <a:ext cx="503258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9" name="CuadroTexto 118">
              <a:extLst>
                <a:ext uri="{FF2B5EF4-FFF2-40B4-BE49-F238E27FC236}">
                  <a16:creationId xmlns:a16="http://schemas.microsoft.com/office/drawing/2014/main" xmlns="" id="{BEB62B54-0E45-4ED6-9C65-1F3B7261027E}"/>
                </a:ext>
              </a:extLst>
            </p:cNvPr>
            <p:cNvSpPr txBox="1"/>
            <p:nvPr/>
          </p:nvSpPr>
          <p:spPr>
            <a:xfrm>
              <a:off x="5509931" y="4876456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91 habitaciones</a:t>
              </a:r>
            </a:p>
          </p:txBody>
        </p:sp>
        <p:pic>
          <p:nvPicPr>
            <p:cNvPr id="120" name="Picture 12" descr="Resultado de imagen para cityexpress logo png">
              <a:extLst>
                <a:ext uri="{FF2B5EF4-FFF2-40B4-BE49-F238E27FC236}">
                  <a16:creationId xmlns:a16="http://schemas.microsoft.com/office/drawing/2014/main" xmlns="" id="{B27BEE46-59CF-4C82-9683-A04D3A36DB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44375" y="5057912"/>
              <a:ext cx="8304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1" name="CuadroTexto 120">
              <a:extLst>
                <a:ext uri="{FF2B5EF4-FFF2-40B4-BE49-F238E27FC236}">
                  <a16:creationId xmlns:a16="http://schemas.microsoft.com/office/drawing/2014/main" xmlns="" id="{ABB16EED-63A0-40FB-AA21-8DFECB4CCA1A}"/>
                </a:ext>
              </a:extLst>
            </p:cNvPr>
            <p:cNvSpPr txBox="1"/>
            <p:nvPr/>
          </p:nvSpPr>
          <p:spPr>
            <a:xfrm>
              <a:off x="5511887" y="5340444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135 habitaciones</a:t>
              </a:r>
            </a:p>
          </p:txBody>
        </p:sp>
        <p:pic>
          <p:nvPicPr>
            <p:cNvPr id="122" name="Picture 18" descr="Resultado de imagen para hilton logo png">
              <a:extLst>
                <a:ext uri="{FF2B5EF4-FFF2-40B4-BE49-F238E27FC236}">
                  <a16:creationId xmlns:a16="http://schemas.microsoft.com/office/drawing/2014/main" xmlns="" id="{44A20B84-46B6-4EB9-B875-34292D6808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03897" y="3856345"/>
              <a:ext cx="598212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" name="CuadroTexto 122">
              <a:extLst>
                <a:ext uri="{FF2B5EF4-FFF2-40B4-BE49-F238E27FC236}">
                  <a16:creationId xmlns:a16="http://schemas.microsoft.com/office/drawing/2014/main" xmlns="" id="{8D9AB6EC-F7F1-4154-964D-69E17D9A8598}"/>
                </a:ext>
              </a:extLst>
            </p:cNvPr>
            <p:cNvSpPr txBox="1"/>
            <p:nvPr/>
          </p:nvSpPr>
          <p:spPr>
            <a:xfrm>
              <a:off x="7398930" y="4114088"/>
              <a:ext cx="98276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105 habitaciones</a:t>
              </a:r>
            </a:p>
          </p:txBody>
        </p:sp>
        <p:pic>
          <p:nvPicPr>
            <p:cNvPr id="124" name="Picture 20" descr="Resultado de imagen para hyatt logo png">
              <a:extLst>
                <a:ext uri="{FF2B5EF4-FFF2-40B4-BE49-F238E27FC236}">
                  <a16:creationId xmlns:a16="http://schemas.microsoft.com/office/drawing/2014/main" xmlns="" id="{56035CCA-E867-4761-B72C-8B9DB3B8842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6577941" y="4557422"/>
              <a:ext cx="697784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5" name="CuadroTexto 124">
              <a:extLst>
                <a:ext uri="{FF2B5EF4-FFF2-40B4-BE49-F238E27FC236}">
                  <a16:creationId xmlns:a16="http://schemas.microsoft.com/office/drawing/2014/main" xmlns="" id="{1C44DE8D-68C9-489B-997B-36E3D63BCC12}"/>
                </a:ext>
              </a:extLst>
            </p:cNvPr>
            <p:cNvSpPr txBox="1"/>
            <p:nvPr/>
          </p:nvSpPr>
          <p:spPr>
            <a:xfrm>
              <a:off x="6450004" y="4868570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218 habitaciones</a:t>
              </a:r>
            </a:p>
          </p:txBody>
        </p:sp>
        <p:pic>
          <p:nvPicPr>
            <p:cNvPr id="126" name="Picture 24" descr="Resultado de imagen para marriott logo png">
              <a:extLst>
                <a:ext uri="{FF2B5EF4-FFF2-40B4-BE49-F238E27FC236}">
                  <a16:creationId xmlns:a16="http://schemas.microsoft.com/office/drawing/2014/main" xmlns="" id="{C6713E92-8AC3-48C7-83FA-5619A9D27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06833" y="5037498"/>
              <a:ext cx="6400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7" name="CuadroTexto 126">
              <a:extLst>
                <a:ext uri="{FF2B5EF4-FFF2-40B4-BE49-F238E27FC236}">
                  <a16:creationId xmlns:a16="http://schemas.microsoft.com/office/drawing/2014/main" xmlns="" id="{A6DD9778-D803-4633-A15D-2A73D8D29A32}"/>
                </a:ext>
              </a:extLst>
            </p:cNvPr>
            <p:cNvSpPr txBox="1"/>
            <p:nvPr/>
          </p:nvSpPr>
          <p:spPr>
            <a:xfrm>
              <a:off x="6408500" y="5354428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299 habitaciones</a:t>
              </a:r>
            </a:p>
          </p:txBody>
        </p:sp>
        <p:pic>
          <p:nvPicPr>
            <p:cNvPr id="128" name="Picture 38" descr="Resultado de imagen para nh logo png">
              <a:extLst>
                <a:ext uri="{FF2B5EF4-FFF2-40B4-BE49-F238E27FC236}">
                  <a16:creationId xmlns:a16="http://schemas.microsoft.com/office/drawing/2014/main" xmlns="" id="{68EB2176-A044-4604-AB1A-623276E835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69791" y="4350420"/>
              <a:ext cx="414000" cy="41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9" name="CuadroTexto 128">
              <a:extLst>
                <a:ext uri="{FF2B5EF4-FFF2-40B4-BE49-F238E27FC236}">
                  <a16:creationId xmlns:a16="http://schemas.microsoft.com/office/drawing/2014/main" xmlns="" id="{41B099BE-D071-4498-B02B-FEA535126993}"/>
                </a:ext>
              </a:extLst>
            </p:cNvPr>
            <p:cNvSpPr txBox="1"/>
            <p:nvPr/>
          </p:nvSpPr>
          <p:spPr>
            <a:xfrm>
              <a:off x="7429759" y="4775420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145 habitaciones</a:t>
              </a:r>
            </a:p>
          </p:txBody>
        </p:sp>
        <p:pic>
          <p:nvPicPr>
            <p:cNvPr id="130" name="Picture 36" descr="Resultado de imagen para intercontinental hotel logo png">
              <a:extLst>
                <a:ext uri="{FF2B5EF4-FFF2-40B4-BE49-F238E27FC236}">
                  <a16:creationId xmlns:a16="http://schemas.microsoft.com/office/drawing/2014/main" xmlns="" id="{D1DC5C07-D871-41FE-BAA4-376B694EB5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8708" y="4968575"/>
              <a:ext cx="793775" cy="396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1" name="Rectángulo redondeado 97">
              <a:extLst>
                <a:ext uri="{FF2B5EF4-FFF2-40B4-BE49-F238E27FC236}">
                  <a16:creationId xmlns:a16="http://schemas.microsoft.com/office/drawing/2014/main" xmlns="" id="{E2F50BC1-9C5D-4DEE-A9C2-ACB02A8F0F63}"/>
                </a:ext>
              </a:extLst>
            </p:cNvPr>
            <p:cNvSpPr/>
            <p:nvPr/>
          </p:nvSpPr>
          <p:spPr>
            <a:xfrm>
              <a:off x="6393833" y="1309228"/>
              <a:ext cx="2305818" cy="2295018"/>
            </a:xfrm>
            <a:prstGeom prst="round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CO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CuadroTexto 131">
              <a:extLst>
                <a:ext uri="{FF2B5EF4-FFF2-40B4-BE49-F238E27FC236}">
                  <a16:creationId xmlns:a16="http://schemas.microsoft.com/office/drawing/2014/main" xmlns="" id="{9A7AD978-6A7C-4926-AB55-575D37F2D4C0}"/>
                </a:ext>
              </a:extLst>
            </p:cNvPr>
            <p:cNvSpPr txBox="1"/>
            <p:nvPr/>
          </p:nvSpPr>
          <p:spPr>
            <a:xfrm>
              <a:off x="6573356" y="1872042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140 habitaciones</a:t>
              </a:r>
            </a:p>
          </p:txBody>
        </p:sp>
        <p:pic>
          <p:nvPicPr>
            <p:cNvPr id="133" name="Picture 6" descr="Resultado de imagen para best western logo png">
              <a:extLst>
                <a:ext uri="{FF2B5EF4-FFF2-40B4-BE49-F238E27FC236}">
                  <a16:creationId xmlns:a16="http://schemas.microsoft.com/office/drawing/2014/main" xmlns="" id="{894281FD-9CF0-45CE-8072-AAE797093D0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6567278" y="2228035"/>
              <a:ext cx="836204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4" name="CuadroTexto 133">
              <a:extLst>
                <a:ext uri="{FF2B5EF4-FFF2-40B4-BE49-F238E27FC236}">
                  <a16:creationId xmlns:a16="http://schemas.microsoft.com/office/drawing/2014/main" xmlns="" id="{202933A3-0437-47B1-8117-9AD7E79EFA81}"/>
                </a:ext>
              </a:extLst>
            </p:cNvPr>
            <p:cNvSpPr txBox="1"/>
            <p:nvPr/>
          </p:nvSpPr>
          <p:spPr>
            <a:xfrm>
              <a:off x="6523147" y="2563392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126 habitaciones</a:t>
              </a:r>
            </a:p>
          </p:txBody>
        </p:sp>
        <p:pic>
          <p:nvPicPr>
            <p:cNvPr id="135" name="Picture 18" descr="Resultado de imagen para hilton logo png">
              <a:extLst>
                <a:ext uri="{FF2B5EF4-FFF2-40B4-BE49-F238E27FC236}">
                  <a16:creationId xmlns:a16="http://schemas.microsoft.com/office/drawing/2014/main" xmlns="" id="{F017F8A1-5ED6-4B80-9F64-D3B3634B0E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51088" y="2961313"/>
              <a:ext cx="713964" cy="30076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6" name="CuadroTexto 135">
              <a:extLst>
                <a:ext uri="{FF2B5EF4-FFF2-40B4-BE49-F238E27FC236}">
                  <a16:creationId xmlns:a16="http://schemas.microsoft.com/office/drawing/2014/main" xmlns="" id="{ECE71C72-EA46-4FE4-AEA1-BE63F0A149BF}"/>
                </a:ext>
              </a:extLst>
            </p:cNvPr>
            <p:cNvSpPr txBox="1"/>
            <p:nvPr/>
          </p:nvSpPr>
          <p:spPr>
            <a:xfrm>
              <a:off x="6934562" y="3284123"/>
              <a:ext cx="988242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391 habitaciones</a:t>
              </a:r>
            </a:p>
          </p:txBody>
        </p:sp>
        <p:pic>
          <p:nvPicPr>
            <p:cNvPr id="137" name="Picture 24" descr="Resultado de imagen para marriott logo png">
              <a:extLst>
                <a:ext uri="{FF2B5EF4-FFF2-40B4-BE49-F238E27FC236}">
                  <a16:creationId xmlns:a16="http://schemas.microsoft.com/office/drawing/2014/main" xmlns="" id="{444A1506-39A0-4AD9-81A4-E2AAAFD973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9332" y="1565062"/>
              <a:ext cx="6400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8" name="CuadroTexto 137">
              <a:extLst>
                <a:ext uri="{FF2B5EF4-FFF2-40B4-BE49-F238E27FC236}">
                  <a16:creationId xmlns:a16="http://schemas.microsoft.com/office/drawing/2014/main" xmlns="" id="{2A5D6E3E-058D-4FEF-839F-ED68B7C9E7DD}"/>
                </a:ext>
              </a:extLst>
            </p:cNvPr>
            <p:cNvSpPr txBox="1"/>
            <p:nvPr/>
          </p:nvSpPr>
          <p:spPr>
            <a:xfrm>
              <a:off x="7550999" y="1881992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156 habitaciones</a:t>
              </a:r>
            </a:p>
          </p:txBody>
        </p:sp>
        <p:pic>
          <p:nvPicPr>
            <p:cNvPr id="139" name="Picture 32" descr="Resultado de imagen para wyndham logo png">
              <a:extLst>
                <a:ext uri="{FF2B5EF4-FFF2-40B4-BE49-F238E27FC236}">
                  <a16:creationId xmlns:a16="http://schemas.microsoft.com/office/drawing/2014/main" xmlns="" id="{BC001E6A-436C-4AF3-AF6D-DB1045168A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0336" y="2160528"/>
              <a:ext cx="702000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0" name="CuadroTexto 139">
              <a:extLst>
                <a:ext uri="{FF2B5EF4-FFF2-40B4-BE49-F238E27FC236}">
                  <a16:creationId xmlns:a16="http://schemas.microsoft.com/office/drawing/2014/main" xmlns="" id="{0B7CFE98-4EF2-4C1E-B52A-F778A24BBE02}"/>
                </a:ext>
              </a:extLst>
            </p:cNvPr>
            <p:cNvSpPr txBox="1"/>
            <p:nvPr/>
          </p:nvSpPr>
          <p:spPr>
            <a:xfrm>
              <a:off x="7608308" y="2549863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93 habitaciones</a:t>
              </a:r>
            </a:p>
          </p:txBody>
        </p:sp>
        <p:sp>
          <p:nvSpPr>
            <p:cNvPr id="141" name="Rectángulo redondeado 111">
              <a:extLst>
                <a:ext uri="{FF2B5EF4-FFF2-40B4-BE49-F238E27FC236}">
                  <a16:creationId xmlns:a16="http://schemas.microsoft.com/office/drawing/2014/main" xmlns="" id="{089E4AB0-71A1-44AA-8218-BD57B8136B07}"/>
                </a:ext>
              </a:extLst>
            </p:cNvPr>
            <p:cNvSpPr/>
            <p:nvPr/>
          </p:nvSpPr>
          <p:spPr>
            <a:xfrm>
              <a:off x="1982003" y="3438326"/>
              <a:ext cx="2085715" cy="2192468"/>
            </a:xfrm>
            <a:prstGeom prst="roundRect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CO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Rectángulo redondeado 112">
              <a:extLst>
                <a:ext uri="{FF2B5EF4-FFF2-40B4-BE49-F238E27FC236}">
                  <a16:creationId xmlns:a16="http://schemas.microsoft.com/office/drawing/2014/main" xmlns="" id="{26A01F62-8500-4C1B-8FFC-C9F929D2BAAE}"/>
                </a:ext>
              </a:extLst>
            </p:cNvPr>
            <p:cNvSpPr/>
            <p:nvPr/>
          </p:nvSpPr>
          <p:spPr>
            <a:xfrm>
              <a:off x="2902455" y="3418686"/>
              <a:ext cx="1713569" cy="403734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Bucaramanga</a:t>
              </a:r>
            </a:p>
          </p:txBody>
        </p:sp>
        <p:pic>
          <p:nvPicPr>
            <p:cNvPr id="143" name="Picture 6" descr="Resultado de imagen para best western logo png">
              <a:extLst>
                <a:ext uri="{FF2B5EF4-FFF2-40B4-BE49-F238E27FC236}">
                  <a16:creationId xmlns:a16="http://schemas.microsoft.com/office/drawing/2014/main" xmlns="" id="{7A9F9FB2-82C6-48B4-B146-CB1FD0B95A1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2179298" y="3874823"/>
              <a:ext cx="836204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0" name="CuadroTexto 229">
              <a:extLst>
                <a:ext uri="{FF2B5EF4-FFF2-40B4-BE49-F238E27FC236}">
                  <a16:creationId xmlns:a16="http://schemas.microsoft.com/office/drawing/2014/main" xmlns="" id="{69F2688E-92CD-4705-B298-4D4138086E53}"/>
                </a:ext>
              </a:extLst>
            </p:cNvPr>
            <p:cNvSpPr txBox="1"/>
            <p:nvPr/>
          </p:nvSpPr>
          <p:spPr>
            <a:xfrm>
              <a:off x="2133080" y="4154171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148 habitaciones</a:t>
              </a:r>
            </a:p>
          </p:txBody>
        </p:sp>
        <p:pic>
          <p:nvPicPr>
            <p:cNvPr id="231" name="Picture 18" descr="Resultado de imagen para hilton logo png">
              <a:extLst>
                <a:ext uri="{FF2B5EF4-FFF2-40B4-BE49-F238E27FC236}">
                  <a16:creationId xmlns:a16="http://schemas.microsoft.com/office/drawing/2014/main" xmlns="" id="{269E8AC8-CB32-43FF-91A8-2762B56309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8735" y="3902171"/>
              <a:ext cx="598212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2" name="CuadroTexto 231">
              <a:extLst>
                <a:ext uri="{FF2B5EF4-FFF2-40B4-BE49-F238E27FC236}">
                  <a16:creationId xmlns:a16="http://schemas.microsoft.com/office/drawing/2014/main" xmlns="" id="{F3E9A3EA-8E9C-43C0-9AD1-B477A9163F2F}"/>
                </a:ext>
              </a:extLst>
            </p:cNvPr>
            <p:cNvSpPr txBox="1"/>
            <p:nvPr/>
          </p:nvSpPr>
          <p:spPr>
            <a:xfrm>
              <a:off x="3087963" y="4147064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101 habitaciones</a:t>
              </a:r>
            </a:p>
          </p:txBody>
        </p:sp>
        <p:pic>
          <p:nvPicPr>
            <p:cNvPr id="233" name="Picture 36" descr="Resultado de imagen para intercontinental hotel logo png">
              <a:extLst>
                <a:ext uri="{FF2B5EF4-FFF2-40B4-BE49-F238E27FC236}">
                  <a16:creationId xmlns:a16="http://schemas.microsoft.com/office/drawing/2014/main" xmlns="" id="{DE3BBD70-8639-4373-9E91-BD8B0A5FBD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1071" y="4411840"/>
              <a:ext cx="938098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4" name="CuadroTexto 233">
              <a:extLst>
                <a:ext uri="{FF2B5EF4-FFF2-40B4-BE49-F238E27FC236}">
                  <a16:creationId xmlns:a16="http://schemas.microsoft.com/office/drawing/2014/main" xmlns="" id="{C55907D5-F4FB-4007-B5A0-EA4E5EEE6BAD}"/>
                </a:ext>
              </a:extLst>
            </p:cNvPr>
            <p:cNvSpPr txBox="1"/>
            <p:nvPr/>
          </p:nvSpPr>
          <p:spPr>
            <a:xfrm>
              <a:off x="2129414" y="4841105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350 habitaciones</a:t>
              </a:r>
            </a:p>
          </p:txBody>
        </p:sp>
        <p:pic>
          <p:nvPicPr>
            <p:cNvPr id="235" name="Picture 24" descr="Resultado de imagen para marriott logo png">
              <a:extLst>
                <a:ext uri="{FF2B5EF4-FFF2-40B4-BE49-F238E27FC236}">
                  <a16:creationId xmlns:a16="http://schemas.microsoft.com/office/drawing/2014/main" xmlns="" id="{89978FA8-349D-4F27-A7B3-265D938D63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5596" y="4449422"/>
              <a:ext cx="6400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6" name="CuadroTexto 235">
              <a:extLst>
                <a:ext uri="{FF2B5EF4-FFF2-40B4-BE49-F238E27FC236}">
                  <a16:creationId xmlns:a16="http://schemas.microsoft.com/office/drawing/2014/main" xmlns="" id="{B0565480-63E8-4FA8-965E-E50EC269E025}"/>
                </a:ext>
              </a:extLst>
            </p:cNvPr>
            <p:cNvSpPr txBox="1"/>
            <p:nvPr/>
          </p:nvSpPr>
          <p:spPr>
            <a:xfrm>
              <a:off x="3055718" y="4764420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100 habitaciones</a:t>
              </a:r>
            </a:p>
          </p:txBody>
        </p:sp>
        <p:pic>
          <p:nvPicPr>
            <p:cNvPr id="237" name="Picture 28" descr="Resultado de imagen para sonesta logo png">
              <a:extLst>
                <a:ext uri="{FF2B5EF4-FFF2-40B4-BE49-F238E27FC236}">
                  <a16:creationId xmlns:a16="http://schemas.microsoft.com/office/drawing/2014/main" xmlns="" id="{7B60DCFB-2D35-444C-9E7B-4A326ED712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2228" y="5025257"/>
              <a:ext cx="829884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8" name="CuadroTexto 237">
              <a:extLst>
                <a:ext uri="{FF2B5EF4-FFF2-40B4-BE49-F238E27FC236}">
                  <a16:creationId xmlns:a16="http://schemas.microsoft.com/office/drawing/2014/main" xmlns="" id="{F7C7D185-F148-4D25-A44D-1744C28712A6}"/>
                </a:ext>
              </a:extLst>
            </p:cNvPr>
            <p:cNvSpPr txBox="1"/>
            <p:nvPr/>
          </p:nvSpPr>
          <p:spPr>
            <a:xfrm>
              <a:off x="2100413" y="5352124"/>
              <a:ext cx="97975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104 habitaciones</a:t>
              </a:r>
            </a:p>
          </p:txBody>
        </p:sp>
        <p:pic>
          <p:nvPicPr>
            <p:cNvPr id="239" name="Picture 32" descr="Resultado de imagen para wyndham logo png">
              <a:extLst>
                <a:ext uri="{FF2B5EF4-FFF2-40B4-BE49-F238E27FC236}">
                  <a16:creationId xmlns:a16="http://schemas.microsoft.com/office/drawing/2014/main" xmlns="" id="{C5E908B4-633A-48D3-AEB3-0D4F66B617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9169" y="5005474"/>
              <a:ext cx="702000" cy="46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40" name="CuadroTexto 239">
              <a:extLst>
                <a:ext uri="{FF2B5EF4-FFF2-40B4-BE49-F238E27FC236}">
                  <a16:creationId xmlns:a16="http://schemas.microsoft.com/office/drawing/2014/main" xmlns="" id="{D0D97ECF-764E-44A4-B646-BC8221604520}"/>
                </a:ext>
              </a:extLst>
            </p:cNvPr>
            <p:cNvSpPr txBox="1"/>
            <p:nvPr/>
          </p:nvSpPr>
          <p:spPr>
            <a:xfrm>
              <a:off x="3001484" y="5386209"/>
              <a:ext cx="92204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67 habitaciones</a:t>
              </a:r>
            </a:p>
          </p:txBody>
        </p:sp>
        <p:pic>
          <p:nvPicPr>
            <p:cNvPr id="241" name="Picture 2" descr="Resultado de imagen para accor">
              <a:extLst>
                <a:ext uri="{FF2B5EF4-FFF2-40B4-BE49-F238E27FC236}">
                  <a16:creationId xmlns:a16="http://schemas.microsoft.com/office/drawing/2014/main" xmlns="" id="{FBC671E4-CEE6-4E65-A11B-E36514E4AD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3737" y="1370663"/>
              <a:ext cx="675397" cy="4030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2" name="Picture 2" descr="Resultado de imagen para accor">
              <a:extLst>
                <a:ext uri="{FF2B5EF4-FFF2-40B4-BE49-F238E27FC236}">
                  <a16:creationId xmlns:a16="http://schemas.microsoft.com/office/drawing/2014/main" xmlns="" id="{A417A202-8589-4891-99F9-06F606BC0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7839" y="1567318"/>
              <a:ext cx="675397" cy="4030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3" name="Picture 2" descr="Resultado de imagen para accor">
              <a:extLst>
                <a:ext uri="{FF2B5EF4-FFF2-40B4-BE49-F238E27FC236}">
                  <a16:creationId xmlns:a16="http://schemas.microsoft.com/office/drawing/2014/main" xmlns="" id="{F20003C4-D38E-4A40-9CE8-E43753A4DF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8556" y="3792594"/>
              <a:ext cx="675397" cy="4030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44" name="Rectángulo redondeado 98">
              <a:extLst>
                <a:ext uri="{FF2B5EF4-FFF2-40B4-BE49-F238E27FC236}">
                  <a16:creationId xmlns:a16="http://schemas.microsoft.com/office/drawing/2014/main" xmlns="" id="{2746A0BD-BE14-499D-959F-56C73E18A2F4}"/>
                </a:ext>
              </a:extLst>
            </p:cNvPr>
            <p:cNvSpPr/>
            <p:nvPr/>
          </p:nvSpPr>
          <p:spPr>
            <a:xfrm>
              <a:off x="7189327" y="974303"/>
              <a:ext cx="1590814" cy="5007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Santa Marta</a:t>
              </a:r>
            </a:p>
          </p:txBody>
        </p:sp>
      </p:grpSp>
      <p:sp>
        <p:nvSpPr>
          <p:cNvPr id="74" name="Rectángulo 73">
            <a:extLst>
              <a:ext uri="{FF2B5EF4-FFF2-40B4-BE49-F238E27FC236}">
                <a16:creationId xmlns:a16="http://schemas.microsoft.com/office/drawing/2014/main" xmlns="" id="{9AA86AEB-F16C-4CFC-BA33-7117FD66E12C}"/>
              </a:ext>
            </a:extLst>
          </p:cNvPr>
          <p:cNvSpPr/>
          <p:nvPr/>
        </p:nvSpPr>
        <p:spPr>
          <a:xfrm>
            <a:off x="502918" y="117420"/>
            <a:ext cx="8475982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International hotel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chains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in Colombia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by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city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</a:p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2010-2018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76" name="9 CuadroTexto">
            <a:extLst>
              <a:ext uri="{FF2B5EF4-FFF2-40B4-BE49-F238E27FC236}">
                <a16:creationId xmlns:a16="http://schemas.microsoft.com/office/drawing/2014/main" xmlns="" id="{00472637-9309-48D3-9E87-D968289E318B}"/>
              </a:ext>
            </a:extLst>
          </p:cNvPr>
          <p:cNvSpPr txBox="1"/>
          <p:nvPr/>
        </p:nvSpPr>
        <p:spPr>
          <a:xfrm>
            <a:off x="531430" y="4789552"/>
            <a:ext cx="1548921" cy="229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Source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: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National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press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0394715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74" name="Rectangle 1">
            <a:extLst>
              <a:ext uri="{FF2B5EF4-FFF2-40B4-BE49-F238E27FC236}">
                <a16:creationId xmlns:a16="http://schemas.microsoft.com/office/drawing/2014/main" xmlns="" id="{1ED348D1-87AC-4FEE-95E6-573D45E8B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697" y="2508055"/>
            <a:ext cx="205259" cy="7181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101605" tIns="50803" rIns="101605" bIns="50803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01599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altLang="es-CO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/>
            </a:r>
            <a:br>
              <a:rPr kumimoji="0" lang="es-CO" altLang="es-CO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endParaRPr kumimoji="0" lang="es-CO" altLang="es-CO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75" name="Picture 6" descr="Resultado de imagen para hampton by hilton logo">
            <a:extLst>
              <a:ext uri="{FF2B5EF4-FFF2-40B4-BE49-F238E27FC236}">
                <a16:creationId xmlns:a16="http://schemas.microsoft.com/office/drawing/2014/main" xmlns="" id="{5C8553D3-11A7-49EA-8889-C66D9CE184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401756" y="1905487"/>
            <a:ext cx="1368481" cy="13684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" name="AutoShape 8" descr="Resultado de imagen para marriott logo">
            <a:extLst>
              <a:ext uri="{FF2B5EF4-FFF2-40B4-BE49-F238E27FC236}">
                <a16:creationId xmlns:a16="http://schemas.microsoft.com/office/drawing/2014/main" xmlns="" id="{60E19942-0FA9-4369-96AB-C49F5671F0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569140" y="2325113"/>
            <a:ext cx="276429" cy="276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01775" tIns="50887" rIns="101775" bIns="50887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200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AutoShape 16" descr="Imagen relacionada">
            <a:extLst>
              <a:ext uri="{FF2B5EF4-FFF2-40B4-BE49-F238E27FC236}">
                <a16:creationId xmlns:a16="http://schemas.microsoft.com/office/drawing/2014/main" xmlns="" id="{85F7C4A1-5BE8-48A0-A6E6-0FC43BB74F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738764" y="2494737"/>
            <a:ext cx="276429" cy="276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01775" tIns="50887" rIns="101775" bIns="50887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200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8" name="Picture 20" descr="Resultado de imagen para ibis logo">
            <a:extLst>
              <a:ext uri="{FF2B5EF4-FFF2-40B4-BE49-F238E27FC236}">
                <a16:creationId xmlns:a16="http://schemas.microsoft.com/office/drawing/2014/main" xmlns="" id="{0D6C0E75-C82B-4DE9-BD13-985D7D3720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11537" y="3587547"/>
            <a:ext cx="1193335" cy="1205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" name="8 CuadroTexto">
            <a:extLst>
              <a:ext uri="{FF2B5EF4-FFF2-40B4-BE49-F238E27FC236}">
                <a16:creationId xmlns:a16="http://schemas.microsoft.com/office/drawing/2014/main" xmlns="" id="{B9421B67-3271-40A6-BFCC-A278D6AD0CAC}"/>
              </a:ext>
            </a:extLst>
          </p:cNvPr>
          <p:cNvSpPr txBox="1"/>
          <p:nvPr/>
        </p:nvSpPr>
        <p:spPr>
          <a:xfrm>
            <a:off x="448668" y="1181757"/>
            <a:ext cx="4362719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AC Hotel </a:t>
            </a:r>
            <a:r>
              <a:rPr kumimoji="0" lang="es-CO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by</a:t>
            </a: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 Marriott – Santa Marta</a:t>
            </a:r>
          </a:p>
          <a:p>
            <a:pPr marL="285750" marR="0" lvl="0" indent="-28575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Atton El Tesoro – Medellín</a:t>
            </a:r>
            <a:endParaRPr kumimoji="0" lang="es-CO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  <a:p>
            <a:pPr marL="285750" marR="0" lvl="0" indent="-28575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Best Western – Duitama	</a:t>
            </a:r>
          </a:p>
          <a:p>
            <a:pPr marL="285750" marR="0" lvl="0" indent="-28575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Grand Hyatt – Bogotá	</a:t>
            </a:r>
          </a:p>
          <a:p>
            <a:pPr marL="285750" marR="0" lvl="0" indent="-28575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Hampton by Hilton – Cúcuta	</a:t>
            </a:r>
          </a:p>
          <a:p>
            <a:pPr marL="285750" marR="0" lvl="0" indent="-28575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Hilton Garden – Santa Marta	</a:t>
            </a:r>
          </a:p>
          <a:p>
            <a:pPr marL="285750" marR="0" lvl="0" indent="-28575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Ibis – Apartado</a:t>
            </a:r>
          </a:p>
          <a:p>
            <a:pPr marL="285750" marR="0" lvl="0" indent="-28575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Ibis</a:t>
            </a: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 – Bogotá 127</a:t>
            </a:r>
          </a:p>
          <a:p>
            <a:pPr marL="285750" marR="0" lvl="0" indent="-28575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Ibis - Barranquilla	</a:t>
            </a:r>
          </a:p>
          <a:p>
            <a:pPr marL="285750" marR="0" lvl="0" indent="-28575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Ibis – Cucuta	</a:t>
            </a:r>
          </a:p>
          <a:p>
            <a:pPr marL="285750" marR="0" lvl="0" indent="-28575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Ibis – Cali (B/Granada)  	</a:t>
            </a:r>
          </a:p>
          <a:p>
            <a:pPr marL="0" marR="0" lvl="0" indent="0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  <a:p>
            <a:pPr marL="285274" marR="0" lvl="0" indent="-285274" algn="l" defTabSz="7619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s-CO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pic>
        <p:nvPicPr>
          <p:cNvPr id="81" name="Picture 2" descr="Resultado de imagen para grand hyatt">
            <a:extLst>
              <a:ext uri="{FF2B5EF4-FFF2-40B4-BE49-F238E27FC236}">
                <a16:creationId xmlns:a16="http://schemas.microsoft.com/office/drawing/2014/main" xmlns="" id="{FC0BE355-E01A-4F41-8238-C59F52912F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8064" y="568532"/>
            <a:ext cx="2009511" cy="1205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" name="Picture 4" descr="Resultado de imagen para best western">
            <a:extLst>
              <a:ext uri="{FF2B5EF4-FFF2-40B4-BE49-F238E27FC236}">
                <a16:creationId xmlns:a16="http://schemas.microsoft.com/office/drawing/2014/main" xmlns="" id="{224B37CC-5E38-4FA0-ABA9-4487D45C2B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781" y="4089096"/>
            <a:ext cx="1727682" cy="461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3" name="Picture 6" descr="Resultado de imagen para ac marriott">
            <a:extLst>
              <a:ext uri="{FF2B5EF4-FFF2-40B4-BE49-F238E27FC236}">
                <a16:creationId xmlns:a16="http://schemas.microsoft.com/office/drawing/2014/main" xmlns="" id="{F1CB3714-2942-4E59-80EB-C8863282CD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1875" y="2094131"/>
            <a:ext cx="1205708" cy="12057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4" name="Picture 8" descr="Resultado de imagen para hilton garden">
            <a:extLst>
              <a:ext uri="{FF2B5EF4-FFF2-40B4-BE49-F238E27FC236}">
                <a16:creationId xmlns:a16="http://schemas.microsoft.com/office/drawing/2014/main" xmlns="" id="{33E995C5-9432-4AF5-BD70-829D30DD92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3684" y="900377"/>
            <a:ext cx="1797815" cy="702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ángulo 14">
            <a:extLst>
              <a:ext uri="{FF2B5EF4-FFF2-40B4-BE49-F238E27FC236}">
                <a16:creationId xmlns:a16="http://schemas.microsoft.com/office/drawing/2014/main" xmlns="" id="{331871D4-FC83-4446-83AD-3F501157DACB}"/>
              </a:ext>
            </a:extLst>
          </p:cNvPr>
          <p:cNvSpPr/>
          <p:nvPr/>
        </p:nvSpPr>
        <p:spPr>
          <a:xfrm>
            <a:off x="502918" y="117420"/>
            <a:ext cx="8475982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Some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international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chains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openings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in 2018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16" name="9 CuadroTexto">
            <a:extLst>
              <a:ext uri="{FF2B5EF4-FFF2-40B4-BE49-F238E27FC236}">
                <a16:creationId xmlns:a16="http://schemas.microsoft.com/office/drawing/2014/main" xmlns="" id="{5167674D-74DD-49A8-8FA3-83FB68277BBC}"/>
              </a:ext>
            </a:extLst>
          </p:cNvPr>
          <p:cNvSpPr txBox="1"/>
          <p:nvPr/>
        </p:nvSpPr>
        <p:spPr>
          <a:xfrm>
            <a:off x="603627" y="4698343"/>
            <a:ext cx="1548921" cy="229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Source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: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National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CO" sz="89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press</a:t>
            </a:r>
            <a:r>
              <a:rPr kumimoji="0" lang="es-CO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0678425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xmlns="" id="{95110C5A-DF5D-B843-AFEF-EE92805F9A6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7434" y="58059"/>
            <a:ext cx="9144000" cy="5143500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xmlns="" id="{3635CB79-A257-8340-B943-9C7519B009BB}"/>
              </a:ext>
            </a:extLst>
          </p:cNvPr>
          <p:cNvSpPr txBox="1"/>
          <p:nvPr/>
        </p:nvSpPr>
        <p:spPr>
          <a:xfrm>
            <a:off x="5246015" y="2514528"/>
            <a:ext cx="3777201" cy="782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3527" defTabSz="1219140">
              <a:lnSpc>
                <a:spcPts val="2931"/>
              </a:lnSpc>
              <a:defRPr/>
            </a:pP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Colombia is the 32nd largest economy in the world and 4th in Latin America</a:t>
            </a:r>
          </a:p>
        </p:txBody>
      </p:sp>
      <p:graphicFrame>
        <p:nvGraphicFramePr>
          <p:cNvPr id="19" name="Gráfico 18">
            <a:extLst>
              <a:ext uri="{FF2B5EF4-FFF2-40B4-BE49-F238E27FC236}">
                <a16:creationId xmlns:a16="http://schemas.microsoft.com/office/drawing/2014/main" xmlns="" id="{E6DB4AC6-FB4D-A843-9E72-8AAE4DA5A2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57465"/>
              </p:ext>
            </p:extLst>
          </p:nvPr>
        </p:nvGraphicFramePr>
        <p:xfrm>
          <a:off x="689136" y="213694"/>
          <a:ext cx="4556879" cy="47161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8" name="4 CuadroTexto">
            <a:extLst>
              <a:ext uri="{FF2B5EF4-FFF2-40B4-BE49-F238E27FC236}">
                <a16:creationId xmlns:a16="http://schemas.microsoft.com/office/drawing/2014/main" xmlns="" id="{3942D721-21AF-4D4B-9EB4-D5911CB6336C}"/>
              </a:ext>
            </a:extLst>
          </p:cNvPr>
          <p:cNvSpPr txBox="1"/>
          <p:nvPr/>
        </p:nvSpPr>
        <p:spPr>
          <a:xfrm>
            <a:off x="430718" y="4716111"/>
            <a:ext cx="2541767" cy="369330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/>
          <a:p>
            <a:pPr marL="0" marR="0" lvl="0" indent="0" algn="l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*</a:t>
            </a:r>
            <a:r>
              <a:rPr lang="en-US" sz="900" dirty="0">
                <a:latin typeface="Century Gothic" panose="020B0502020202020204" pitchFamily="34" charset="0"/>
              </a:rPr>
              <a:t>Forecast</a:t>
            </a:r>
            <a:endParaRPr kumimoji="0" lang="en-US" sz="900" b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entury Gothic" panose="020B0502020202020204" pitchFamily="34" charset="0"/>
            </a:endParaRPr>
          </a:p>
          <a:p>
            <a:pPr marL="0" marR="0" lvl="0" indent="0" algn="l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dirty="0">
                <a:latin typeface="Century Gothic" panose="020B0502020202020204" pitchFamily="34" charset="0"/>
              </a:rPr>
              <a:t>S</a:t>
            </a:r>
            <a:r>
              <a:rPr kumimoji="0" lang="en-US" sz="900" b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ource</a:t>
            </a:r>
            <a:r>
              <a:rPr kumimoji="0" lang="en-US" sz="9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: FMI, WEO, October 2018</a:t>
            </a:r>
          </a:p>
        </p:txBody>
      </p:sp>
      <p:grpSp>
        <p:nvGrpSpPr>
          <p:cNvPr id="7" name="Agrupar 9">
            <a:extLst>
              <a:ext uri="{FF2B5EF4-FFF2-40B4-BE49-F238E27FC236}">
                <a16:creationId xmlns:a16="http://schemas.microsoft.com/office/drawing/2014/main" xmlns="" id="{FAD969C4-3947-438C-92AE-CE741BF14ACA}"/>
              </a:ext>
            </a:extLst>
          </p:cNvPr>
          <p:cNvGrpSpPr/>
          <p:nvPr/>
        </p:nvGrpSpPr>
        <p:grpSpPr>
          <a:xfrm>
            <a:off x="5138199" y="567245"/>
            <a:ext cx="4527368" cy="698180"/>
            <a:chOff x="4777787" y="2711363"/>
            <a:chExt cx="5292642" cy="698475"/>
          </a:xfrm>
        </p:grpSpPr>
        <p:sp>
          <p:nvSpPr>
            <p:cNvPr id="10" name="Rectángulo 4">
              <a:extLst>
                <a:ext uri="{FF2B5EF4-FFF2-40B4-BE49-F238E27FC236}">
                  <a16:creationId xmlns:a16="http://schemas.microsoft.com/office/drawing/2014/main" xmlns="" id="{17DDFF9B-24A4-4BB6-9C02-15D32B0FA5F0}"/>
                </a:ext>
              </a:extLst>
            </p:cNvPr>
            <p:cNvSpPr/>
            <p:nvPr/>
          </p:nvSpPr>
          <p:spPr>
            <a:xfrm>
              <a:off x="4777787" y="2711363"/>
              <a:ext cx="5292642" cy="370537"/>
            </a:xfrm>
            <a:prstGeom prst="rect">
              <a:avLst/>
            </a:prstGeom>
          </p:spPr>
          <p:txBody>
            <a:bodyPr wrap="square" lIns="95399" tIns="47700" rIns="95399" bIns="47700">
              <a:spAutoFit/>
            </a:bodyPr>
            <a:lstStyle/>
            <a:p>
              <a:pPr defTabSz="1356836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781" b="1" dirty="0">
                  <a:solidFill>
                    <a:schemeClr val="bg1">
                      <a:lumMod val="50000"/>
                    </a:schemeClr>
                  </a:solidFill>
                  <a:latin typeface="Century Gothic"/>
                  <a:cs typeface="Century Gothic"/>
                </a:rPr>
                <a:t>GDP PPP 2018* (USD </a:t>
              </a:r>
              <a:r>
                <a:rPr lang="es-CO" sz="1781" b="1" dirty="0" err="1">
                  <a:solidFill>
                    <a:schemeClr val="bg1">
                      <a:lumMod val="50000"/>
                    </a:schemeClr>
                  </a:solidFill>
                  <a:latin typeface="Century Gothic"/>
                  <a:cs typeface="Century Gothic"/>
                </a:rPr>
                <a:t>billion</a:t>
              </a:r>
              <a:r>
                <a:rPr lang="fr-FR" sz="1781" b="1" dirty="0">
                  <a:solidFill>
                    <a:schemeClr val="bg1">
                      <a:lumMod val="50000"/>
                    </a:schemeClr>
                  </a:solidFill>
                  <a:latin typeface="Century Gothic"/>
                  <a:cs typeface="Century Gothic"/>
                </a:rPr>
                <a:t>) </a:t>
              </a:r>
            </a:p>
          </p:txBody>
        </p:sp>
        <p:grpSp>
          <p:nvGrpSpPr>
            <p:cNvPr id="11" name="Grupo 34">
              <a:extLst>
                <a:ext uri="{FF2B5EF4-FFF2-40B4-BE49-F238E27FC236}">
                  <a16:creationId xmlns:a16="http://schemas.microsoft.com/office/drawing/2014/main" xmlns="" id="{7A73D4EA-CA2F-4CF6-8A52-AEFDBFFDF876}"/>
                </a:ext>
              </a:extLst>
            </p:cNvPr>
            <p:cNvGrpSpPr/>
            <p:nvPr/>
          </p:nvGrpSpPr>
          <p:grpSpPr>
            <a:xfrm>
              <a:off x="4960250" y="3071141"/>
              <a:ext cx="4968979" cy="338697"/>
              <a:chOff x="7502738" y="1577763"/>
              <a:chExt cx="3434698" cy="451594"/>
            </a:xfrm>
          </p:grpSpPr>
          <p:sp>
            <p:nvSpPr>
              <p:cNvPr id="12" name="CuadroTexto 22">
                <a:extLst>
                  <a:ext uri="{FF2B5EF4-FFF2-40B4-BE49-F238E27FC236}">
                    <a16:creationId xmlns:a16="http://schemas.microsoft.com/office/drawing/2014/main" xmlns="" id="{F8767C7E-FD21-49B1-B7DC-203883915C65}"/>
                  </a:ext>
                </a:extLst>
              </p:cNvPr>
              <p:cNvSpPr txBox="1"/>
              <p:nvPr/>
            </p:nvSpPr>
            <p:spPr>
              <a:xfrm>
                <a:off x="7750588" y="1577763"/>
                <a:ext cx="3186848" cy="45159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1356836">
                  <a:defRPr/>
                </a:pPr>
                <a:r>
                  <a:rPr lang="es-CO" sz="16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Century Gothic" pitchFamily="34" charset="0"/>
                  </a:rPr>
                  <a:t>Latin</a:t>
                </a:r>
                <a:r>
                  <a:rPr lang="es-CO" sz="1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Century Gothic" pitchFamily="34" charset="0"/>
                  </a:rPr>
                  <a:t> American </a:t>
                </a:r>
                <a:r>
                  <a:rPr lang="es-CO" sz="16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Century Gothic" pitchFamily="34" charset="0"/>
                  </a:rPr>
                  <a:t>Economies</a:t>
                </a:r>
                <a:endParaRPr lang="es-CO" sz="16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entury Gothic" pitchFamily="34" charset="0"/>
                </a:endParaRPr>
              </a:p>
            </p:txBody>
          </p:sp>
          <p:sp>
            <p:nvSpPr>
              <p:cNvPr id="13" name="Rectángulo 12">
                <a:extLst>
                  <a:ext uri="{FF2B5EF4-FFF2-40B4-BE49-F238E27FC236}">
                    <a16:creationId xmlns:a16="http://schemas.microsoft.com/office/drawing/2014/main" xmlns="" id="{806D3508-E1BE-4C24-AEB3-EE7BF4C4F533}"/>
                  </a:ext>
                </a:extLst>
              </p:cNvPr>
              <p:cNvSpPr/>
              <p:nvPr/>
            </p:nvSpPr>
            <p:spPr>
              <a:xfrm>
                <a:off x="7502738" y="1745308"/>
                <a:ext cx="208577" cy="202353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56836">
                  <a:defRPr/>
                </a:pPr>
                <a:endParaRPr lang="en-US" sz="1781" dirty="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351970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xmlns="" id="{C279410A-15C1-B640-8BFE-D300C94AA70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0" name="Rectángulo 9">
            <a:extLst>
              <a:ext uri="{FF2B5EF4-FFF2-40B4-BE49-F238E27FC236}">
                <a16:creationId xmlns:a16="http://schemas.microsoft.com/office/drawing/2014/main" xmlns="" id="{32E4957F-03E5-4A53-937D-E336761C7BFD}"/>
              </a:ext>
            </a:extLst>
          </p:cNvPr>
          <p:cNvSpPr/>
          <p:nvPr/>
        </p:nvSpPr>
        <p:spPr>
          <a:xfrm>
            <a:off x="0" y="3001358"/>
            <a:ext cx="9144000" cy="2141883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xmlns="" id="{32C1D5D9-3BB7-40B0-BD94-836C7382C649}"/>
              </a:ext>
            </a:extLst>
          </p:cNvPr>
          <p:cNvSpPr/>
          <p:nvPr/>
        </p:nvSpPr>
        <p:spPr>
          <a:xfrm rot="10800000">
            <a:off x="-1" y="-1"/>
            <a:ext cx="9144000" cy="1447051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xmlns="" id="{5F2C174C-8C4A-4E5F-B9EB-1E6565F62D3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9C27CA67-53F2-4CE2-9F09-407427693BE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2668" y="4083442"/>
            <a:ext cx="2538664" cy="451895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xmlns="" id="{2378DCDE-84BF-4D27-A70D-9F8E2F3B9EE6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30286" y="-360946"/>
            <a:ext cx="2829918" cy="1600200"/>
          </a:xfrm>
          <a:prstGeom prst="rect">
            <a:avLst/>
          </a:prstGeom>
        </p:spPr>
      </p:pic>
      <p:sp>
        <p:nvSpPr>
          <p:cNvPr id="11" name="CuadroTexto 10">
            <a:extLst>
              <a:ext uri="{FF2B5EF4-FFF2-40B4-BE49-F238E27FC236}">
                <a16:creationId xmlns:a16="http://schemas.microsoft.com/office/drawing/2014/main" xmlns="" id="{D83E0E64-7B65-45A2-88FC-0629ECBFB168}"/>
              </a:ext>
            </a:extLst>
          </p:cNvPr>
          <p:cNvSpPr txBox="1"/>
          <p:nvPr/>
        </p:nvSpPr>
        <p:spPr>
          <a:xfrm>
            <a:off x="1582840" y="1963570"/>
            <a:ext cx="596528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76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3200" b="1" i="0" u="none" strike="noStrike" kern="0" cap="none" spc="61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AIR BOOKINGS TO  COLOMBIA</a:t>
            </a:r>
          </a:p>
        </p:txBody>
      </p:sp>
      <p:sp>
        <p:nvSpPr>
          <p:cNvPr id="14" name="4 Rectángulo">
            <a:extLst>
              <a:ext uri="{FF2B5EF4-FFF2-40B4-BE49-F238E27FC236}">
                <a16:creationId xmlns:a16="http://schemas.microsoft.com/office/drawing/2014/main" xmlns="" id="{2871F759-9C15-455E-8C2B-0AD7186498E3}"/>
              </a:ext>
            </a:extLst>
          </p:cNvPr>
          <p:cNvSpPr/>
          <p:nvPr/>
        </p:nvSpPr>
        <p:spPr>
          <a:xfrm>
            <a:off x="1156447" y="1663655"/>
            <a:ext cx="7279773" cy="171587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687677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Imagen 17">
            <a:extLst>
              <a:ext uri="{FF2B5EF4-FFF2-40B4-BE49-F238E27FC236}">
                <a16:creationId xmlns:a16="http://schemas.microsoft.com/office/drawing/2014/main" xmlns="" id="{DE7CF52F-8BB7-446C-92AE-F89853EE859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28" name="Imagen 27">
            <a:extLst>
              <a:ext uri="{FF2B5EF4-FFF2-40B4-BE49-F238E27FC236}">
                <a16:creationId xmlns:a16="http://schemas.microsoft.com/office/drawing/2014/main" xmlns="" id="{94F7E977-66A9-4B1F-B488-4789BECC40E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17" name="Imagen 16">
            <a:extLst>
              <a:ext uri="{FF2B5EF4-FFF2-40B4-BE49-F238E27FC236}">
                <a16:creationId xmlns:a16="http://schemas.microsoft.com/office/drawing/2014/main" xmlns="" id="{BAE3F869-5525-4B11-9CA3-E02DAF81656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2354" t="23783" r="48900" b="10299"/>
          <a:stretch/>
        </p:blipFill>
        <p:spPr>
          <a:xfrm>
            <a:off x="1279302" y="1014683"/>
            <a:ext cx="4149547" cy="3682580"/>
          </a:xfrm>
          <a:prstGeom prst="rect">
            <a:avLst/>
          </a:prstGeom>
        </p:spPr>
      </p:pic>
      <p:pic>
        <p:nvPicPr>
          <p:cNvPr id="30" name="Imagen 29">
            <a:extLst>
              <a:ext uri="{FF2B5EF4-FFF2-40B4-BE49-F238E27FC236}">
                <a16:creationId xmlns:a16="http://schemas.microsoft.com/office/drawing/2014/main" xmlns="" id="{EDB70736-12A0-4370-9337-38D8CE15213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1415" t="23783" r="25129" b="10989"/>
          <a:stretch/>
        </p:blipFill>
        <p:spPr>
          <a:xfrm>
            <a:off x="5273601" y="904525"/>
            <a:ext cx="2451100" cy="3837623"/>
          </a:xfrm>
          <a:prstGeom prst="rect">
            <a:avLst/>
          </a:prstGeom>
        </p:spPr>
      </p:pic>
      <p:sp>
        <p:nvSpPr>
          <p:cNvPr id="8" name="Rectángulo 7">
            <a:extLst>
              <a:ext uri="{FF2B5EF4-FFF2-40B4-BE49-F238E27FC236}">
                <a16:creationId xmlns:a16="http://schemas.microsoft.com/office/drawing/2014/main" xmlns="" id="{2C364AF8-B2AB-4E39-B683-4AC34FB92326}"/>
              </a:ext>
            </a:extLst>
          </p:cNvPr>
          <p:cNvSpPr/>
          <p:nvPr/>
        </p:nvSpPr>
        <p:spPr>
          <a:xfrm>
            <a:off x="502918" y="117420"/>
            <a:ext cx="8475982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Growth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of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19,1%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for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the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next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six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months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in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booking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to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Colombia 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9A0B986A-EA0D-4E25-A54F-C096C2805711}"/>
              </a:ext>
            </a:extLst>
          </p:cNvPr>
          <p:cNvSpPr txBox="1"/>
          <p:nvPr/>
        </p:nvSpPr>
        <p:spPr>
          <a:xfrm>
            <a:off x="544740" y="4734032"/>
            <a:ext cx="7704005" cy="5032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89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cs typeface="Century Gothic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</a:rPr>
              <a:t>Source: Amadeus, active bookings made to travel in 2019, January 22</a:t>
            </a:r>
            <a:r>
              <a:rPr kumimoji="0" lang="en-US" sz="890" b="0" i="1" u="none" strike="noStrike" kern="1200" cap="none" spc="0" normalizeH="0" baseline="3000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</a:rPr>
              <a:t>nd</a:t>
            </a:r>
            <a:r>
              <a:rPr kumimoji="0" lang="en-US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</a:rPr>
              <a:t> 2019.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</a:rPr>
              <a:t>*Subscribed Origins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890" b="0" i="1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37657530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Imagen 17">
            <a:extLst>
              <a:ext uri="{FF2B5EF4-FFF2-40B4-BE49-F238E27FC236}">
                <a16:creationId xmlns:a16="http://schemas.microsoft.com/office/drawing/2014/main" xmlns="" id="{DE7CF52F-8BB7-446C-92AE-F89853EE859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28" name="Imagen 27">
            <a:extLst>
              <a:ext uri="{FF2B5EF4-FFF2-40B4-BE49-F238E27FC236}">
                <a16:creationId xmlns:a16="http://schemas.microsoft.com/office/drawing/2014/main" xmlns="" id="{94F7E977-66A9-4B1F-B488-4789BECC40E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8" name="Subtítulo 3">
            <a:extLst>
              <a:ext uri="{FF2B5EF4-FFF2-40B4-BE49-F238E27FC236}">
                <a16:creationId xmlns:a16="http://schemas.microsoft.com/office/drawing/2014/main" xmlns="" id="{E01BC42E-2CE3-4CCE-9066-942C004EC75A}"/>
              </a:ext>
            </a:extLst>
          </p:cNvPr>
          <p:cNvSpPr txBox="1">
            <a:spLocks/>
          </p:cNvSpPr>
          <p:nvPr/>
        </p:nvSpPr>
        <p:spPr>
          <a:xfrm>
            <a:off x="1306122" y="942222"/>
            <a:ext cx="7177088" cy="306388"/>
          </a:xfrm>
          <a:prstGeom prst="rect">
            <a:avLst/>
          </a:prstGeom>
        </p:spPr>
        <p:txBody>
          <a:bodyPr vert="horz" lIns="76331" tIns="38165" rIns="76331" bIns="38165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Average</a:t>
            </a:r>
            <a:r>
              <a:rPr kumimoji="0" 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of</a:t>
            </a:r>
            <a:r>
              <a:rPr kumimoji="0" 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nights</a:t>
            </a:r>
            <a:r>
              <a:rPr kumimoji="0" 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Colombia</a:t>
            </a: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47AE6D06-C4D4-457D-98B2-B6DEBF1E84A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971"/>
          <a:stretch/>
        </p:blipFill>
        <p:spPr>
          <a:xfrm>
            <a:off x="706974" y="3436113"/>
            <a:ext cx="1198295" cy="1061992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A5658FEC-B49A-4404-872C-B922C5D13DA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3456" y="1204783"/>
            <a:ext cx="7370082" cy="2080249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3FE0B872-EC47-44AF-828A-73C05FB3F07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619" b="-19034"/>
          <a:stretch/>
        </p:blipFill>
        <p:spPr>
          <a:xfrm>
            <a:off x="1854081" y="3297198"/>
            <a:ext cx="4846793" cy="1614614"/>
          </a:xfrm>
          <a:prstGeom prst="rect">
            <a:avLst/>
          </a:prstGeom>
        </p:spPr>
      </p:pic>
      <p:sp>
        <p:nvSpPr>
          <p:cNvPr id="13" name="Rectángulo 12">
            <a:extLst>
              <a:ext uri="{FF2B5EF4-FFF2-40B4-BE49-F238E27FC236}">
                <a16:creationId xmlns:a16="http://schemas.microsoft.com/office/drawing/2014/main" xmlns="" id="{671D1DB1-75F8-4C09-A308-4EC46BE0E41C}"/>
              </a:ext>
            </a:extLst>
          </p:cNvPr>
          <p:cNvSpPr/>
          <p:nvPr/>
        </p:nvSpPr>
        <p:spPr>
          <a:xfrm>
            <a:off x="502918" y="117420"/>
            <a:ext cx="8475982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A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traveler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who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comes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for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holidays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to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Colombia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stays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for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11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nights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on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average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.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AFFEA1F1-6E02-4AEB-8EB7-33AF15FEC15F}"/>
              </a:ext>
            </a:extLst>
          </p:cNvPr>
          <p:cNvSpPr txBox="1"/>
          <p:nvPr/>
        </p:nvSpPr>
        <p:spPr>
          <a:xfrm>
            <a:off x="476102" y="4729663"/>
            <a:ext cx="4095898" cy="3662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O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890" b="0" i="1" u="none" strike="noStrike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cs typeface="Century Gothic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9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</a:rPr>
              <a:t>Source: Amadeus, active bookings made to travel in 2019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890" b="0" i="1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61583228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xmlns="" id="{C7D63C4E-9288-5748-B544-91D10B0EFA5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1" name="Rectángulo 10">
            <a:extLst>
              <a:ext uri="{FF2B5EF4-FFF2-40B4-BE49-F238E27FC236}">
                <a16:creationId xmlns:a16="http://schemas.microsoft.com/office/drawing/2014/main" xmlns="" id="{22565A22-59CE-4D1C-996F-8CA1AA42192C}"/>
              </a:ext>
            </a:extLst>
          </p:cNvPr>
          <p:cNvSpPr/>
          <p:nvPr/>
        </p:nvSpPr>
        <p:spPr>
          <a:xfrm>
            <a:off x="0" y="3001358"/>
            <a:ext cx="9144000" cy="2141883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ectángulo 12">
            <a:extLst>
              <a:ext uri="{FF2B5EF4-FFF2-40B4-BE49-F238E27FC236}">
                <a16:creationId xmlns:a16="http://schemas.microsoft.com/office/drawing/2014/main" xmlns="" id="{0A0CC736-91CD-421E-B66F-134E3D885F7D}"/>
              </a:ext>
            </a:extLst>
          </p:cNvPr>
          <p:cNvSpPr/>
          <p:nvPr/>
        </p:nvSpPr>
        <p:spPr>
          <a:xfrm rot="10800000">
            <a:off x="-1" y="-2537"/>
            <a:ext cx="9144000" cy="1449587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xmlns="" id="{1CBEE576-E5E0-478D-9720-F843785586B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26066F22-5E45-4574-9D45-5EC8E2B79B5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2668" y="4083442"/>
            <a:ext cx="2538664" cy="451895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15EC32B-4534-41CA-8B97-B1D125C0110F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30286" y="-360946"/>
            <a:ext cx="2829918" cy="1600200"/>
          </a:xfrm>
          <a:prstGeom prst="rect">
            <a:avLst/>
          </a:prstGeom>
        </p:spPr>
      </p:pic>
      <p:sp>
        <p:nvSpPr>
          <p:cNvPr id="12" name="object 232">
            <a:extLst>
              <a:ext uri="{FF2B5EF4-FFF2-40B4-BE49-F238E27FC236}">
                <a16:creationId xmlns:a16="http://schemas.microsoft.com/office/drawing/2014/main" xmlns="" id="{C5E5F01E-F67E-40E0-9EB0-9C9C5262178D}"/>
              </a:ext>
            </a:extLst>
          </p:cNvPr>
          <p:cNvSpPr txBox="1">
            <a:spLocks/>
          </p:cNvSpPr>
          <p:nvPr/>
        </p:nvSpPr>
        <p:spPr>
          <a:xfrm>
            <a:off x="1134317" y="2506379"/>
            <a:ext cx="7273186" cy="4924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>
              <a:defRPr sz="8700" b="1" i="0">
                <a:solidFill>
                  <a:srgbClr val="F6911D"/>
                </a:solidFill>
                <a:latin typeface="Calibri"/>
                <a:ea typeface="+mj-ea"/>
                <a:cs typeface="Calibri"/>
              </a:defRPr>
            </a:lvl1pPr>
          </a:lstStyle>
          <a:p>
            <a:pPr marL="5776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3200" b="1" i="0" u="none" strike="noStrike" kern="0" cap="none" spc="61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entury Gothic" panose="020B0502020202020204" pitchFamily="34" charset="0"/>
                <a:ea typeface="+mj-ea"/>
                <a:cs typeface="Calibri"/>
              </a:rPr>
              <a:t>INCENTIVES</a:t>
            </a:r>
          </a:p>
        </p:txBody>
      </p:sp>
      <p:sp>
        <p:nvSpPr>
          <p:cNvPr id="14" name="4 Rectángulo">
            <a:extLst>
              <a:ext uri="{FF2B5EF4-FFF2-40B4-BE49-F238E27FC236}">
                <a16:creationId xmlns:a16="http://schemas.microsoft.com/office/drawing/2014/main" xmlns="" id="{38EAF650-8386-4145-9D7D-947441DF1927}"/>
              </a:ext>
            </a:extLst>
          </p:cNvPr>
          <p:cNvSpPr/>
          <p:nvPr/>
        </p:nvSpPr>
        <p:spPr>
          <a:xfrm>
            <a:off x="1203930" y="2322863"/>
            <a:ext cx="7279773" cy="859473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067854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xmlns="" id="{95110C5A-DF5D-B843-AFEF-EE92805F9A6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30" name="105 CuadroTexto">
            <a:extLst>
              <a:ext uri="{FF2B5EF4-FFF2-40B4-BE49-F238E27FC236}">
                <a16:creationId xmlns:a16="http://schemas.microsoft.com/office/drawing/2014/main" xmlns="" id="{37547F7E-63AF-4B6F-B6F6-777783A90730}"/>
              </a:ext>
            </a:extLst>
          </p:cNvPr>
          <p:cNvSpPr txBox="1"/>
          <p:nvPr/>
        </p:nvSpPr>
        <p:spPr>
          <a:xfrm>
            <a:off x="403943" y="962731"/>
            <a:ext cx="4930058" cy="3611235"/>
          </a:xfrm>
          <a:prstGeom prst="rect">
            <a:avLst/>
          </a:prstGeom>
          <a:noFill/>
        </p:spPr>
        <p:txBody>
          <a:bodyPr wrap="square" lIns="162549" tIns="81275" rIns="162549" bIns="81275" rtlCol="0">
            <a:spAutoFit/>
          </a:bodyPr>
          <a:lstStyle>
            <a:defPPr>
              <a:defRPr lang="es-CO"/>
            </a:defPPr>
            <a:lvl1pPr algn="ctr">
              <a:defRPr sz="2000" b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sz="1400" b="0" dirty="0">
                <a:solidFill>
                  <a:prstClr val="black"/>
                </a:solidFill>
              </a:rPr>
              <a:t>Services offered in new hotels that are built in municipalities with a population under 200.000 inhabitants will be taxed with a 9% income tax rate, for 20 years.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es-CO" sz="1400" b="0" dirty="0">
              <a:solidFill>
                <a:prstClr val="black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sz="1400" b="0" dirty="0">
                <a:solidFill>
                  <a:prstClr val="black"/>
                </a:solidFill>
              </a:rPr>
              <a:t>Services offered in remodeled and/or extended hotels in municipalities with a population under 200.000 inhabitants, whose costs are over 50% of the property’s acquisition value will be taxed with the same rate (9%).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en-US" sz="1400" b="0" dirty="0">
              <a:solidFill>
                <a:prstClr val="black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sz="1400" b="0" dirty="0">
                <a:solidFill>
                  <a:prstClr val="black"/>
                </a:solidFill>
              </a:rPr>
              <a:t> New theme, ecotourism and agritourism parks’ projects, and new nautical docks’ projects built in municipalities with a population under 200.000 people will have a 9% rate over the income tax, for 20 years.</a:t>
            </a:r>
          </a:p>
        </p:txBody>
      </p:sp>
      <p:sp>
        <p:nvSpPr>
          <p:cNvPr id="3" name="Rectángulo 2">
            <a:extLst>
              <a:ext uri="{FF2B5EF4-FFF2-40B4-BE49-F238E27FC236}">
                <a16:creationId xmlns:a16="http://schemas.microsoft.com/office/drawing/2014/main" xmlns="" id="{76495A9B-FF2A-4A26-A0DA-951032A5B7FD}"/>
              </a:ext>
            </a:extLst>
          </p:cNvPr>
          <p:cNvSpPr/>
          <p:nvPr/>
        </p:nvSpPr>
        <p:spPr>
          <a:xfrm>
            <a:off x="5459169" y="1651789"/>
            <a:ext cx="302149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Law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197 – 2018 (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Senate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)</a:t>
            </a: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Ley 240 -2018 </a:t>
            </a: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(</a:t>
            </a:r>
            <a:r>
              <a:rPr kumimoji="0" lang="es-MX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Chamber</a:t>
            </a:r>
            <a:r>
              <a:rPr kumimoji="0" lang="es-MX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)   </a:t>
            </a: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1" i="0" u="none" strike="noStrike" kern="1200" cap="none" spc="53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Calibri"/>
            </a:endParaRP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1" i="0" u="none" strike="noStrike" kern="1200" cap="none" spc="53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Calibri"/>
            </a:endParaRP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+1.000  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cities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and 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towns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will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benefit</a:t>
            </a:r>
            <a:endParaRPr kumimoji="0" lang="es-CO" sz="1800" b="1" i="0" u="none" strike="noStrike" kern="1200" cap="none" spc="53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Calibri"/>
            </a:endParaRPr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xmlns="" id="{3ECE858C-78D1-4DAE-B4A3-A7CD73F67AB2}"/>
              </a:ext>
            </a:extLst>
          </p:cNvPr>
          <p:cNvSpPr/>
          <p:nvPr/>
        </p:nvSpPr>
        <p:spPr>
          <a:xfrm>
            <a:off x="502918" y="117420"/>
            <a:ext cx="8475982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lvl="0" defTabSz="1219140">
              <a:lnSpc>
                <a:spcPts val="2500"/>
              </a:lnSpc>
              <a:defRPr/>
            </a:pPr>
            <a:r>
              <a:rPr lang="en-US" sz="2500" b="1" dirty="0">
                <a:solidFill>
                  <a:prstClr val="white">
                    <a:lumMod val="50000"/>
                  </a:prstClr>
                </a:solidFill>
                <a:latin typeface="Century Gothic"/>
              </a:rPr>
              <a:t>Special income tax rate in cities with less than 200.000 inhabitants</a:t>
            </a:r>
            <a:endParaRPr lang="es-CO" sz="2500" b="1" dirty="0">
              <a:solidFill>
                <a:prstClr val="white">
                  <a:lumMod val="50000"/>
                </a:prstClr>
              </a:solidFill>
              <a:latin typeface="Century Gothic"/>
            </a:endParaRP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xmlns="" id="{91FDFCDC-2589-4638-B152-1D1ADAC78294}"/>
              </a:ext>
            </a:extLst>
          </p:cNvPr>
          <p:cNvSpPr/>
          <p:nvPr/>
        </p:nvSpPr>
        <p:spPr>
          <a:xfrm>
            <a:off x="581923" y="4782877"/>
            <a:ext cx="6480720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Retrieved from: https://www.pwcimpuestosenlinea.co/Repositorio%20PwC/PDF/Normas%20Nacionales/Leyes/2018/Gaceta/GACETA-001152-18.pdf</a:t>
            </a:r>
          </a:p>
        </p:txBody>
      </p:sp>
    </p:spTree>
    <p:extLst>
      <p:ext uri="{BB962C8B-B14F-4D97-AF65-F5344CB8AC3E}">
        <p14:creationId xmlns:p14="http://schemas.microsoft.com/office/powerpoint/2010/main" val="50493205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xmlns="" id="{95110C5A-DF5D-B843-AFEF-EE92805F9A6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30" name="105 CuadroTexto">
            <a:extLst>
              <a:ext uri="{FF2B5EF4-FFF2-40B4-BE49-F238E27FC236}">
                <a16:creationId xmlns:a16="http://schemas.microsoft.com/office/drawing/2014/main" xmlns="" id="{37547F7E-63AF-4B6F-B6F6-777783A90730}"/>
              </a:ext>
            </a:extLst>
          </p:cNvPr>
          <p:cNvSpPr txBox="1"/>
          <p:nvPr/>
        </p:nvSpPr>
        <p:spPr>
          <a:xfrm>
            <a:off x="403943" y="962731"/>
            <a:ext cx="4777657" cy="3611235"/>
          </a:xfrm>
          <a:prstGeom prst="rect">
            <a:avLst/>
          </a:prstGeom>
          <a:noFill/>
        </p:spPr>
        <p:txBody>
          <a:bodyPr wrap="square" lIns="162549" tIns="81275" rIns="162549" bIns="81275" rtlCol="0">
            <a:spAutoFit/>
          </a:bodyPr>
          <a:lstStyle>
            <a:defPPr>
              <a:defRPr lang="es-CO"/>
            </a:defPPr>
            <a:lvl1pPr algn="ctr">
              <a:defRPr sz="2000" b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1400" b="0" dirty="0">
                <a:solidFill>
                  <a:prstClr val="black"/>
                </a:solidFill>
              </a:rPr>
              <a:t>Services offered in new hotels located in municipalities with 200.000 or more inhabitants, will be taxed with a 9% income tax rate, for 10 years. </a:t>
            </a:r>
          </a:p>
          <a:p>
            <a:pPr lvl="0" algn="just"/>
            <a:endParaRPr lang="en-US" sz="1400" b="0" dirty="0">
              <a:solidFill>
                <a:prstClr val="black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sz="1400" b="0" dirty="0">
                <a:solidFill>
                  <a:prstClr val="black"/>
                </a:solidFill>
              </a:rPr>
              <a:t>The same rate and conditions are applied to remodeled and/or extended hotels, if and only if the value of the hotels’ remodeling and/or extension is not below 50% of the property’s acquisition value.</a:t>
            </a:r>
            <a:endParaRPr lang="es-CO" sz="1400" b="0" dirty="0">
              <a:solidFill>
                <a:prstClr val="black"/>
              </a:solidFill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endParaRPr lang="es-CO" sz="1400" b="0" dirty="0">
              <a:solidFill>
                <a:prstClr val="black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US" sz="1400" b="0" dirty="0">
                <a:solidFill>
                  <a:prstClr val="black"/>
                </a:solidFill>
              </a:rPr>
              <a:t>New theme, ecotourism and agritourism parks’ projects, and new nautical docks’ projects built in municipalities with a population of 200.000 inhabitants or more, will have a 9% rate over the income tax, for 10 years.</a:t>
            </a:r>
          </a:p>
        </p:txBody>
      </p:sp>
      <p:sp>
        <p:nvSpPr>
          <p:cNvPr id="3" name="Rectángulo 2">
            <a:extLst>
              <a:ext uri="{FF2B5EF4-FFF2-40B4-BE49-F238E27FC236}">
                <a16:creationId xmlns:a16="http://schemas.microsoft.com/office/drawing/2014/main" xmlns="" id="{76495A9B-FF2A-4A26-A0DA-951032A5B7FD}"/>
              </a:ext>
            </a:extLst>
          </p:cNvPr>
          <p:cNvSpPr/>
          <p:nvPr/>
        </p:nvSpPr>
        <p:spPr>
          <a:xfrm>
            <a:off x="5459169" y="1651789"/>
            <a:ext cx="302149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Law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197 – 2018 (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Senate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)</a:t>
            </a: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Ley 240 -2018 </a:t>
            </a: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(</a:t>
            </a:r>
            <a:r>
              <a:rPr kumimoji="0" lang="es-MX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Chamber</a:t>
            </a:r>
            <a:r>
              <a:rPr kumimoji="0" lang="es-MX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)   </a:t>
            </a: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1" i="0" u="none" strike="noStrike" kern="1200" cap="none" spc="53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Calibri"/>
            </a:endParaRP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1" i="0" u="none" strike="noStrike" kern="1200" cap="none" spc="53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Calibri"/>
            </a:endParaRP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+1.000  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cities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and 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towns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will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benefit</a:t>
            </a:r>
            <a:endParaRPr kumimoji="0" lang="es-CO" sz="1800" b="1" i="0" u="none" strike="noStrike" kern="1200" cap="none" spc="53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Calibri"/>
            </a:endParaRPr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xmlns="" id="{3ECE858C-78D1-4DAE-B4A3-A7CD73F67AB2}"/>
              </a:ext>
            </a:extLst>
          </p:cNvPr>
          <p:cNvSpPr/>
          <p:nvPr/>
        </p:nvSpPr>
        <p:spPr>
          <a:xfrm>
            <a:off x="502918" y="117420"/>
            <a:ext cx="8475982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lvl="0" defTabSz="1219140">
              <a:lnSpc>
                <a:spcPts val="2500"/>
              </a:lnSpc>
              <a:defRPr/>
            </a:pPr>
            <a:r>
              <a:rPr lang="en-US" sz="2500" b="1" dirty="0">
                <a:solidFill>
                  <a:prstClr val="white">
                    <a:lumMod val="50000"/>
                  </a:prstClr>
                </a:solidFill>
                <a:latin typeface="Century Gothic"/>
              </a:rPr>
              <a:t>Special income tax rate in cities with 200.000 or more inhabitants</a:t>
            </a:r>
            <a:endParaRPr lang="es-CO" sz="2500" b="1" dirty="0">
              <a:solidFill>
                <a:prstClr val="white">
                  <a:lumMod val="50000"/>
                </a:prstClr>
              </a:solidFill>
              <a:latin typeface="Century Gothic"/>
            </a:endParaRP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xmlns="" id="{91FDFCDC-2589-4638-B152-1D1ADAC78294}"/>
              </a:ext>
            </a:extLst>
          </p:cNvPr>
          <p:cNvSpPr/>
          <p:nvPr/>
        </p:nvSpPr>
        <p:spPr>
          <a:xfrm>
            <a:off x="581923" y="4782877"/>
            <a:ext cx="6480720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Retrieved from: https://www.pwcimpuestosenlinea.co/Repositorio%20PwC/PDF/Normas%20Nacionales/Leyes/2018/Gaceta/GACETA-001152-18.pdf</a:t>
            </a:r>
          </a:p>
        </p:txBody>
      </p:sp>
    </p:spTree>
    <p:extLst>
      <p:ext uri="{BB962C8B-B14F-4D97-AF65-F5344CB8AC3E}">
        <p14:creationId xmlns:p14="http://schemas.microsoft.com/office/powerpoint/2010/main" val="418107367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xmlns="" id="{95110C5A-DF5D-B843-AFEF-EE92805F9A6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8" name="Rectángulo 7">
            <a:extLst>
              <a:ext uri="{FF2B5EF4-FFF2-40B4-BE49-F238E27FC236}">
                <a16:creationId xmlns:a16="http://schemas.microsoft.com/office/drawing/2014/main" xmlns="" id="{333502CD-423B-4FD5-88E6-4ACA5480AE7C}"/>
              </a:ext>
            </a:extLst>
          </p:cNvPr>
          <p:cNvSpPr/>
          <p:nvPr/>
        </p:nvSpPr>
        <p:spPr>
          <a:xfrm>
            <a:off x="502918" y="117420"/>
            <a:ext cx="8475982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Service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that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are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exempt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from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sales &amp;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value-added</a:t>
            </a: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 </a:t>
            </a: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taxes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xmlns="" id="{9FA91C9C-2A70-4E95-BF3A-E2AC4242FDAE}"/>
              </a:ext>
            </a:extLst>
          </p:cNvPr>
          <p:cNvSpPr/>
          <p:nvPr/>
        </p:nvSpPr>
        <p:spPr>
          <a:xfrm>
            <a:off x="681487" y="1246485"/>
            <a:ext cx="4183121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Hospitality and tourism services that are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exempt from sales and value-added taxes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are the services provided in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municipalities located in zones under Special Customs Regimes: a)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Urabá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Tumaco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Guapi’s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special customs regime zone;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b)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Inírida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Puerto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Carreño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La Primavera and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Cumaribo’s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special customs regime zone;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c)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Maicao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Uribia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Manaure’s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special customs regime zone.</a:t>
            </a: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xmlns="" id="{C6D53854-3B14-4B6D-8432-D0FC63931DB1}"/>
              </a:ext>
            </a:extLst>
          </p:cNvPr>
          <p:cNvSpPr/>
          <p:nvPr/>
        </p:nvSpPr>
        <p:spPr>
          <a:xfrm>
            <a:off x="5459169" y="1651789"/>
            <a:ext cx="3021496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Tax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and 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Customs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Authority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.</a:t>
            </a: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1" i="0" u="none" strike="noStrike" kern="1200" cap="none" spc="53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Calibri"/>
            </a:endParaRPr>
          </a:p>
          <a:p>
            <a:pPr marL="6429" marR="2571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Decree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297 – 2016 and </a:t>
            </a:r>
            <a:r>
              <a:rPr kumimoji="0" lang="es-CO" sz="1800" b="1" i="0" u="none" strike="noStrike" kern="1200" cap="none" spc="53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Decree</a:t>
            </a:r>
            <a:r>
              <a:rPr kumimoji="0" lang="es-CO" sz="1800" b="1" i="0" u="none" strike="noStrike" kern="1200" cap="none" spc="53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1903  - 2014</a:t>
            </a:r>
          </a:p>
        </p:txBody>
      </p:sp>
    </p:spTree>
    <p:extLst>
      <p:ext uri="{BB962C8B-B14F-4D97-AF65-F5344CB8AC3E}">
        <p14:creationId xmlns:p14="http://schemas.microsoft.com/office/powerpoint/2010/main" val="25445512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xmlns="" id="{5106B3D6-DD30-CC4B-976A-668321E7D64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2" name="Rectángulo 11">
            <a:extLst>
              <a:ext uri="{FF2B5EF4-FFF2-40B4-BE49-F238E27FC236}">
                <a16:creationId xmlns:a16="http://schemas.microsoft.com/office/drawing/2014/main" xmlns="" id="{A380AAF5-662B-4AD2-AD31-B3780CA6E4C1}"/>
              </a:ext>
            </a:extLst>
          </p:cNvPr>
          <p:cNvSpPr/>
          <p:nvPr/>
        </p:nvSpPr>
        <p:spPr>
          <a:xfrm>
            <a:off x="0" y="3001358"/>
            <a:ext cx="9144000" cy="2141883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xmlns="" id="{733A798A-62E4-453A-B95A-CE4E0D824434}"/>
              </a:ext>
            </a:extLst>
          </p:cNvPr>
          <p:cNvSpPr/>
          <p:nvPr/>
        </p:nvSpPr>
        <p:spPr>
          <a:xfrm rot="16200000">
            <a:off x="4539717" y="519335"/>
            <a:ext cx="5143464" cy="4065103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33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EFFD9232-ABFF-4936-951A-47347F29456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84B5FA43-CB4E-40C3-9D7B-90A268B6D33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2668" y="4083442"/>
            <a:ext cx="2538664" cy="451895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xmlns="" id="{9D8D5F5C-04DB-4FA0-86E7-BD5D9A7AD710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30286" y="-360946"/>
            <a:ext cx="2829918" cy="1600200"/>
          </a:xfrm>
          <a:prstGeom prst="rect">
            <a:avLst/>
          </a:prstGeom>
        </p:spPr>
      </p:pic>
      <p:sp>
        <p:nvSpPr>
          <p:cNvPr id="13" name="object 232">
            <a:extLst>
              <a:ext uri="{FF2B5EF4-FFF2-40B4-BE49-F238E27FC236}">
                <a16:creationId xmlns:a16="http://schemas.microsoft.com/office/drawing/2014/main" xmlns="" id="{8307651E-BFEC-4195-B354-3C64E7419169}"/>
              </a:ext>
            </a:extLst>
          </p:cNvPr>
          <p:cNvSpPr txBox="1">
            <a:spLocks/>
          </p:cNvSpPr>
          <p:nvPr/>
        </p:nvSpPr>
        <p:spPr>
          <a:xfrm>
            <a:off x="1071291" y="2252771"/>
            <a:ext cx="7273186" cy="4924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>
              <a:defRPr sz="8700" b="1" i="0">
                <a:solidFill>
                  <a:srgbClr val="F6911D"/>
                </a:solidFill>
                <a:latin typeface="Calibri"/>
                <a:ea typeface="+mj-ea"/>
                <a:cs typeface="Calibri"/>
              </a:defRPr>
            </a:lvl1pPr>
          </a:lstStyle>
          <a:p>
            <a:pPr marL="5776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3200" b="1" i="0" u="none" strike="noStrike" kern="0" cap="none" spc="61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entury Gothic" panose="020B0502020202020204" pitchFamily="34" charset="0"/>
                <a:ea typeface="+mj-ea"/>
                <a:cs typeface="Calibri"/>
              </a:rPr>
              <a:t>INVESTMENT OPPORTUNITIES</a:t>
            </a:r>
            <a:endParaRPr kumimoji="0" lang="es-CO" sz="3200" b="1" i="0" u="none" strike="noStrike" kern="0" cap="none" spc="0" normalizeH="0" baseline="0" noProof="0" dirty="0">
              <a:ln>
                <a:noFill/>
              </a:ln>
              <a:solidFill>
                <a:srgbClr val="F6911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entury Gothic" panose="020B0502020202020204" pitchFamily="34" charset="0"/>
              <a:ea typeface="+mj-ea"/>
              <a:cs typeface="Calibri"/>
            </a:endParaRPr>
          </a:p>
        </p:txBody>
      </p:sp>
      <p:sp>
        <p:nvSpPr>
          <p:cNvPr id="15" name="4 Rectángulo">
            <a:extLst>
              <a:ext uri="{FF2B5EF4-FFF2-40B4-BE49-F238E27FC236}">
                <a16:creationId xmlns:a16="http://schemas.microsoft.com/office/drawing/2014/main" xmlns="" id="{5F2B89EE-60E5-4AC9-A084-A61F66389D46}"/>
              </a:ext>
            </a:extLst>
          </p:cNvPr>
          <p:cNvSpPr/>
          <p:nvPr/>
        </p:nvSpPr>
        <p:spPr>
          <a:xfrm>
            <a:off x="1064704" y="1693951"/>
            <a:ext cx="7279773" cy="171587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250254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Imagen 39">
            <a:extLst>
              <a:ext uri="{FF2B5EF4-FFF2-40B4-BE49-F238E27FC236}">
                <a16:creationId xmlns:a16="http://schemas.microsoft.com/office/drawing/2014/main" xmlns="" id="{62C4E92D-6D52-3D4A-9194-B465A2ACD98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075" b="5075"/>
          <a:stretch/>
        </p:blipFill>
        <p:spPr>
          <a:xfrm>
            <a:off x="0" y="-25814"/>
            <a:ext cx="9230112" cy="5191938"/>
          </a:xfrm>
          <a:prstGeom prst="rect">
            <a:avLst/>
          </a:prstGeom>
        </p:spPr>
      </p:pic>
      <p:cxnSp>
        <p:nvCxnSpPr>
          <p:cNvPr id="211" name="Conector recto 210">
            <a:extLst>
              <a:ext uri="{FF2B5EF4-FFF2-40B4-BE49-F238E27FC236}">
                <a16:creationId xmlns:a16="http://schemas.microsoft.com/office/drawing/2014/main" xmlns="" id="{E28DBE2A-4600-DA4A-BAB6-449A1DC4D9F7}"/>
              </a:ext>
            </a:extLst>
          </p:cNvPr>
          <p:cNvCxnSpPr>
            <a:cxnSpLocks/>
          </p:cNvCxnSpPr>
          <p:nvPr/>
        </p:nvCxnSpPr>
        <p:spPr>
          <a:xfrm>
            <a:off x="6407474" y="1707506"/>
            <a:ext cx="1714970" cy="0"/>
          </a:xfrm>
          <a:prstGeom prst="line">
            <a:avLst/>
          </a:prstGeom>
          <a:ln w="19050">
            <a:solidFill>
              <a:srgbClr val="F6B73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ectángulo 63">
            <a:hlinkClick r:id="rId3" action="ppaction://hlinksldjump"/>
            <a:extLst>
              <a:ext uri="{FF2B5EF4-FFF2-40B4-BE49-F238E27FC236}">
                <a16:creationId xmlns:a16="http://schemas.microsoft.com/office/drawing/2014/main" xmlns="" id="{DF22D18C-2FA4-40E8-99ED-C3C1312F2253}"/>
              </a:ext>
            </a:extLst>
          </p:cNvPr>
          <p:cNvSpPr/>
          <p:nvPr/>
        </p:nvSpPr>
        <p:spPr>
          <a:xfrm>
            <a:off x="6217727" y="3435191"/>
            <a:ext cx="2196160" cy="5923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Rectángulo 64">
            <a:hlinkClick r:id="rId4" action="ppaction://hlinksldjump"/>
            <a:extLst>
              <a:ext uri="{FF2B5EF4-FFF2-40B4-BE49-F238E27FC236}">
                <a16:creationId xmlns:a16="http://schemas.microsoft.com/office/drawing/2014/main" xmlns="" id="{BCBE00F9-E2D3-4379-A278-F5E60F14B858}"/>
              </a:ext>
            </a:extLst>
          </p:cNvPr>
          <p:cNvSpPr/>
          <p:nvPr/>
        </p:nvSpPr>
        <p:spPr>
          <a:xfrm>
            <a:off x="6213211" y="5005274"/>
            <a:ext cx="2196160" cy="5239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67" name="Imagen 66">
            <a:extLst>
              <a:ext uri="{FF2B5EF4-FFF2-40B4-BE49-F238E27FC236}">
                <a16:creationId xmlns:a16="http://schemas.microsoft.com/office/drawing/2014/main" xmlns="" id="{6EC5A9D4-8E7F-4D7D-97CD-01301644FFD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87816"/>
            <a:ext cx="10177463" cy="5730409"/>
          </a:xfrm>
          <a:prstGeom prst="rect">
            <a:avLst/>
          </a:prstGeom>
        </p:spPr>
      </p:pic>
      <p:sp>
        <p:nvSpPr>
          <p:cNvPr id="68" name="CuadroTexto 67">
            <a:extLst>
              <a:ext uri="{FF2B5EF4-FFF2-40B4-BE49-F238E27FC236}">
                <a16:creationId xmlns:a16="http://schemas.microsoft.com/office/drawing/2014/main" xmlns="" id="{0BF88622-B315-45C1-821C-E89F62E3E038}"/>
              </a:ext>
            </a:extLst>
          </p:cNvPr>
          <p:cNvSpPr txBox="1"/>
          <p:nvPr/>
        </p:nvSpPr>
        <p:spPr>
          <a:xfrm>
            <a:off x="7452750" y="906688"/>
            <a:ext cx="1354858" cy="3748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36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SEGMENTS</a:t>
            </a:r>
            <a:endParaRPr kumimoji="0" lang="en-US" sz="1836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9" name="CuadroTexto 68">
            <a:extLst>
              <a:ext uri="{FF2B5EF4-FFF2-40B4-BE49-F238E27FC236}">
                <a16:creationId xmlns:a16="http://schemas.microsoft.com/office/drawing/2014/main" xmlns="" id="{B6A8B216-4039-4396-AFFA-B383754D6B2C}"/>
              </a:ext>
            </a:extLst>
          </p:cNvPr>
          <p:cNvSpPr txBox="1"/>
          <p:nvPr/>
        </p:nvSpPr>
        <p:spPr>
          <a:xfrm>
            <a:off x="7241702" y="2928209"/>
            <a:ext cx="1079142" cy="2465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URBAN HOTELS</a:t>
            </a:r>
            <a:endParaRPr kumimoji="0" lang="es-CO" sz="1002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xmlns="" id="{D11B5231-3213-461D-80C7-63DB8F3C4AFC}"/>
              </a:ext>
            </a:extLst>
          </p:cNvPr>
          <p:cNvSpPr txBox="1"/>
          <p:nvPr/>
        </p:nvSpPr>
        <p:spPr>
          <a:xfrm>
            <a:off x="7241702" y="3546068"/>
            <a:ext cx="1202573" cy="2465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SUN AND BEACH</a:t>
            </a:r>
            <a:endParaRPr kumimoji="0" lang="es-CO" sz="1002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1" name="CuadroTexto 70">
            <a:extLst>
              <a:ext uri="{FF2B5EF4-FFF2-40B4-BE49-F238E27FC236}">
                <a16:creationId xmlns:a16="http://schemas.microsoft.com/office/drawing/2014/main" xmlns="" id="{4244F02E-44DD-4B23-9B24-ABADAC9F3432}"/>
              </a:ext>
            </a:extLst>
          </p:cNvPr>
          <p:cNvSpPr txBox="1"/>
          <p:nvPr/>
        </p:nvSpPr>
        <p:spPr>
          <a:xfrm>
            <a:off x="7241703" y="4200600"/>
            <a:ext cx="995785" cy="2465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002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xmlns="" id="{D5E1ECCF-4D33-44AD-8DAA-10602A2D9319}"/>
              </a:ext>
            </a:extLst>
          </p:cNvPr>
          <p:cNvSpPr txBox="1"/>
          <p:nvPr/>
        </p:nvSpPr>
        <p:spPr>
          <a:xfrm>
            <a:off x="7241701" y="5102937"/>
            <a:ext cx="1000595" cy="2465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THEME PARKS</a:t>
            </a:r>
            <a:endParaRPr kumimoji="0" lang="es-CO" sz="1002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3" name="Rectángulo 72">
            <a:extLst>
              <a:ext uri="{FF2B5EF4-FFF2-40B4-BE49-F238E27FC236}">
                <a16:creationId xmlns:a16="http://schemas.microsoft.com/office/drawing/2014/main" xmlns="" id="{79425A60-A710-4868-83C0-01BD8A3E0531}"/>
              </a:ext>
            </a:extLst>
          </p:cNvPr>
          <p:cNvSpPr/>
          <p:nvPr/>
        </p:nvSpPr>
        <p:spPr>
          <a:xfrm>
            <a:off x="7241700" y="3095032"/>
            <a:ext cx="17987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ts val="8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3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Niches: </a:t>
            </a:r>
            <a:r>
              <a:rPr kumimoji="0" lang="en-US" sz="835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Co-living hotels and open houses, only adults, bike hotels, luxury hotels</a:t>
            </a:r>
          </a:p>
        </p:txBody>
      </p:sp>
      <p:sp>
        <p:nvSpPr>
          <p:cNvPr id="74" name="Rectángulo 73">
            <a:extLst>
              <a:ext uri="{FF2B5EF4-FFF2-40B4-BE49-F238E27FC236}">
                <a16:creationId xmlns:a16="http://schemas.microsoft.com/office/drawing/2014/main" xmlns="" id="{61ABD75F-7937-49D6-8E2F-3938DBA749BE}"/>
              </a:ext>
            </a:extLst>
          </p:cNvPr>
          <p:cNvSpPr/>
          <p:nvPr/>
        </p:nvSpPr>
        <p:spPr>
          <a:xfrm>
            <a:off x="7241701" y="3706311"/>
            <a:ext cx="199836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ts val="8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3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Niches: </a:t>
            </a:r>
            <a:r>
              <a:rPr kumimoji="0" lang="en-US" sz="835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only adults, hotels above the sea, beach and jungle, luxury ecolodges, </a:t>
            </a:r>
            <a:r>
              <a:rPr kumimoji="0" lang="en-US" sz="83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 resorts.</a:t>
            </a:r>
            <a:endParaRPr kumimoji="0" lang="en-US" sz="835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5" name="Rectángulo 74">
            <a:extLst>
              <a:ext uri="{FF2B5EF4-FFF2-40B4-BE49-F238E27FC236}">
                <a16:creationId xmlns:a16="http://schemas.microsoft.com/office/drawing/2014/main" xmlns="" id="{9FB73A30-AB28-4065-B053-0F811FDBCD67}"/>
              </a:ext>
            </a:extLst>
          </p:cNvPr>
          <p:cNvSpPr/>
          <p:nvPr/>
        </p:nvSpPr>
        <p:spPr>
          <a:xfrm>
            <a:off x="7212063" y="4376184"/>
            <a:ext cx="183623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ts val="8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3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Niches: </a:t>
            </a:r>
            <a:r>
              <a:rPr kumimoji="0" lang="en-US" sz="835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Glamping, tree houses, bike hotels, spa and wellness centers, birdwatching infrastructure, ecolodges, themed hotels (haciendas, astronomy</a:t>
            </a:r>
            <a:r>
              <a:rPr kumimoji="0" lang="en-US" sz="83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etc.</a:t>
            </a:r>
            <a:endParaRPr kumimoji="0" lang="en-US" sz="835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6" name="Rectángulo 75">
            <a:extLst>
              <a:ext uri="{FF2B5EF4-FFF2-40B4-BE49-F238E27FC236}">
                <a16:creationId xmlns:a16="http://schemas.microsoft.com/office/drawing/2014/main" xmlns="" id="{61ABD4FE-5C26-43CE-9315-ACF7B7E3FA71}"/>
              </a:ext>
            </a:extLst>
          </p:cNvPr>
          <p:cNvSpPr/>
          <p:nvPr/>
        </p:nvSpPr>
        <p:spPr>
          <a:xfrm>
            <a:off x="7241701" y="5325690"/>
            <a:ext cx="1638797" cy="2975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ts val="8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3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Niches: </a:t>
            </a:r>
            <a:r>
              <a:rPr kumimoji="0" lang="en-US" sz="835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Music, aquatic, adventure</a:t>
            </a:r>
            <a:r>
              <a:rPr kumimoji="0" lang="en-US" sz="83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family.</a:t>
            </a:r>
            <a:endParaRPr kumimoji="0" lang="en-US" sz="835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7" name="Triángulo 52">
            <a:extLst>
              <a:ext uri="{FF2B5EF4-FFF2-40B4-BE49-F238E27FC236}">
                <a16:creationId xmlns:a16="http://schemas.microsoft.com/office/drawing/2014/main" xmlns="" id="{35B46573-65B1-4305-B235-6BEEA0AAAF7A}"/>
              </a:ext>
            </a:extLst>
          </p:cNvPr>
          <p:cNvSpPr/>
          <p:nvPr/>
        </p:nvSpPr>
        <p:spPr>
          <a:xfrm rot="5400000">
            <a:off x="7075700" y="2963078"/>
            <a:ext cx="198768" cy="155773"/>
          </a:xfrm>
          <a:prstGeom prst="triangl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Triángulo 53">
            <a:extLst>
              <a:ext uri="{FF2B5EF4-FFF2-40B4-BE49-F238E27FC236}">
                <a16:creationId xmlns:a16="http://schemas.microsoft.com/office/drawing/2014/main" xmlns="" id="{AC6B7FCC-CCA5-4BAC-9702-B94223BAB28C}"/>
              </a:ext>
            </a:extLst>
          </p:cNvPr>
          <p:cNvSpPr/>
          <p:nvPr/>
        </p:nvSpPr>
        <p:spPr>
          <a:xfrm rot="5400000">
            <a:off x="7075700" y="3590083"/>
            <a:ext cx="198768" cy="155773"/>
          </a:xfrm>
          <a:prstGeom prst="triangle">
            <a:avLst/>
          </a:prstGeom>
          <a:solidFill>
            <a:schemeClr val="accent6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Triángulo 54">
            <a:extLst>
              <a:ext uri="{FF2B5EF4-FFF2-40B4-BE49-F238E27FC236}">
                <a16:creationId xmlns:a16="http://schemas.microsoft.com/office/drawing/2014/main" xmlns="" id="{B98CB922-D4D9-4A68-87C4-2D37A8410B83}"/>
              </a:ext>
            </a:extLst>
          </p:cNvPr>
          <p:cNvSpPr/>
          <p:nvPr/>
        </p:nvSpPr>
        <p:spPr>
          <a:xfrm rot="5400000">
            <a:off x="7075700" y="4238580"/>
            <a:ext cx="198768" cy="155773"/>
          </a:xfrm>
          <a:prstGeom prst="triangle">
            <a:avLst/>
          </a:prstGeom>
          <a:solidFill>
            <a:schemeClr val="accent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Triángulo 55">
            <a:extLst>
              <a:ext uri="{FF2B5EF4-FFF2-40B4-BE49-F238E27FC236}">
                <a16:creationId xmlns:a16="http://schemas.microsoft.com/office/drawing/2014/main" xmlns="" id="{D8EB6BF9-AECD-4196-8175-2ACB4A987D4D}"/>
              </a:ext>
            </a:extLst>
          </p:cNvPr>
          <p:cNvSpPr/>
          <p:nvPr/>
        </p:nvSpPr>
        <p:spPr>
          <a:xfrm rot="5400000">
            <a:off x="7075700" y="5143965"/>
            <a:ext cx="198768" cy="155773"/>
          </a:xfrm>
          <a:prstGeom prst="triangle">
            <a:avLst/>
          </a:prstGeom>
          <a:solidFill>
            <a:srgbClr val="7030A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82" name="8 Grupo">
            <a:extLst>
              <a:ext uri="{FF2B5EF4-FFF2-40B4-BE49-F238E27FC236}">
                <a16:creationId xmlns:a16="http://schemas.microsoft.com/office/drawing/2014/main" xmlns="" id="{7F4A060B-57B8-4CCB-A495-73E3CCD01AA4}"/>
              </a:ext>
            </a:extLst>
          </p:cNvPr>
          <p:cNvGrpSpPr/>
          <p:nvPr/>
        </p:nvGrpSpPr>
        <p:grpSpPr>
          <a:xfrm>
            <a:off x="1719451" y="670915"/>
            <a:ext cx="3794683" cy="4863635"/>
            <a:chOff x="2627784" y="1412776"/>
            <a:chExt cx="3558058" cy="4373743"/>
          </a:xfrm>
          <a:solidFill>
            <a:srgbClr val="F6B73E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3" name="Freeform 40">
              <a:extLst>
                <a:ext uri="{FF2B5EF4-FFF2-40B4-BE49-F238E27FC236}">
                  <a16:creationId xmlns:a16="http://schemas.microsoft.com/office/drawing/2014/main" xmlns="" id="{45A21B31-DCD7-4BD5-B553-4F92642633C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04360" y="1417802"/>
              <a:ext cx="706231" cy="532740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reeform 41">
              <a:extLst>
                <a:ext uri="{FF2B5EF4-FFF2-40B4-BE49-F238E27FC236}">
                  <a16:creationId xmlns:a16="http://schemas.microsoft.com/office/drawing/2014/main" xmlns="" id="{266E9FB6-4BBA-4C5A-8B61-1A4A3DB7188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02145" y="1684172"/>
              <a:ext cx="417012" cy="662155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reeform 42">
              <a:extLst>
                <a:ext uri="{FF2B5EF4-FFF2-40B4-BE49-F238E27FC236}">
                  <a16:creationId xmlns:a16="http://schemas.microsoft.com/office/drawing/2014/main" xmlns="" id="{ED980EDB-3C22-463F-9B0C-62F182AC105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75221" y="1823639"/>
              <a:ext cx="341681" cy="841829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reeform 43">
              <a:extLst>
                <a:ext uri="{FF2B5EF4-FFF2-40B4-BE49-F238E27FC236}">
                  <a16:creationId xmlns:a16="http://schemas.microsoft.com/office/drawing/2014/main" xmlns="" id="{38F39C08-0FAF-47AE-A290-CE7B7FAFAE3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720088" y="1754534"/>
              <a:ext cx="145282" cy="256318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Freeform 44">
              <a:extLst>
                <a:ext uri="{FF2B5EF4-FFF2-40B4-BE49-F238E27FC236}">
                  <a16:creationId xmlns:a16="http://schemas.microsoft.com/office/drawing/2014/main" xmlns="" id="{11F4149E-E282-4E6F-944A-6CA04F62AC6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611126" y="1851281"/>
              <a:ext cx="560949" cy="1003913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reeform 45">
              <a:extLst>
                <a:ext uri="{FF2B5EF4-FFF2-40B4-BE49-F238E27FC236}">
                  <a16:creationId xmlns:a16="http://schemas.microsoft.com/office/drawing/2014/main" xmlns="" id="{5B0FB575-5D0B-4E65-A543-7DFBD9E4BA5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89603" y="2019647"/>
              <a:ext cx="332265" cy="51263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xmlns="" id="{0F1ED81E-01C8-44B7-B132-D8FD8C34162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59574" y="2198065"/>
              <a:ext cx="507141" cy="562895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Freeform 47">
              <a:extLst>
                <a:ext uri="{FF2B5EF4-FFF2-40B4-BE49-F238E27FC236}">
                  <a16:creationId xmlns:a16="http://schemas.microsoft.com/office/drawing/2014/main" xmlns="" id="{5E251483-E97F-4094-96E6-0E1E29F56B9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77971" y="2357635"/>
              <a:ext cx="947022" cy="898370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eform 48">
              <a:extLst>
                <a:ext uri="{FF2B5EF4-FFF2-40B4-BE49-F238E27FC236}">
                  <a16:creationId xmlns:a16="http://schemas.microsoft.com/office/drawing/2014/main" xmlns="" id="{ED4C039B-D51C-4788-BBC4-3CB291717E6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54668" y="2405381"/>
              <a:ext cx="547497" cy="1233845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Freeform 49">
              <a:extLst>
                <a:ext uri="{FF2B5EF4-FFF2-40B4-BE49-F238E27FC236}">
                  <a16:creationId xmlns:a16="http://schemas.microsoft.com/office/drawing/2014/main" xmlns="" id="{9D8CDEE1-2330-4F9D-8461-EA6B0FE80A6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28574" y="2240784"/>
              <a:ext cx="425084" cy="626974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Freeform 50">
              <a:extLst>
                <a:ext uri="{FF2B5EF4-FFF2-40B4-BE49-F238E27FC236}">
                  <a16:creationId xmlns:a16="http://schemas.microsoft.com/office/drawing/2014/main" xmlns="" id="{0BE184ED-D9A7-4D0D-90AA-CD5A84BAB73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0701" y="2549874"/>
              <a:ext cx="583817" cy="626974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Freeform 51">
              <a:extLst>
                <a:ext uri="{FF2B5EF4-FFF2-40B4-BE49-F238E27FC236}">
                  <a16:creationId xmlns:a16="http://schemas.microsoft.com/office/drawing/2014/main" xmlns="" id="{694AF4DC-32D6-4852-8C7C-584B2973CA4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12451" y="2831321"/>
              <a:ext cx="762729" cy="623205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Freeform 52">
              <a:extLst>
                <a:ext uri="{FF2B5EF4-FFF2-40B4-BE49-F238E27FC236}">
                  <a16:creationId xmlns:a16="http://schemas.microsoft.com/office/drawing/2014/main" xmlns="" id="{E789E763-38CF-4F8C-9DAA-ABB548C0D84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554113" y="2802423"/>
              <a:ext cx="854203" cy="300294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Freeform 53">
              <a:extLst>
                <a:ext uri="{FF2B5EF4-FFF2-40B4-BE49-F238E27FC236}">
                  <a16:creationId xmlns:a16="http://schemas.microsoft.com/office/drawing/2014/main" xmlns="" id="{9B399F48-69CF-41B9-8BFB-0FECF8F2D74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355023" y="3023560"/>
              <a:ext cx="944331" cy="546561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Freeform 54">
              <a:extLst>
                <a:ext uri="{FF2B5EF4-FFF2-40B4-BE49-F238E27FC236}">
                  <a16:creationId xmlns:a16="http://schemas.microsoft.com/office/drawing/2014/main" xmlns="" id="{3B2F3184-81A5-4709-ADC5-4EFD044596A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937495" y="3010995"/>
              <a:ext cx="1060019" cy="93857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Freeform 55">
              <a:extLst>
                <a:ext uri="{FF2B5EF4-FFF2-40B4-BE49-F238E27FC236}">
                  <a16:creationId xmlns:a16="http://schemas.microsoft.com/office/drawing/2014/main" xmlns="" id="{46DBAB32-1128-4F9F-80D4-CCDEC718A9E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027623" y="3609071"/>
              <a:ext cx="1158219" cy="786545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Freeform 56">
              <a:extLst>
                <a:ext uri="{FF2B5EF4-FFF2-40B4-BE49-F238E27FC236}">
                  <a16:creationId xmlns:a16="http://schemas.microsoft.com/office/drawing/2014/main" xmlns="" id="{32C8A6B0-FF65-4B71-9B42-D23B4D4E6A4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684597" y="4148093"/>
              <a:ext cx="834025" cy="848112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Freeform 57">
              <a:extLst>
                <a:ext uri="{FF2B5EF4-FFF2-40B4-BE49-F238E27FC236}">
                  <a16:creationId xmlns:a16="http://schemas.microsoft.com/office/drawing/2014/main" xmlns="" id="{387EF44D-510A-453F-B548-226C6B86C92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39811" y="3152975"/>
              <a:ext cx="525974" cy="483738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Freeform 58">
              <a:extLst>
                <a:ext uri="{FF2B5EF4-FFF2-40B4-BE49-F238E27FC236}">
                  <a16:creationId xmlns:a16="http://schemas.microsoft.com/office/drawing/2014/main" xmlns="" id="{76DC2935-4968-413C-B775-A5B4EB92DCE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2046" y="3413063"/>
              <a:ext cx="147972" cy="311602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Freeform 59">
              <a:extLst>
                <a:ext uri="{FF2B5EF4-FFF2-40B4-BE49-F238E27FC236}">
                  <a16:creationId xmlns:a16="http://schemas.microsoft.com/office/drawing/2014/main" xmlns="" id="{5923EB7C-0AA9-40A9-AA34-DD0144FE204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27704" y="3413063"/>
              <a:ext cx="1119208" cy="860676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Freeform 60">
              <a:extLst>
                <a:ext uri="{FF2B5EF4-FFF2-40B4-BE49-F238E27FC236}">
                  <a16:creationId xmlns:a16="http://schemas.microsoft.com/office/drawing/2014/main" xmlns="" id="{13E9F78E-1448-4886-9974-E3849142DE8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177456" y="3906852"/>
              <a:ext cx="1082887" cy="614410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Freeform 61">
              <a:extLst>
                <a:ext uri="{FF2B5EF4-FFF2-40B4-BE49-F238E27FC236}">
                  <a16:creationId xmlns:a16="http://schemas.microsoft.com/office/drawing/2014/main" xmlns="" id="{4E666C79-1539-4132-B194-DD52BAC422B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47902" y="3180618"/>
              <a:ext cx="361859" cy="234958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Freeform 62">
              <a:extLst>
                <a:ext uri="{FF2B5EF4-FFF2-40B4-BE49-F238E27FC236}">
                  <a16:creationId xmlns:a16="http://schemas.microsoft.com/office/drawing/2014/main" xmlns="" id="{FC441437-D0CE-4054-AFFC-FCCBF457FDF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7595" y="3245954"/>
              <a:ext cx="304016" cy="228676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Freeform 63">
              <a:extLst>
                <a:ext uri="{FF2B5EF4-FFF2-40B4-BE49-F238E27FC236}">
                  <a16:creationId xmlns:a16="http://schemas.microsoft.com/office/drawing/2014/main" xmlns="" id="{867E12BD-CFF3-40A9-8A7E-40B1722C69D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91403" y="3287417"/>
              <a:ext cx="473511" cy="621949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Freeform 64">
              <a:extLst>
                <a:ext uri="{FF2B5EF4-FFF2-40B4-BE49-F238E27FC236}">
                  <a16:creationId xmlns:a16="http://schemas.microsoft.com/office/drawing/2014/main" xmlns="" id="{25C076AF-C9C4-45CC-98BD-AF7B6B3506B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51937" y="3444474"/>
              <a:ext cx="141246" cy="167109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Freeform 65">
              <a:extLst>
                <a:ext uri="{FF2B5EF4-FFF2-40B4-BE49-F238E27FC236}">
                  <a16:creationId xmlns:a16="http://schemas.microsoft.com/office/drawing/2014/main" xmlns="" id="{53CD475F-707A-4E91-B585-AC80F7E660B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75736" y="3370343"/>
              <a:ext cx="539426" cy="527714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Freeform 66">
              <a:extLst>
                <a:ext uri="{FF2B5EF4-FFF2-40B4-BE49-F238E27FC236}">
                  <a16:creationId xmlns:a16="http://schemas.microsoft.com/office/drawing/2014/main" xmlns="" id="{49BC0CFE-197C-4324-931E-399504C6D93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31800" y="3805079"/>
              <a:ext cx="644352" cy="634513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83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Freeform 67">
              <a:extLst>
                <a:ext uri="{FF2B5EF4-FFF2-40B4-BE49-F238E27FC236}">
                  <a16:creationId xmlns:a16="http://schemas.microsoft.com/office/drawing/2014/main" xmlns="" id="{ECF3E82F-BCAD-4DE8-BD3D-3E2156CAA78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8050" y="3609071"/>
              <a:ext cx="641661" cy="686028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Freeform 68">
              <a:extLst>
                <a:ext uri="{FF2B5EF4-FFF2-40B4-BE49-F238E27FC236}">
                  <a16:creationId xmlns:a16="http://schemas.microsoft.com/office/drawing/2014/main" xmlns="" id="{05C8F44B-0E04-4B65-8F95-ACB52935940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627784" y="3969675"/>
              <a:ext cx="630900" cy="632000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Freeform 69">
              <a:extLst>
                <a:ext uri="{FF2B5EF4-FFF2-40B4-BE49-F238E27FC236}">
                  <a16:creationId xmlns:a16="http://schemas.microsoft.com/office/drawing/2014/main" xmlns="" id="{BCB55A25-C5D7-4D12-A05E-A10A16B5135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60484" y="4317715"/>
              <a:ext cx="994104" cy="518919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Freeform 70">
              <a:extLst>
                <a:ext uri="{FF2B5EF4-FFF2-40B4-BE49-F238E27FC236}">
                  <a16:creationId xmlns:a16="http://schemas.microsoft.com/office/drawing/2014/main" xmlns="" id="{FA2F4F47-25A5-415E-A8CB-6269FA039B9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0869" y="3915648"/>
              <a:ext cx="1440711" cy="944859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Freeform 71">
              <a:extLst>
                <a:ext uri="{FF2B5EF4-FFF2-40B4-BE49-F238E27FC236}">
                  <a16:creationId xmlns:a16="http://schemas.microsoft.com/office/drawing/2014/main" xmlns="" id="{EDE2A2EB-6080-4933-BCD8-A1B2409D47C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7605" y="4656960"/>
              <a:ext cx="1472996" cy="112955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Freeform 72">
              <a:extLst>
                <a:ext uri="{FF2B5EF4-FFF2-40B4-BE49-F238E27FC236}">
                  <a16:creationId xmlns:a16="http://schemas.microsoft.com/office/drawing/2014/main" xmlns="" id="{07E85698-C4BF-4247-BB52-226C7D76F2F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34035" y="1412776"/>
              <a:ext cx="203125" cy="283960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Freeform 73">
              <a:extLst>
                <a:ext uri="{FF2B5EF4-FFF2-40B4-BE49-F238E27FC236}">
                  <a16:creationId xmlns:a16="http://schemas.microsoft.com/office/drawing/2014/main" xmlns="" id="{85678410-4887-4C3D-84C0-2118C8FAB5A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703115" y="1504498"/>
              <a:ext cx="208506" cy="463634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117" name="Conector recto 116">
            <a:extLst>
              <a:ext uri="{FF2B5EF4-FFF2-40B4-BE49-F238E27FC236}">
                <a16:creationId xmlns:a16="http://schemas.microsoft.com/office/drawing/2014/main" xmlns="" id="{8E5A0981-7070-4FF7-9E5B-36CAC736EE12}"/>
              </a:ext>
            </a:extLst>
          </p:cNvPr>
          <p:cNvCxnSpPr>
            <a:cxnSpLocks/>
          </p:cNvCxnSpPr>
          <p:nvPr/>
        </p:nvCxnSpPr>
        <p:spPr>
          <a:xfrm>
            <a:off x="7131652" y="1812524"/>
            <a:ext cx="1908797" cy="0"/>
          </a:xfrm>
          <a:prstGeom prst="line">
            <a:avLst/>
          </a:prstGeom>
          <a:ln w="19050">
            <a:solidFill>
              <a:srgbClr val="F6B73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Rectángulo 117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8444D95C-7336-449E-A989-D0E680A691C5}"/>
              </a:ext>
            </a:extLst>
          </p:cNvPr>
          <p:cNvSpPr/>
          <p:nvPr/>
        </p:nvSpPr>
        <p:spPr>
          <a:xfrm>
            <a:off x="8522171" y="3320578"/>
            <a:ext cx="2196160" cy="64580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Rectángulo 118">
            <a:hlinkClick r:id="rId3" action="ppaction://hlinksldjump"/>
            <a:extLst>
              <a:ext uri="{FF2B5EF4-FFF2-40B4-BE49-F238E27FC236}">
                <a16:creationId xmlns:a16="http://schemas.microsoft.com/office/drawing/2014/main" xmlns="" id="{3D622ABA-CE39-4378-BEB7-7FE21F737337}"/>
              </a:ext>
            </a:extLst>
          </p:cNvPr>
          <p:cNvSpPr/>
          <p:nvPr/>
        </p:nvSpPr>
        <p:spPr>
          <a:xfrm>
            <a:off x="6967535" y="3548543"/>
            <a:ext cx="2196160" cy="5923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Rectángulo 119">
            <a:hlinkClick r:id="rId6" action="ppaction://hlinksldjump"/>
            <a:extLst>
              <a:ext uri="{FF2B5EF4-FFF2-40B4-BE49-F238E27FC236}">
                <a16:creationId xmlns:a16="http://schemas.microsoft.com/office/drawing/2014/main" xmlns="" id="{C39CCEF4-3274-449F-80B3-CEE3EE8F93ED}"/>
              </a:ext>
            </a:extLst>
          </p:cNvPr>
          <p:cNvSpPr/>
          <p:nvPr/>
        </p:nvSpPr>
        <p:spPr>
          <a:xfrm>
            <a:off x="3863968" y="4524313"/>
            <a:ext cx="2196160" cy="91971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Rectángulo 120">
            <a:hlinkClick r:id="rId4" action="ppaction://hlinksldjump"/>
            <a:extLst>
              <a:ext uri="{FF2B5EF4-FFF2-40B4-BE49-F238E27FC236}">
                <a16:creationId xmlns:a16="http://schemas.microsoft.com/office/drawing/2014/main" xmlns="" id="{0BCF4322-1526-4B4F-B396-C7D7E350AC7A}"/>
              </a:ext>
            </a:extLst>
          </p:cNvPr>
          <p:cNvSpPr/>
          <p:nvPr/>
        </p:nvSpPr>
        <p:spPr>
          <a:xfrm>
            <a:off x="6963019" y="5118626"/>
            <a:ext cx="2196160" cy="5239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917765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Imagen 55">
            <a:extLst>
              <a:ext uri="{FF2B5EF4-FFF2-40B4-BE49-F238E27FC236}">
                <a16:creationId xmlns:a16="http://schemas.microsoft.com/office/drawing/2014/main" xmlns="" id="{2D31B40D-62A6-458B-B706-B720CC5D0EF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9441"/>
            <a:ext cx="10177463" cy="5753966"/>
          </a:xfrm>
          <a:prstGeom prst="rect">
            <a:avLst/>
          </a:prstGeom>
        </p:spPr>
      </p:pic>
      <p:sp>
        <p:nvSpPr>
          <p:cNvPr id="63" name="CuadroTexto 62">
            <a:extLst>
              <a:ext uri="{FF2B5EF4-FFF2-40B4-BE49-F238E27FC236}">
                <a16:creationId xmlns:a16="http://schemas.microsoft.com/office/drawing/2014/main" xmlns="" id="{2BB3D009-01E8-4B0C-9E4A-3A082246EA30}"/>
              </a:ext>
            </a:extLst>
          </p:cNvPr>
          <p:cNvSpPr txBox="1"/>
          <p:nvPr/>
        </p:nvSpPr>
        <p:spPr>
          <a:xfrm>
            <a:off x="7147832" y="941538"/>
            <a:ext cx="1892617" cy="3748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836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URBAN HOTELS</a:t>
            </a:r>
          </a:p>
        </p:txBody>
      </p:sp>
      <p:sp>
        <p:nvSpPr>
          <p:cNvPr id="64" name="CuadroTexto 63">
            <a:extLst>
              <a:ext uri="{FF2B5EF4-FFF2-40B4-BE49-F238E27FC236}">
                <a16:creationId xmlns:a16="http://schemas.microsoft.com/office/drawing/2014/main" xmlns="" id="{7655C164-A24E-4EF7-ABA0-DD5DD11D058D}"/>
              </a:ext>
            </a:extLst>
          </p:cNvPr>
          <p:cNvSpPr txBox="1"/>
          <p:nvPr/>
        </p:nvSpPr>
        <p:spPr>
          <a:xfrm>
            <a:off x="7501099" y="2312669"/>
            <a:ext cx="1079142" cy="2465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URBAN HOTELS</a:t>
            </a:r>
            <a:endParaRPr kumimoji="0" lang="es-CO" sz="1002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5" name="Rectángulo 64">
            <a:extLst>
              <a:ext uri="{FF2B5EF4-FFF2-40B4-BE49-F238E27FC236}">
                <a16:creationId xmlns:a16="http://schemas.microsoft.com/office/drawing/2014/main" xmlns="" id="{ECC5CD02-7CC3-45D3-BDC0-6B00E81F4AD6}"/>
              </a:ext>
            </a:extLst>
          </p:cNvPr>
          <p:cNvSpPr/>
          <p:nvPr/>
        </p:nvSpPr>
        <p:spPr>
          <a:xfrm>
            <a:off x="7151536" y="3505517"/>
            <a:ext cx="1908797" cy="12910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55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Niches: </a:t>
            </a:r>
            <a:r>
              <a:rPr kumimoji="0" lang="es-CO" sz="155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Co-living </a:t>
            </a:r>
            <a:r>
              <a:rPr kumimoji="0" lang="es-CO" sz="1558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55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open </a:t>
            </a:r>
            <a:r>
              <a:rPr kumimoji="0" lang="es-CO" sz="1558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houses</a:t>
            </a:r>
            <a:r>
              <a:rPr kumimoji="0" lang="es-CO" sz="155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</a:t>
            </a:r>
            <a:r>
              <a:rPr kumimoji="0" lang="es-CO" sz="1558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bike</a:t>
            </a:r>
            <a:r>
              <a:rPr kumimoji="0" lang="es-CO" sz="155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558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55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</a:t>
            </a:r>
            <a:r>
              <a:rPr kumimoji="0" lang="es-CO" sz="1558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luxury</a:t>
            </a:r>
            <a:r>
              <a:rPr kumimoji="0" lang="es-CO" sz="155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558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endParaRPr kumimoji="0" lang="es-CO" sz="1558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6" name="Triángulo 52">
            <a:extLst>
              <a:ext uri="{FF2B5EF4-FFF2-40B4-BE49-F238E27FC236}">
                <a16:creationId xmlns:a16="http://schemas.microsoft.com/office/drawing/2014/main" xmlns="" id="{21D7F331-4CE9-4DF4-9519-3676A5640C64}"/>
              </a:ext>
            </a:extLst>
          </p:cNvPr>
          <p:cNvSpPr/>
          <p:nvPr/>
        </p:nvSpPr>
        <p:spPr>
          <a:xfrm rot="5400000">
            <a:off x="7052152" y="3044053"/>
            <a:ext cx="198768" cy="155773"/>
          </a:xfrm>
          <a:prstGeom prst="triangl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8" name="8 Grupo">
            <a:extLst>
              <a:ext uri="{FF2B5EF4-FFF2-40B4-BE49-F238E27FC236}">
                <a16:creationId xmlns:a16="http://schemas.microsoft.com/office/drawing/2014/main" xmlns="" id="{9E407B3A-AACF-46BC-8027-415EF0DC4407}"/>
              </a:ext>
            </a:extLst>
          </p:cNvPr>
          <p:cNvGrpSpPr/>
          <p:nvPr/>
        </p:nvGrpSpPr>
        <p:grpSpPr>
          <a:xfrm>
            <a:off x="1719451" y="758731"/>
            <a:ext cx="3794683" cy="4863635"/>
            <a:chOff x="2627784" y="1412776"/>
            <a:chExt cx="3558058" cy="4373743"/>
          </a:xfrm>
          <a:solidFill>
            <a:srgbClr val="F6B73E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9" name="Freeform 40">
              <a:extLst>
                <a:ext uri="{FF2B5EF4-FFF2-40B4-BE49-F238E27FC236}">
                  <a16:creationId xmlns:a16="http://schemas.microsoft.com/office/drawing/2014/main" xmlns="" id="{CC63BBA7-8EB7-45D3-85EC-BC5AFD10DDF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04360" y="1417802"/>
              <a:ext cx="706231" cy="532740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Freeform 41">
              <a:extLst>
                <a:ext uri="{FF2B5EF4-FFF2-40B4-BE49-F238E27FC236}">
                  <a16:creationId xmlns:a16="http://schemas.microsoft.com/office/drawing/2014/main" xmlns="" id="{008E1BFA-63D0-4ACD-967C-1578C8800D3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02145" y="1684172"/>
              <a:ext cx="417012" cy="662155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Freeform 42">
              <a:extLst>
                <a:ext uri="{FF2B5EF4-FFF2-40B4-BE49-F238E27FC236}">
                  <a16:creationId xmlns:a16="http://schemas.microsoft.com/office/drawing/2014/main" xmlns="" id="{D9E6A41B-4B21-4F47-AEA7-7C3F85AB2F9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75221" y="1823639"/>
              <a:ext cx="341681" cy="841829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" name="Freeform 43">
              <a:extLst>
                <a:ext uri="{FF2B5EF4-FFF2-40B4-BE49-F238E27FC236}">
                  <a16:creationId xmlns:a16="http://schemas.microsoft.com/office/drawing/2014/main" xmlns="" id="{42065BD8-8385-4FD3-A01C-698640D653C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720088" y="1754534"/>
              <a:ext cx="145282" cy="256318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Freeform 44">
              <a:extLst>
                <a:ext uri="{FF2B5EF4-FFF2-40B4-BE49-F238E27FC236}">
                  <a16:creationId xmlns:a16="http://schemas.microsoft.com/office/drawing/2014/main" xmlns="" id="{265052CA-5A80-484E-9D65-B57F23ABB09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611126" y="1851281"/>
              <a:ext cx="560949" cy="1003913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0070C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reeform 45">
              <a:extLst>
                <a:ext uri="{FF2B5EF4-FFF2-40B4-BE49-F238E27FC236}">
                  <a16:creationId xmlns:a16="http://schemas.microsoft.com/office/drawing/2014/main" xmlns="" id="{FF47F9D3-76A0-4D52-9470-44436B2AED7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89603" y="2019647"/>
              <a:ext cx="332265" cy="51263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Freeform 46">
              <a:extLst>
                <a:ext uri="{FF2B5EF4-FFF2-40B4-BE49-F238E27FC236}">
                  <a16:creationId xmlns:a16="http://schemas.microsoft.com/office/drawing/2014/main" xmlns="" id="{30DA2854-6B52-4DC1-8926-66A68D67005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59574" y="2198065"/>
              <a:ext cx="507141" cy="562895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Freeform 47">
              <a:extLst>
                <a:ext uri="{FF2B5EF4-FFF2-40B4-BE49-F238E27FC236}">
                  <a16:creationId xmlns:a16="http://schemas.microsoft.com/office/drawing/2014/main" xmlns="" id="{16F7593B-6CE7-4E3A-8E0B-310C7C1CE30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77971" y="2357635"/>
              <a:ext cx="947022" cy="898370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rgbClr val="0070C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Freeform 48">
              <a:extLst>
                <a:ext uri="{FF2B5EF4-FFF2-40B4-BE49-F238E27FC236}">
                  <a16:creationId xmlns:a16="http://schemas.microsoft.com/office/drawing/2014/main" xmlns="" id="{C9AB158F-B853-4355-9D53-8CCEAA8C21F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54668" y="2405381"/>
              <a:ext cx="547497" cy="1233845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Freeform 49">
              <a:extLst>
                <a:ext uri="{FF2B5EF4-FFF2-40B4-BE49-F238E27FC236}">
                  <a16:creationId xmlns:a16="http://schemas.microsoft.com/office/drawing/2014/main" xmlns="" id="{4907CD3F-FD16-494F-9C13-FB08FDDF1A6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28574" y="2240784"/>
              <a:ext cx="425084" cy="626974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reeform 50">
              <a:extLst>
                <a:ext uri="{FF2B5EF4-FFF2-40B4-BE49-F238E27FC236}">
                  <a16:creationId xmlns:a16="http://schemas.microsoft.com/office/drawing/2014/main" xmlns="" id="{817D0D8B-5056-4E2C-8968-4A557593E19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0701" y="2549874"/>
              <a:ext cx="583817" cy="626974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0070C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reeform 51">
              <a:extLst>
                <a:ext uri="{FF2B5EF4-FFF2-40B4-BE49-F238E27FC236}">
                  <a16:creationId xmlns:a16="http://schemas.microsoft.com/office/drawing/2014/main" xmlns="" id="{E13A1F39-39B5-45BE-9E37-D2D7EF9F4F3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12451" y="2831321"/>
              <a:ext cx="762729" cy="623205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reeform 52">
              <a:extLst>
                <a:ext uri="{FF2B5EF4-FFF2-40B4-BE49-F238E27FC236}">
                  <a16:creationId xmlns:a16="http://schemas.microsoft.com/office/drawing/2014/main" xmlns="" id="{FE5D871E-8689-4159-9A8F-F26C0200448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554113" y="2802423"/>
              <a:ext cx="854203" cy="300294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reeform 53">
              <a:extLst>
                <a:ext uri="{FF2B5EF4-FFF2-40B4-BE49-F238E27FC236}">
                  <a16:creationId xmlns:a16="http://schemas.microsoft.com/office/drawing/2014/main" xmlns="" id="{8DA4270E-03C4-4566-B1B3-3E1D3CF160D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355023" y="3023560"/>
              <a:ext cx="944331" cy="546561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reeform 54">
              <a:extLst>
                <a:ext uri="{FF2B5EF4-FFF2-40B4-BE49-F238E27FC236}">
                  <a16:creationId xmlns:a16="http://schemas.microsoft.com/office/drawing/2014/main" xmlns="" id="{35EBF6AA-BF45-4A0C-9E00-59EE6E8444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937495" y="3010995"/>
              <a:ext cx="1060019" cy="93857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reeform 55">
              <a:extLst>
                <a:ext uri="{FF2B5EF4-FFF2-40B4-BE49-F238E27FC236}">
                  <a16:creationId xmlns:a16="http://schemas.microsoft.com/office/drawing/2014/main" xmlns="" id="{EACDA021-D4E0-4B96-84D5-C787D9C59AE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027623" y="3609071"/>
              <a:ext cx="1158219" cy="786545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reeform 56">
              <a:extLst>
                <a:ext uri="{FF2B5EF4-FFF2-40B4-BE49-F238E27FC236}">
                  <a16:creationId xmlns:a16="http://schemas.microsoft.com/office/drawing/2014/main" xmlns="" id="{20627A82-62C1-40FA-A1BA-19F54E95163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684597" y="4148093"/>
              <a:ext cx="834025" cy="848112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reeform 57">
              <a:extLst>
                <a:ext uri="{FF2B5EF4-FFF2-40B4-BE49-F238E27FC236}">
                  <a16:creationId xmlns:a16="http://schemas.microsoft.com/office/drawing/2014/main" xmlns="" id="{B2EFDA85-1B68-45E6-A125-DC1B31D7D35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39811" y="3152975"/>
              <a:ext cx="525974" cy="483738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rgbClr val="0070C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reeform 58">
              <a:extLst>
                <a:ext uri="{FF2B5EF4-FFF2-40B4-BE49-F238E27FC236}">
                  <a16:creationId xmlns:a16="http://schemas.microsoft.com/office/drawing/2014/main" xmlns="" id="{F102455C-EF70-4ACE-BCA0-4A774968B4D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2046" y="3413063"/>
              <a:ext cx="147972" cy="311602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rgbClr val="0070C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reeform 59">
              <a:extLst>
                <a:ext uri="{FF2B5EF4-FFF2-40B4-BE49-F238E27FC236}">
                  <a16:creationId xmlns:a16="http://schemas.microsoft.com/office/drawing/2014/main" xmlns="" id="{A1F9F43D-94C9-432F-8C23-217DF77B91B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27704" y="3413063"/>
              <a:ext cx="1119208" cy="860676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Freeform 60">
              <a:extLst>
                <a:ext uri="{FF2B5EF4-FFF2-40B4-BE49-F238E27FC236}">
                  <a16:creationId xmlns:a16="http://schemas.microsoft.com/office/drawing/2014/main" xmlns="" id="{65A86EF1-C9C1-4808-B57A-639292ECE91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177456" y="3906852"/>
              <a:ext cx="1082887" cy="614410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eform 61">
              <a:extLst>
                <a:ext uri="{FF2B5EF4-FFF2-40B4-BE49-F238E27FC236}">
                  <a16:creationId xmlns:a16="http://schemas.microsoft.com/office/drawing/2014/main" xmlns="" id="{042D014D-DF33-4A92-A6DE-EAA6688F9A1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47902" y="3180618"/>
              <a:ext cx="361859" cy="234958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Freeform 62">
              <a:extLst>
                <a:ext uri="{FF2B5EF4-FFF2-40B4-BE49-F238E27FC236}">
                  <a16:creationId xmlns:a16="http://schemas.microsoft.com/office/drawing/2014/main" xmlns="" id="{9CF1FE98-BBBA-454F-AFCF-58002B6D892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7595" y="3245954"/>
              <a:ext cx="304016" cy="228676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rgbClr val="0070C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Freeform 63">
              <a:extLst>
                <a:ext uri="{FF2B5EF4-FFF2-40B4-BE49-F238E27FC236}">
                  <a16:creationId xmlns:a16="http://schemas.microsoft.com/office/drawing/2014/main" xmlns="" id="{F6E2AC68-0571-4A34-824E-D3CFB67116B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91403" y="3287417"/>
              <a:ext cx="473511" cy="621949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Freeform 64">
              <a:extLst>
                <a:ext uri="{FF2B5EF4-FFF2-40B4-BE49-F238E27FC236}">
                  <a16:creationId xmlns:a16="http://schemas.microsoft.com/office/drawing/2014/main" xmlns="" id="{A5EBDBF9-D140-483F-AB5D-82B025FE3CB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51937" y="3444474"/>
              <a:ext cx="141246" cy="167109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Freeform 65">
              <a:extLst>
                <a:ext uri="{FF2B5EF4-FFF2-40B4-BE49-F238E27FC236}">
                  <a16:creationId xmlns:a16="http://schemas.microsoft.com/office/drawing/2014/main" xmlns="" id="{03A2AB40-6836-4C79-A882-9F37DD4CD83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75736" y="3370343"/>
              <a:ext cx="539426" cy="527714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solidFill>
              <a:srgbClr val="0070C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Freeform 66">
              <a:extLst>
                <a:ext uri="{FF2B5EF4-FFF2-40B4-BE49-F238E27FC236}">
                  <a16:creationId xmlns:a16="http://schemas.microsoft.com/office/drawing/2014/main" xmlns="" id="{877AC41B-EEB6-4537-8127-1DA05089207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31800" y="3805079"/>
              <a:ext cx="644352" cy="634513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83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Freeform 67">
              <a:extLst>
                <a:ext uri="{FF2B5EF4-FFF2-40B4-BE49-F238E27FC236}">
                  <a16:creationId xmlns:a16="http://schemas.microsoft.com/office/drawing/2014/main" xmlns="" id="{AF3E9708-E45C-4C25-B135-C8E9B8991AE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8050" y="3609071"/>
              <a:ext cx="641661" cy="686028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Freeform 68">
              <a:extLst>
                <a:ext uri="{FF2B5EF4-FFF2-40B4-BE49-F238E27FC236}">
                  <a16:creationId xmlns:a16="http://schemas.microsoft.com/office/drawing/2014/main" xmlns="" id="{98A58C1C-E350-49F7-BA1D-EC0AD153392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627784" y="3969675"/>
              <a:ext cx="630900" cy="632000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Freeform 69">
              <a:extLst>
                <a:ext uri="{FF2B5EF4-FFF2-40B4-BE49-F238E27FC236}">
                  <a16:creationId xmlns:a16="http://schemas.microsoft.com/office/drawing/2014/main" xmlns="" id="{F7ED0D7A-4996-4514-BB77-5CA39BEFC8B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60484" y="4317715"/>
              <a:ext cx="994104" cy="518919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Freeform 70">
              <a:extLst>
                <a:ext uri="{FF2B5EF4-FFF2-40B4-BE49-F238E27FC236}">
                  <a16:creationId xmlns:a16="http://schemas.microsoft.com/office/drawing/2014/main" xmlns="" id="{695B0D21-CABB-44BD-B200-7BC960210D7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0869" y="3915648"/>
              <a:ext cx="1440711" cy="944859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Freeform 71">
              <a:extLst>
                <a:ext uri="{FF2B5EF4-FFF2-40B4-BE49-F238E27FC236}">
                  <a16:creationId xmlns:a16="http://schemas.microsoft.com/office/drawing/2014/main" xmlns="" id="{6DA0E537-D9F5-474C-9AB8-166DA61F1ED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7605" y="4656960"/>
              <a:ext cx="1472996" cy="112955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Freeform 72">
              <a:extLst>
                <a:ext uri="{FF2B5EF4-FFF2-40B4-BE49-F238E27FC236}">
                  <a16:creationId xmlns:a16="http://schemas.microsoft.com/office/drawing/2014/main" xmlns="" id="{E3F7F24B-2ACF-4A5B-B99A-909A8EA465C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34035" y="1412776"/>
              <a:ext cx="203125" cy="283960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Freeform 73">
              <a:extLst>
                <a:ext uri="{FF2B5EF4-FFF2-40B4-BE49-F238E27FC236}">
                  <a16:creationId xmlns:a16="http://schemas.microsoft.com/office/drawing/2014/main" xmlns="" id="{867654BA-E904-4E7B-A25B-8B78451B4AA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703115" y="1504498"/>
              <a:ext cx="208506" cy="463634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4" name="CuadroTexto 103">
            <a:extLst>
              <a:ext uri="{FF2B5EF4-FFF2-40B4-BE49-F238E27FC236}">
                <a16:creationId xmlns:a16="http://schemas.microsoft.com/office/drawing/2014/main" xmlns="" id="{25901E77-3B7D-4F40-BFC4-748BB53F844B}"/>
              </a:ext>
            </a:extLst>
          </p:cNvPr>
          <p:cNvSpPr txBox="1"/>
          <p:nvPr/>
        </p:nvSpPr>
        <p:spPr>
          <a:xfrm>
            <a:off x="1742507" y="1516811"/>
            <a:ext cx="889987" cy="2465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ANTIOQUIA</a:t>
            </a:r>
          </a:p>
        </p:txBody>
      </p:sp>
      <p:sp>
        <p:nvSpPr>
          <p:cNvPr id="105" name="CuadroTexto 104">
            <a:extLst>
              <a:ext uri="{FF2B5EF4-FFF2-40B4-BE49-F238E27FC236}">
                <a16:creationId xmlns:a16="http://schemas.microsoft.com/office/drawing/2014/main" xmlns="" id="{A26AA289-947D-4745-A112-798766998704}"/>
              </a:ext>
            </a:extLst>
          </p:cNvPr>
          <p:cNvSpPr txBox="1"/>
          <p:nvPr/>
        </p:nvSpPr>
        <p:spPr>
          <a:xfrm>
            <a:off x="2287576" y="943415"/>
            <a:ext cx="715260" cy="2465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BOLÍVAR</a:t>
            </a:r>
          </a:p>
        </p:txBody>
      </p:sp>
      <p:sp>
        <p:nvSpPr>
          <p:cNvPr id="106" name="CuadroTexto 105">
            <a:extLst>
              <a:ext uri="{FF2B5EF4-FFF2-40B4-BE49-F238E27FC236}">
                <a16:creationId xmlns:a16="http://schemas.microsoft.com/office/drawing/2014/main" xmlns="" id="{24710140-8F33-4D80-B8A2-6CE25BC55825}"/>
              </a:ext>
            </a:extLst>
          </p:cNvPr>
          <p:cNvSpPr txBox="1"/>
          <p:nvPr/>
        </p:nvSpPr>
        <p:spPr>
          <a:xfrm>
            <a:off x="4588802" y="2090962"/>
            <a:ext cx="1255472" cy="2465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CUNDINAMARCA</a:t>
            </a:r>
          </a:p>
        </p:txBody>
      </p:sp>
      <p:sp>
        <p:nvSpPr>
          <p:cNvPr id="107" name="Rectángulo 106">
            <a:extLst>
              <a:ext uri="{FF2B5EF4-FFF2-40B4-BE49-F238E27FC236}">
                <a16:creationId xmlns:a16="http://schemas.microsoft.com/office/drawing/2014/main" xmlns="" id="{6736C9B3-5142-4D32-B92B-9D94C0535AF7}"/>
              </a:ext>
            </a:extLst>
          </p:cNvPr>
          <p:cNvSpPr/>
          <p:nvPr/>
        </p:nvSpPr>
        <p:spPr>
          <a:xfrm>
            <a:off x="1289275" y="2491061"/>
            <a:ext cx="864339" cy="2465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RISARALDA</a:t>
            </a:r>
          </a:p>
        </p:txBody>
      </p:sp>
      <p:sp>
        <p:nvSpPr>
          <p:cNvPr id="108" name="Rectángulo 107">
            <a:extLst>
              <a:ext uri="{FF2B5EF4-FFF2-40B4-BE49-F238E27FC236}">
                <a16:creationId xmlns:a16="http://schemas.microsoft.com/office/drawing/2014/main" xmlns="" id="{2FA8EA9F-3708-49CB-970F-6F5B1858CFEE}"/>
              </a:ext>
            </a:extLst>
          </p:cNvPr>
          <p:cNvSpPr/>
          <p:nvPr/>
        </p:nvSpPr>
        <p:spPr>
          <a:xfrm>
            <a:off x="3822179" y="1814766"/>
            <a:ext cx="915635" cy="2465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SANTANDER</a:t>
            </a:r>
          </a:p>
        </p:txBody>
      </p:sp>
      <p:sp>
        <p:nvSpPr>
          <p:cNvPr id="109" name="Rectángulo 108">
            <a:extLst>
              <a:ext uri="{FF2B5EF4-FFF2-40B4-BE49-F238E27FC236}">
                <a16:creationId xmlns:a16="http://schemas.microsoft.com/office/drawing/2014/main" xmlns="" id="{60A2105F-21C6-48A4-9576-1701FCEDDBDE}"/>
              </a:ext>
            </a:extLst>
          </p:cNvPr>
          <p:cNvSpPr/>
          <p:nvPr/>
        </p:nvSpPr>
        <p:spPr>
          <a:xfrm>
            <a:off x="1130395" y="2925787"/>
            <a:ext cx="832279" cy="40075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VALLE DEL </a:t>
            </a:r>
            <a:b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</a:br>
            <a:r>
              <a:rPr kumimoji="0" lang="es-CO" sz="1002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CAUCA</a:t>
            </a:r>
          </a:p>
        </p:txBody>
      </p:sp>
      <p:cxnSp>
        <p:nvCxnSpPr>
          <p:cNvPr id="110" name="Conector angular 145">
            <a:extLst>
              <a:ext uri="{FF2B5EF4-FFF2-40B4-BE49-F238E27FC236}">
                <a16:creationId xmlns:a16="http://schemas.microsoft.com/office/drawing/2014/main" xmlns="" id="{3F82D0D5-C807-4235-8153-0D0574885013}"/>
              </a:ext>
            </a:extLst>
          </p:cNvPr>
          <p:cNvCxnSpPr>
            <a:cxnSpLocks/>
            <a:endCxn id="108" idx="1"/>
          </p:cNvCxnSpPr>
          <p:nvPr/>
        </p:nvCxnSpPr>
        <p:spPr>
          <a:xfrm rot="5400000" flipH="1" flipV="1">
            <a:off x="3380424" y="1995540"/>
            <a:ext cx="499257" cy="384253"/>
          </a:xfrm>
          <a:prstGeom prst="bentConnector2">
            <a:avLst/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Conector angular 181">
            <a:extLst>
              <a:ext uri="{FF2B5EF4-FFF2-40B4-BE49-F238E27FC236}">
                <a16:creationId xmlns:a16="http://schemas.microsoft.com/office/drawing/2014/main" xmlns="" id="{C4173D01-ED3A-410D-A24A-ED21ABF0CBE6}"/>
              </a:ext>
            </a:extLst>
          </p:cNvPr>
          <p:cNvCxnSpPr>
            <a:cxnSpLocks/>
          </p:cNvCxnSpPr>
          <p:nvPr/>
        </p:nvCxnSpPr>
        <p:spPr>
          <a:xfrm rot="16200000" flipV="1">
            <a:off x="2637043" y="1350807"/>
            <a:ext cx="870045" cy="281740"/>
          </a:xfrm>
          <a:prstGeom prst="bentConnector3">
            <a:avLst>
              <a:gd name="adj1" fmla="val 99959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Conector recto 111">
            <a:extLst>
              <a:ext uri="{FF2B5EF4-FFF2-40B4-BE49-F238E27FC236}">
                <a16:creationId xmlns:a16="http://schemas.microsoft.com/office/drawing/2014/main" xmlns="" id="{52241707-80F2-4494-8E51-A43E9C6F4F35}"/>
              </a:ext>
            </a:extLst>
          </p:cNvPr>
          <p:cNvCxnSpPr>
            <a:cxnSpLocks/>
          </p:cNvCxnSpPr>
          <p:nvPr/>
        </p:nvCxnSpPr>
        <p:spPr>
          <a:xfrm>
            <a:off x="7131652" y="1900340"/>
            <a:ext cx="1908797" cy="0"/>
          </a:xfrm>
          <a:prstGeom prst="line">
            <a:avLst/>
          </a:prstGeom>
          <a:ln w="19050">
            <a:solidFill>
              <a:srgbClr val="F6B73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Conector angular 146">
            <a:extLst>
              <a:ext uri="{FF2B5EF4-FFF2-40B4-BE49-F238E27FC236}">
                <a16:creationId xmlns:a16="http://schemas.microsoft.com/office/drawing/2014/main" xmlns="" id="{2F40E224-E7F7-47C9-949F-9DEA3537DDC9}"/>
              </a:ext>
            </a:extLst>
          </p:cNvPr>
          <p:cNvCxnSpPr>
            <a:cxnSpLocks/>
          </p:cNvCxnSpPr>
          <p:nvPr/>
        </p:nvCxnSpPr>
        <p:spPr>
          <a:xfrm flipV="1">
            <a:off x="3247097" y="2195184"/>
            <a:ext cx="1361765" cy="814588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Conector angular 148">
            <a:extLst>
              <a:ext uri="{FF2B5EF4-FFF2-40B4-BE49-F238E27FC236}">
                <a16:creationId xmlns:a16="http://schemas.microsoft.com/office/drawing/2014/main" xmlns="" id="{0179D9C3-ED1B-4A47-A51D-78A3532BD5CA}"/>
              </a:ext>
            </a:extLst>
          </p:cNvPr>
          <p:cNvCxnSpPr>
            <a:cxnSpLocks/>
          </p:cNvCxnSpPr>
          <p:nvPr/>
        </p:nvCxnSpPr>
        <p:spPr>
          <a:xfrm rot="16200000" flipV="1">
            <a:off x="2276591" y="1923289"/>
            <a:ext cx="870045" cy="281740"/>
          </a:xfrm>
          <a:prstGeom prst="bentConnector3">
            <a:avLst>
              <a:gd name="adj1" fmla="val 99959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Conector angular 149">
            <a:extLst>
              <a:ext uri="{FF2B5EF4-FFF2-40B4-BE49-F238E27FC236}">
                <a16:creationId xmlns:a16="http://schemas.microsoft.com/office/drawing/2014/main" xmlns="" id="{EAB7A1A2-1BB8-4C28-83BC-211D51A45E6B}"/>
              </a:ext>
            </a:extLst>
          </p:cNvPr>
          <p:cNvCxnSpPr>
            <a:cxnSpLocks/>
          </p:cNvCxnSpPr>
          <p:nvPr/>
        </p:nvCxnSpPr>
        <p:spPr>
          <a:xfrm rot="10800000">
            <a:off x="2107253" y="2610917"/>
            <a:ext cx="586208" cy="291123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Conector angular 153">
            <a:extLst>
              <a:ext uri="{FF2B5EF4-FFF2-40B4-BE49-F238E27FC236}">
                <a16:creationId xmlns:a16="http://schemas.microsoft.com/office/drawing/2014/main" xmlns="" id="{83AA14C4-F01A-4A82-AC40-13AC03E23066}"/>
              </a:ext>
            </a:extLst>
          </p:cNvPr>
          <p:cNvCxnSpPr>
            <a:cxnSpLocks/>
          </p:cNvCxnSpPr>
          <p:nvPr/>
        </p:nvCxnSpPr>
        <p:spPr>
          <a:xfrm rot="10800000">
            <a:off x="1887613" y="3019726"/>
            <a:ext cx="688993" cy="285812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Elipse 116">
            <a:extLst>
              <a:ext uri="{FF2B5EF4-FFF2-40B4-BE49-F238E27FC236}">
                <a16:creationId xmlns:a16="http://schemas.microsoft.com/office/drawing/2014/main" xmlns="" id="{E546E177-BA96-4806-9FE2-D869289826C8}"/>
              </a:ext>
            </a:extLst>
          </p:cNvPr>
          <p:cNvSpPr/>
          <p:nvPr/>
        </p:nvSpPr>
        <p:spPr>
          <a:xfrm>
            <a:off x="239110" y="4633147"/>
            <a:ext cx="651676" cy="65167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18" name="8 Grupo">
            <a:extLst>
              <a:ext uri="{FF2B5EF4-FFF2-40B4-BE49-F238E27FC236}">
                <a16:creationId xmlns:a16="http://schemas.microsoft.com/office/drawing/2014/main" xmlns="" id="{0B16C52E-8A47-4B33-8DF8-B16B03F801D0}"/>
              </a:ext>
            </a:extLst>
          </p:cNvPr>
          <p:cNvGrpSpPr/>
          <p:nvPr/>
        </p:nvGrpSpPr>
        <p:grpSpPr>
          <a:xfrm>
            <a:off x="267124" y="4590993"/>
            <a:ext cx="559285" cy="716834"/>
            <a:chOff x="2627784" y="1412776"/>
            <a:chExt cx="3558058" cy="4373743"/>
          </a:xfrm>
          <a:solidFill>
            <a:srgbClr val="F6B73E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xmlns="" id="{C4418370-15C2-473F-A88A-D918C6EEF16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04360" y="1417802"/>
              <a:ext cx="706231" cy="532740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xmlns="" id="{634175E6-5135-4056-A8BE-2487C7A5CD0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02145" y="1684172"/>
              <a:ext cx="417012" cy="662155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xmlns="" id="{1684E941-4667-4881-B9E5-832F3E176E5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75221" y="1823639"/>
              <a:ext cx="341681" cy="841829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xmlns="" id="{CD4F38BB-35F9-43DE-8A12-5062650141D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720088" y="1754534"/>
              <a:ext cx="145282" cy="256318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xmlns="" id="{3B764B17-4BA5-4D5E-A6E3-FBEC39516B6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611126" y="1851281"/>
              <a:ext cx="560949" cy="1003913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xmlns="" id="{DC91A76E-4865-48A6-91D7-690626C0E11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89603" y="2019647"/>
              <a:ext cx="332265" cy="51263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xmlns="" id="{CCE5D92E-8981-419C-A50D-96D7A1587F8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59574" y="2198065"/>
              <a:ext cx="507141" cy="562895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xmlns="" id="{3229FCD6-679F-49DA-BFFC-18F4CF1786E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77971" y="2357635"/>
              <a:ext cx="947022" cy="898370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xmlns="" id="{7868BAEC-5510-49CD-9515-25DAE57C8C7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54668" y="2405381"/>
              <a:ext cx="547497" cy="1233845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xmlns="" id="{99A16480-A167-4EFD-9970-685E11DC2CF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28574" y="2240784"/>
              <a:ext cx="425084" cy="626974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xmlns="" id="{EBA61CB1-EC32-4A59-8852-BE776BED1BE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0701" y="2549874"/>
              <a:ext cx="583817" cy="626974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xmlns="" id="{EEDE50C4-1741-4CFD-9271-56FD3224AC6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12451" y="2831321"/>
              <a:ext cx="762729" cy="623205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xmlns="" id="{70D82E03-9770-4BB1-BDB8-A7019322D59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554113" y="2802423"/>
              <a:ext cx="854203" cy="300294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Freeform 53">
              <a:extLst>
                <a:ext uri="{FF2B5EF4-FFF2-40B4-BE49-F238E27FC236}">
                  <a16:creationId xmlns:a16="http://schemas.microsoft.com/office/drawing/2014/main" xmlns="" id="{0971C280-84AD-460C-AD30-78D9343335D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355023" y="3023560"/>
              <a:ext cx="944331" cy="546561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Freeform 54">
              <a:extLst>
                <a:ext uri="{FF2B5EF4-FFF2-40B4-BE49-F238E27FC236}">
                  <a16:creationId xmlns:a16="http://schemas.microsoft.com/office/drawing/2014/main" xmlns="" id="{D917D7B9-857C-439E-A30B-7087B48DB6F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937495" y="3010995"/>
              <a:ext cx="1060019" cy="93857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Freeform 55">
              <a:extLst>
                <a:ext uri="{FF2B5EF4-FFF2-40B4-BE49-F238E27FC236}">
                  <a16:creationId xmlns:a16="http://schemas.microsoft.com/office/drawing/2014/main" xmlns="" id="{0586AEB4-E9AE-46DB-B5D9-436B8D89DA5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027623" y="3609071"/>
              <a:ext cx="1158219" cy="786545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Freeform 56">
              <a:extLst>
                <a:ext uri="{FF2B5EF4-FFF2-40B4-BE49-F238E27FC236}">
                  <a16:creationId xmlns:a16="http://schemas.microsoft.com/office/drawing/2014/main" xmlns="" id="{849357BF-146B-40F2-AE30-D6A75FA0526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684597" y="4148093"/>
              <a:ext cx="834025" cy="848112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Freeform 57">
              <a:extLst>
                <a:ext uri="{FF2B5EF4-FFF2-40B4-BE49-F238E27FC236}">
                  <a16:creationId xmlns:a16="http://schemas.microsoft.com/office/drawing/2014/main" xmlns="" id="{F687B1BB-F58B-4CD7-9E08-27522CDFBDD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39811" y="3152975"/>
              <a:ext cx="525974" cy="483738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xmlns="" id="{9818AA87-D174-427B-B3ED-F09B793A5B1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2046" y="3413063"/>
              <a:ext cx="147972" cy="311602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xmlns="" id="{C4F52D58-3B73-4AA6-9364-E38FB2A5784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27704" y="3413063"/>
              <a:ext cx="1119208" cy="860676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Freeform 60">
              <a:extLst>
                <a:ext uri="{FF2B5EF4-FFF2-40B4-BE49-F238E27FC236}">
                  <a16:creationId xmlns:a16="http://schemas.microsoft.com/office/drawing/2014/main" xmlns="" id="{5F791293-5C6F-4214-BC26-A18B51AD97C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177456" y="3906852"/>
              <a:ext cx="1082887" cy="614410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Freeform 61">
              <a:extLst>
                <a:ext uri="{FF2B5EF4-FFF2-40B4-BE49-F238E27FC236}">
                  <a16:creationId xmlns:a16="http://schemas.microsoft.com/office/drawing/2014/main" xmlns="" id="{1BF63AB9-4963-44DB-B66D-9D9DF17E846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47902" y="3180618"/>
              <a:ext cx="361859" cy="234958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Freeform 62">
              <a:extLst>
                <a:ext uri="{FF2B5EF4-FFF2-40B4-BE49-F238E27FC236}">
                  <a16:creationId xmlns:a16="http://schemas.microsoft.com/office/drawing/2014/main" xmlns="" id="{20334564-4BDB-4729-A93F-943E5B4FFF4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7595" y="3245954"/>
              <a:ext cx="304016" cy="228676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Freeform 63">
              <a:extLst>
                <a:ext uri="{FF2B5EF4-FFF2-40B4-BE49-F238E27FC236}">
                  <a16:creationId xmlns:a16="http://schemas.microsoft.com/office/drawing/2014/main" xmlns="" id="{30C31E27-D9A7-4465-A0B8-70B61C90C3C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91403" y="3287417"/>
              <a:ext cx="473511" cy="621949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Freeform 64">
              <a:extLst>
                <a:ext uri="{FF2B5EF4-FFF2-40B4-BE49-F238E27FC236}">
                  <a16:creationId xmlns:a16="http://schemas.microsoft.com/office/drawing/2014/main" xmlns="" id="{5AE7B5B3-68A7-45F9-89A3-4616A3562D8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51937" y="3444474"/>
              <a:ext cx="141246" cy="167109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Freeform 65">
              <a:extLst>
                <a:ext uri="{FF2B5EF4-FFF2-40B4-BE49-F238E27FC236}">
                  <a16:creationId xmlns:a16="http://schemas.microsoft.com/office/drawing/2014/main" xmlns="" id="{591E3CE0-6738-469F-B8CB-3B5C411E41B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75736" y="3370343"/>
              <a:ext cx="539426" cy="527714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Freeform 66">
              <a:extLst>
                <a:ext uri="{FF2B5EF4-FFF2-40B4-BE49-F238E27FC236}">
                  <a16:creationId xmlns:a16="http://schemas.microsoft.com/office/drawing/2014/main" xmlns="" id="{8024B133-3B9B-467A-84D3-1B98FABCD79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31800" y="3805079"/>
              <a:ext cx="644352" cy="634513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83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Freeform 67">
              <a:extLst>
                <a:ext uri="{FF2B5EF4-FFF2-40B4-BE49-F238E27FC236}">
                  <a16:creationId xmlns:a16="http://schemas.microsoft.com/office/drawing/2014/main" xmlns="" id="{B4EECCAF-96FA-4A67-BEDF-BA515A9460F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8050" y="3609071"/>
              <a:ext cx="641661" cy="686028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Freeform 68">
              <a:extLst>
                <a:ext uri="{FF2B5EF4-FFF2-40B4-BE49-F238E27FC236}">
                  <a16:creationId xmlns:a16="http://schemas.microsoft.com/office/drawing/2014/main" xmlns="" id="{13F7871A-0E27-45E5-A69F-BAD39DD1D5F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627784" y="3969675"/>
              <a:ext cx="630900" cy="632000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Freeform 69">
              <a:extLst>
                <a:ext uri="{FF2B5EF4-FFF2-40B4-BE49-F238E27FC236}">
                  <a16:creationId xmlns:a16="http://schemas.microsoft.com/office/drawing/2014/main" xmlns="" id="{7C5B1FE7-5822-4145-B1FC-1D7076B7A2D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60484" y="4317715"/>
              <a:ext cx="994104" cy="518919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Freeform 70">
              <a:extLst>
                <a:ext uri="{FF2B5EF4-FFF2-40B4-BE49-F238E27FC236}">
                  <a16:creationId xmlns:a16="http://schemas.microsoft.com/office/drawing/2014/main" xmlns="" id="{7B62C8EA-8CEC-407E-AF62-E79CFA25DD7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0869" y="3915648"/>
              <a:ext cx="1440711" cy="944859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" name="Freeform 71">
              <a:extLst>
                <a:ext uri="{FF2B5EF4-FFF2-40B4-BE49-F238E27FC236}">
                  <a16:creationId xmlns:a16="http://schemas.microsoft.com/office/drawing/2014/main" xmlns="" id="{481A4420-A0E7-43DA-9D3A-BE8C3C141A7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7605" y="4656960"/>
              <a:ext cx="1472996" cy="112955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Freeform 72">
              <a:extLst>
                <a:ext uri="{FF2B5EF4-FFF2-40B4-BE49-F238E27FC236}">
                  <a16:creationId xmlns:a16="http://schemas.microsoft.com/office/drawing/2014/main" xmlns="" id="{5B1BEBC3-3595-4476-AA12-0C397DB20E0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34035" y="1412776"/>
              <a:ext cx="203125" cy="283960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Freeform 73">
              <a:extLst>
                <a:ext uri="{FF2B5EF4-FFF2-40B4-BE49-F238E27FC236}">
                  <a16:creationId xmlns:a16="http://schemas.microsoft.com/office/drawing/2014/main" xmlns="" id="{8B617ED5-88CD-4894-B31D-76245464DBF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703115" y="1504498"/>
              <a:ext cx="208506" cy="463634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50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59" name="Rectángulo 158">
            <a:hlinkClick r:id="rId3" action="ppaction://hlinksldjump"/>
            <a:extLst>
              <a:ext uri="{FF2B5EF4-FFF2-40B4-BE49-F238E27FC236}">
                <a16:creationId xmlns:a16="http://schemas.microsoft.com/office/drawing/2014/main" xmlns="" id="{5D29DC93-3EA5-4BE1-8DC3-E80FFD8A6698}"/>
              </a:ext>
            </a:extLst>
          </p:cNvPr>
          <p:cNvSpPr/>
          <p:nvPr/>
        </p:nvSpPr>
        <p:spPr>
          <a:xfrm>
            <a:off x="0" y="4304810"/>
            <a:ext cx="1130395" cy="110424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50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CuadroTexto 159">
            <a:extLst>
              <a:ext uri="{FF2B5EF4-FFF2-40B4-BE49-F238E27FC236}">
                <a16:creationId xmlns:a16="http://schemas.microsoft.com/office/drawing/2014/main" xmlns="" id="{29D75771-E992-4AAD-8F3C-07A2EA94C828}"/>
              </a:ext>
            </a:extLst>
          </p:cNvPr>
          <p:cNvSpPr txBox="1"/>
          <p:nvPr/>
        </p:nvSpPr>
        <p:spPr>
          <a:xfrm>
            <a:off x="7237550" y="2981917"/>
            <a:ext cx="1382110" cy="2979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URBAN HOTELS</a:t>
            </a:r>
            <a:endParaRPr kumimoji="0" lang="es-CO" sz="1336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279804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Imagen 17">
            <a:extLst>
              <a:ext uri="{FF2B5EF4-FFF2-40B4-BE49-F238E27FC236}">
                <a16:creationId xmlns:a16="http://schemas.microsoft.com/office/drawing/2014/main" xmlns="" id="{DE7CF52F-8BB7-446C-92AE-F89853EE859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585" y="0"/>
            <a:ext cx="9144000" cy="5143500"/>
          </a:xfrm>
          <a:prstGeom prst="rect">
            <a:avLst/>
          </a:prstGeom>
        </p:spPr>
      </p:pic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1AB9161B-E5D6-C945-A683-E5843F5C5F2E}"/>
              </a:ext>
            </a:extLst>
          </p:cNvPr>
          <p:cNvSpPr txBox="1"/>
          <p:nvPr/>
        </p:nvSpPr>
        <p:spPr>
          <a:xfrm>
            <a:off x="1774165" y="1201094"/>
            <a:ext cx="324073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CO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#3</a:t>
            </a:r>
          </a:p>
          <a:p>
            <a:pPr algn="just"/>
            <a:r>
              <a:rPr lang="en-US" sz="1400" dirty="0">
                <a:latin typeface="Century Gothic" panose="020B0502020202020204" pitchFamily="34" charset="0"/>
              </a:rPr>
              <a:t>in obtaining credit</a:t>
            </a:r>
            <a:endParaRPr lang="es-CO" sz="1400" dirty="0">
              <a:latin typeface="Century Gothic" panose="020B0502020202020204" pitchFamily="34" charset="0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FCFC1A82-BD23-394F-B15E-B8746CC961A0}"/>
              </a:ext>
            </a:extLst>
          </p:cNvPr>
          <p:cNvSpPr txBox="1"/>
          <p:nvPr/>
        </p:nvSpPr>
        <p:spPr>
          <a:xfrm>
            <a:off x="1738181" y="2047936"/>
            <a:ext cx="203809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CO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#15</a:t>
            </a:r>
          </a:p>
          <a:p>
            <a:pPr algn="just"/>
            <a:r>
              <a:rPr lang="en-US" sz="1400" dirty="0">
                <a:latin typeface="Century Gothic" panose="020B0502020202020204" pitchFamily="34" charset="0"/>
              </a:rPr>
              <a:t>in protecting minority investors</a:t>
            </a:r>
            <a:endParaRPr lang="es-ES" sz="1400" dirty="0">
              <a:latin typeface="Century Gothic" panose="020B0502020202020204" pitchFamily="34" charset="0"/>
              <a:cs typeface="Century Gothic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xmlns="" id="{623EFA2E-56FB-3B4F-9534-E3EF6C55C896}"/>
              </a:ext>
            </a:extLst>
          </p:cNvPr>
          <p:cNvSpPr txBox="1"/>
          <p:nvPr/>
        </p:nvSpPr>
        <p:spPr>
          <a:xfrm>
            <a:off x="1718419" y="2895509"/>
            <a:ext cx="324073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CO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#40</a:t>
            </a:r>
          </a:p>
          <a:p>
            <a:pPr algn="just"/>
            <a:r>
              <a:rPr lang="en-US" sz="1400" dirty="0">
                <a:latin typeface="Century Gothic" panose="020B0502020202020204" pitchFamily="34" charset="0"/>
              </a:rPr>
              <a:t>in resolving insolvency</a:t>
            </a:r>
            <a:endParaRPr lang="es-ES" sz="1400" dirty="0">
              <a:latin typeface="Century Gothic" panose="020B0502020202020204" pitchFamily="34" charset="0"/>
            </a:endParaRPr>
          </a:p>
        </p:txBody>
      </p:sp>
      <p:pic>
        <p:nvPicPr>
          <p:cNvPr id="28" name="Imagen 27">
            <a:extLst>
              <a:ext uri="{FF2B5EF4-FFF2-40B4-BE49-F238E27FC236}">
                <a16:creationId xmlns:a16="http://schemas.microsoft.com/office/drawing/2014/main" xmlns="" id="{94F7E977-66A9-4B1F-B488-4789BECC40E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17" name="Gráfico 16">
            <a:extLst>
              <a:ext uri="{FF2B5EF4-FFF2-40B4-BE49-F238E27FC236}">
                <a16:creationId xmlns:a16="http://schemas.microsoft.com/office/drawing/2014/main" xmlns="" id="{0813FECA-C5F5-4241-B3B4-AB5F6F4FF8D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 b="20612"/>
          <a:stretch/>
        </p:blipFill>
        <p:spPr>
          <a:xfrm>
            <a:off x="556943" y="2004833"/>
            <a:ext cx="964379" cy="957303"/>
          </a:xfrm>
          <a:prstGeom prst="rect">
            <a:avLst/>
          </a:prstGeom>
        </p:spPr>
      </p:pic>
      <p:cxnSp>
        <p:nvCxnSpPr>
          <p:cNvPr id="19" name="Straight Connector 14">
            <a:extLst>
              <a:ext uri="{FF2B5EF4-FFF2-40B4-BE49-F238E27FC236}">
                <a16:creationId xmlns:a16="http://schemas.microsoft.com/office/drawing/2014/main" xmlns="" id="{6AD2AF22-9D34-4438-9778-E24AAF091FAD}"/>
              </a:ext>
            </a:extLst>
          </p:cNvPr>
          <p:cNvCxnSpPr>
            <a:cxnSpLocks/>
          </p:cNvCxnSpPr>
          <p:nvPr/>
        </p:nvCxnSpPr>
        <p:spPr>
          <a:xfrm flipH="1">
            <a:off x="1855123" y="2762126"/>
            <a:ext cx="1716752" cy="0"/>
          </a:xfrm>
          <a:prstGeom prst="line">
            <a:avLst/>
          </a:prstGeom>
          <a:ln>
            <a:solidFill>
              <a:srgbClr val="FF9F1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14">
            <a:extLst>
              <a:ext uri="{FF2B5EF4-FFF2-40B4-BE49-F238E27FC236}">
                <a16:creationId xmlns:a16="http://schemas.microsoft.com/office/drawing/2014/main" xmlns="" id="{5923C97F-930B-4B97-A94C-2370B2A2429D}"/>
              </a:ext>
            </a:extLst>
          </p:cNvPr>
          <p:cNvCxnSpPr>
            <a:cxnSpLocks/>
          </p:cNvCxnSpPr>
          <p:nvPr/>
        </p:nvCxnSpPr>
        <p:spPr>
          <a:xfrm flipH="1">
            <a:off x="1855123" y="3443202"/>
            <a:ext cx="1602646" cy="0"/>
          </a:xfrm>
          <a:prstGeom prst="line">
            <a:avLst/>
          </a:prstGeom>
          <a:ln>
            <a:solidFill>
              <a:srgbClr val="FF9F1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14">
            <a:extLst>
              <a:ext uri="{FF2B5EF4-FFF2-40B4-BE49-F238E27FC236}">
                <a16:creationId xmlns:a16="http://schemas.microsoft.com/office/drawing/2014/main" xmlns="" id="{71497673-8AFC-491B-9B13-67061E1CB086}"/>
              </a:ext>
            </a:extLst>
          </p:cNvPr>
          <p:cNvCxnSpPr>
            <a:cxnSpLocks/>
          </p:cNvCxnSpPr>
          <p:nvPr/>
        </p:nvCxnSpPr>
        <p:spPr>
          <a:xfrm>
            <a:off x="4848933" y="530354"/>
            <a:ext cx="0" cy="4215610"/>
          </a:xfrm>
          <a:prstGeom prst="line">
            <a:avLst/>
          </a:prstGeom>
          <a:ln>
            <a:solidFill>
              <a:srgbClr val="FF9F1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ángulo 30">
            <a:extLst>
              <a:ext uri="{FF2B5EF4-FFF2-40B4-BE49-F238E27FC236}">
                <a16:creationId xmlns:a16="http://schemas.microsoft.com/office/drawing/2014/main" xmlns="" id="{68B962AE-0954-47B4-B7EE-224616DACB1F}"/>
              </a:ext>
            </a:extLst>
          </p:cNvPr>
          <p:cNvSpPr/>
          <p:nvPr/>
        </p:nvSpPr>
        <p:spPr>
          <a:xfrm>
            <a:off x="6148423" y="981496"/>
            <a:ext cx="35341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1219140">
              <a:defRPr/>
            </a:pPr>
            <a:r>
              <a:rPr lang="es-CO" sz="1400" dirty="0" err="1">
                <a:latin typeface="Century Gothic" panose="020B0502020202020204" pitchFamily="34" charset="0"/>
              </a:rPr>
              <a:t>Doing</a:t>
            </a:r>
            <a:r>
              <a:rPr lang="es-CO" sz="1400" dirty="0">
                <a:latin typeface="Century Gothic" panose="020B0502020202020204" pitchFamily="34" charset="0"/>
              </a:rPr>
              <a:t> Business 2019</a:t>
            </a:r>
          </a:p>
        </p:txBody>
      </p:sp>
      <p:sp>
        <p:nvSpPr>
          <p:cNvPr id="32" name="Rectángulo 31">
            <a:extLst>
              <a:ext uri="{FF2B5EF4-FFF2-40B4-BE49-F238E27FC236}">
                <a16:creationId xmlns:a16="http://schemas.microsoft.com/office/drawing/2014/main" xmlns="" id="{AD8BF8C2-59F8-45F7-A6D1-FF2E9B571141}"/>
              </a:ext>
            </a:extLst>
          </p:cNvPr>
          <p:cNvSpPr/>
          <p:nvPr/>
        </p:nvSpPr>
        <p:spPr>
          <a:xfrm>
            <a:off x="6125992" y="1305697"/>
            <a:ext cx="2635644" cy="338552"/>
          </a:xfrm>
          <a:prstGeom prst="rect">
            <a:avLst/>
          </a:prstGeom>
        </p:spPr>
        <p:txBody>
          <a:bodyPr wrap="square" lIns="121917" tIns="60959" rIns="121917" bIns="60959">
            <a:spAutoFit/>
          </a:bodyPr>
          <a:lstStyle/>
          <a:p>
            <a:pPr marL="0" marR="0" lvl="0" indent="0" defTabSz="121914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s-CO" sz="1400" dirty="0">
                <a:latin typeface="Century Gothic" panose="020B0502020202020204" pitchFamily="34" charset="0"/>
                <a:sym typeface="Gill Sans Light" charset="0"/>
              </a:rPr>
              <a:t>World ranking 2019 </a:t>
            </a:r>
            <a:endParaRPr lang="es-ES" sz="1400" dirty="0">
              <a:latin typeface="Century Gothic" panose="020B0502020202020204" pitchFamily="34" charset="0"/>
              <a:sym typeface="Gill Sans Light" charset="0"/>
            </a:endParaRPr>
          </a:p>
        </p:txBody>
      </p:sp>
      <p:pic>
        <p:nvPicPr>
          <p:cNvPr id="33" name="Imagen 32">
            <a:extLst>
              <a:ext uri="{FF2B5EF4-FFF2-40B4-BE49-F238E27FC236}">
                <a16:creationId xmlns:a16="http://schemas.microsoft.com/office/drawing/2014/main" xmlns="" id="{D1A8CC54-AFDB-431D-B4BC-8E81278739C9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99499" y="1750975"/>
            <a:ext cx="476103" cy="253858"/>
          </a:xfrm>
          <a:prstGeom prst="rect">
            <a:avLst/>
          </a:prstGeom>
        </p:spPr>
      </p:pic>
      <p:pic>
        <p:nvPicPr>
          <p:cNvPr id="34" name="Picture 2" descr="Resultado de imagen para chile flag">
            <a:extLst>
              <a:ext uri="{FF2B5EF4-FFF2-40B4-BE49-F238E27FC236}">
                <a16:creationId xmlns:a16="http://schemas.microsoft.com/office/drawing/2014/main" xmlns="" id="{3FE2F5B5-B909-4495-8F70-B636130030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7687" y="2087448"/>
            <a:ext cx="476103" cy="255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Imagen 34">
            <a:extLst>
              <a:ext uri="{FF2B5EF4-FFF2-40B4-BE49-F238E27FC236}">
                <a16:creationId xmlns:a16="http://schemas.microsoft.com/office/drawing/2014/main" xmlns="" id="{1DBC8A37-76D1-4507-BF60-95264CE59FFC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98162" y="2762126"/>
            <a:ext cx="476103" cy="253858"/>
          </a:xfrm>
          <a:prstGeom prst="rect">
            <a:avLst/>
          </a:prstGeom>
        </p:spPr>
      </p:pic>
      <p:pic>
        <p:nvPicPr>
          <p:cNvPr id="36" name="Imagen 35">
            <a:extLst>
              <a:ext uri="{FF2B5EF4-FFF2-40B4-BE49-F238E27FC236}">
                <a16:creationId xmlns:a16="http://schemas.microsoft.com/office/drawing/2014/main" xmlns="" id="{93D2D339-03B9-4036-A002-86C15C16D9CA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98161" y="3098599"/>
            <a:ext cx="476103" cy="253857"/>
          </a:xfrm>
          <a:prstGeom prst="rect">
            <a:avLst/>
          </a:prstGeom>
        </p:spPr>
      </p:pic>
      <p:pic>
        <p:nvPicPr>
          <p:cNvPr id="37" name="Imagen 36">
            <a:extLst>
              <a:ext uri="{FF2B5EF4-FFF2-40B4-BE49-F238E27FC236}">
                <a16:creationId xmlns:a16="http://schemas.microsoft.com/office/drawing/2014/main" xmlns="" id="{44F09A2D-84F0-44D0-9674-369323F4EF34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98159" y="3784576"/>
            <a:ext cx="476103" cy="253858"/>
          </a:xfrm>
          <a:prstGeom prst="rect">
            <a:avLst/>
          </a:prstGeom>
        </p:spPr>
      </p:pic>
      <p:pic>
        <p:nvPicPr>
          <p:cNvPr id="38" name="Imagen 37">
            <a:extLst>
              <a:ext uri="{FF2B5EF4-FFF2-40B4-BE49-F238E27FC236}">
                <a16:creationId xmlns:a16="http://schemas.microsoft.com/office/drawing/2014/main" xmlns="" id="{71D818BB-49E3-4C80-BF05-96F696640EED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98160" y="3431232"/>
            <a:ext cx="476103" cy="253858"/>
          </a:xfrm>
          <a:prstGeom prst="rect">
            <a:avLst/>
          </a:prstGeom>
        </p:spPr>
      </p:pic>
      <p:sp>
        <p:nvSpPr>
          <p:cNvPr id="40" name="CuadroTexto 39">
            <a:extLst>
              <a:ext uri="{FF2B5EF4-FFF2-40B4-BE49-F238E27FC236}">
                <a16:creationId xmlns:a16="http://schemas.microsoft.com/office/drawing/2014/main" xmlns="" id="{F64FD3E6-FA1C-46F6-9EFB-E1BF5D368E5D}"/>
              </a:ext>
            </a:extLst>
          </p:cNvPr>
          <p:cNvSpPr txBox="1"/>
          <p:nvPr/>
        </p:nvSpPr>
        <p:spPr>
          <a:xfrm>
            <a:off x="6686160" y="1724314"/>
            <a:ext cx="559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1400" dirty="0">
                <a:latin typeface="Century Gothic" panose="020B0502020202020204" pitchFamily="34" charset="0"/>
                <a:cs typeface="Century Gothic"/>
              </a:rPr>
              <a:t>54</a:t>
            </a:r>
          </a:p>
        </p:txBody>
      </p:sp>
      <p:sp>
        <p:nvSpPr>
          <p:cNvPr id="43" name="Rectángulo 42">
            <a:extLst>
              <a:ext uri="{FF2B5EF4-FFF2-40B4-BE49-F238E27FC236}">
                <a16:creationId xmlns:a16="http://schemas.microsoft.com/office/drawing/2014/main" xmlns="" id="{D7BB2F33-8E92-461C-A7D0-7A4E7A821643}"/>
              </a:ext>
            </a:extLst>
          </p:cNvPr>
          <p:cNvSpPr/>
          <p:nvPr/>
        </p:nvSpPr>
        <p:spPr>
          <a:xfrm>
            <a:off x="6476289" y="2417268"/>
            <a:ext cx="1489902" cy="258424"/>
          </a:xfrm>
          <a:prstGeom prst="rect">
            <a:avLst/>
          </a:prstGeom>
          <a:solidFill>
            <a:srgbClr val="FF9F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xmlns="" id="{5D4C4EC9-ACD7-48E2-9896-8F4012E983EF}"/>
              </a:ext>
            </a:extLst>
          </p:cNvPr>
          <p:cNvSpPr txBox="1"/>
          <p:nvPr/>
        </p:nvSpPr>
        <p:spPr>
          <a:xfrm>
            <a:off x="6686160" y="2105202"/>
            <a:ext cx="559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1400" dirty="0">
                <a:latin typeface="Century Gothic" panose="020B0502020202020204" pitchFamily="34" charset="0"/>
                <a:cs typeface="Century Gothic"/>
              </a:rPr>
              <a:t>56</a:t>
            </a:r>
          </a:p>
        </p:txBody>
      </p:sp>
      <p:sp>
        <p:nvSpPr>
          <p:cNvPr id="42" name="CuadroTexto 41">
            <a:extLst>
              <a:ext uri="{FF2B5EF4-FFF2-40B4-BE49-F238E27FC236}">
                <a16:creationId xmlns:a16="http://schemas.microsoft.com/office/drawing/2014/main" xmlns="" id="{D6864C73-9090-4ADB-B3C4-D16EA14FF00C}"/>
              </a:ext>
            </a:extLst>
          </p:cNvPr>
          <p:cNvSpPr txBox="1"/>
          <p:nvPr/>
        </p:nvSpPr>
        <p:spPr>
          <a:xfrm>
            <a:off x="6686160" y="2396813"/>
            <a:ext cx="5598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cs typeface="Century Gothic"/>
              </a:rPr>
              <a:t>65</a:t>
            </a:r>
          </a:p>
        </p:txBody>
      </p:sp>
      <p:pic>
        <p:nvPicPr>
          <p:cNvPr id="39" name="Imagen 38">
            <a:extLst>
              <a:ext uri="{FF2B5EF4-FFF2-40B4-BE49-F238E27FC236}">
                <a16:creationId xmlns:a16="http://schemas.microsoft.com/office/drawing/2014/main" xmlns="" id="{0A7A628F-BEE4-4082-97A3-575247CE625A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99499" y="2425653"/>
            <a:ext cx="476103" cy="253858"/>
          </a:xfrm>
          <a:prstGeom prst="rect">
            <a:avLst/>
          </a:prstGeom>
        </p:spPr>
      </p:pic>
      <p:sp>
        <p:nvSpPr>
          <p:cNvPr id="44" name="CuadroTexto 43">
            <a:extLst>
              <a:ext uri="{FF2B5EF4-FFF2-40B4-BE49-F238E27FC236}">
                <a16:creationId xmlns:a16="http://schemas.microsoft.com/office/drawing/2014/main" xmlns="" id="{29D52EF1-5FD7-4021-808F-37EF7CA1DF9C}"/>
              </a:ext>
            </a:extLst>
          </p:cNvPr>
          <p:cNvSpPr txBox="1"/>
          <p:nvPr/>
        </p:nvSpPr>
        <p:spPr>
          <a:xfrm>
            <a:off x="6686160" y="2762126"/>
            <a:ext cx="559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1400" dirty="0">
                <a:latin typeface="Century Gothic" panose="020B0502020202020204" pitchFamily="34" charset="0"/>
                <a:cs typeface="Century Gothic"/>
              </a:rPr>
              <a:t>68</a:t>
            </a:r>
          </a:p>
        </p:txBody>
      </p:sp>
      <p:sp>
        <p:nvSpPr>
          <p:cNvPr id="45" name="CuadroTexto 44">
            <a:extLst>
              <a:ext uri="{FF2B5EF4-FFF2-40B4-BE49-F238E27FC236}">
                <a16:creationId xmlns:a16="http://schemas.microsoft.com/office/drawing/2014/main" xmlns="" id="{8356993B-E388-4607-B6B7-ECFB1D953BB8}"/>
              </a:ext>
            </a:extLst>
          </p:cNvPr>
          <p:cNvSpPr txBox="1"/>
          <p:nvPr/>
        </p:nvSpPr>
        <p:spPr>
          <a:xfrm>
            <a:off x="6686160" y="3094759"/>
            <a:ext cx="559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1400" dirty="0">
                <a:latin typeface="Century Gothic" panose="020B0502020202020204" pitchFamily="34" charset="0"/>
                <a:cs typeface="Century Gothic"/>
              </a:rPr>
              <a:t>95</a:t>
            </a:r>
          </a:p>
        </p:txBody>
      </p:sp>
      <p:sp>
        <p:nvSpPr>
          <p:cNvPr id="46" name="CuadroTexto 45">
            <a:extLst>
              <a:ext uri="{FF2B5EF4-FFF2-40B4-BE49-F238E27FC236}">
                <a16:creationId xmlns:a16="http://schemas.microsoft.com/office/drawing/2014/main" xmlns="" id="{C02E2984-DAB4-4346-840C-79D0D9D864FF}"/>
              </a:ext>
            </a:extLst>
          </p:cNvPr>
          <p:cNvSpPr txBox="1"/>
          <p:nvPr/>
        </p:nvSpPr>
        <p:spPr>
          <a:xfrm>
            <a:off x="6686160" y="3438753"/>
            <a:ext cx="559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1400" dirty="0">
                <a:latin typeface="Century Gothic" panose="020B0502020202020204" pitchFamily="34" charset="0"/>
                <a:cs typeface="Century Gothic"/>
              </a:rPr>
              <a:t>109</a:t>
            </a:r>
          </a:p>
        </p:txBody>
      </p:sp>
      <p:sp>
        <p:nvSpPr>
          <p:cNvPr id="29" name="Rectángulo 28">
            <a:extLst>
              <a:ext uri="{FF2B5EF4-FFF2-40B4-BE49-F238E27FC236}">
                <a16:creationId xmlns:a16="http://schemas.microsoft.com/office/drawing/2014/main" xmlns="" id="{5F5CE7A5-359F-4C94-BBED-7DD003F75E29}"/>
              </a:ext>
            </a:extLst>
          </p:cNvPr>
          <p:cNvSpPr/>
          <p:nvPr/>
        </p:nvSpPr>
        <p:spPr>
          <a:xfrm>
            <a:off x="502918" y="84763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ES" sz="2500" b="1" dirty="0">
                <a:solidFill>
                  <a:schemeClr val="bg1">
                    <a:lumMod val="50000"/>
                  </a:schemeClr>
                </a:solidFill>
                <a:latin typeface="Century Gothic"/>
                <a:cs typeface="Century Gothic"/>
              </a:rPr>
              <a:t>DOING BUSINESS 2019 RANKING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  <a:cs typeface="Century Gothic"/>
            </a:endParaRPr>
          </a:p>
        </p:txBody>
      </p:sp>
      <p:sp>
        <p:nvSpPr>
          <p:cNvPr id="47" name="CuadroTexto 46">
            <a:extLst>
              <a:ext uri="{FF2B5EF4-FFF2-40B4-BE49-F238E27FC236}">
                <a16:creationId xmlns:a16="http://schemas.microsoft.com/office/drawing/2014/main" xmlns="" id="{22D9C7F0-A39B-4F52-B887-DD7A61CB7275}"/>
              </a:ext>
            </a:extLst>
          </p:cNvPr>
          <p:cNvSpPr txBox="1"/>
          <p:nvPr/>
        </p:nvSpPr>
        <p:spPr>
          <a:xfrm>
            <a:off x="6686160" y="3791240"/>
            <a:ext cx="559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1400" dirty="0">
                <a:latin typeface="Century Gothic" panose="020B0502020202020204" pitchFamily="34" charset="0"/>
                <a:cs typeface="Century Gothic"/>
              </a:rPr>
              <a:t>123</a:t>
            </a:r>
          </a:p>
        </p:txBody>
      </p:sp>
      <p:sp>
        <p:nvSpPr>
          <p:cNvPr id="48" name="4 CuadroTexto">
            <a:extLst>
              <a:ext uri="{FF2B5EF4-FFF2-40B4-BE49-F238E27FC236}">
                <a16:creationId xmlns:a16="http://schemas.microsoft.com/office/drawing/2014/main" xmlns="" id="{3368C755-B79B-4CBD-8A58-999A6A25F2C1}"/>
              </a:ext>
            </a:extLst>
          </p:cNvPr>
          <p:cNvSpPr txBox="1"/>
          <p:nvPr/>
        </p:nvSpPr>
        <p:spPr>
          <a:xfrm>
            <a:off x="448668" y="4947248"/>
            <a:ext cx="3603356" cy="207747"/>
          </a:xfrm>
          <a:prstGeom prst="rect">
            <a:avLst/>
          </a:prstGeom>
          <a:noFill/>
        </p:spPr>
        <p:txBody>
          <a:bodyPr wrap="square" lIns="68579" tIns="34289" rIns="68579" bIns="34289" rtlCol="0">
            <a:spAutoFit/>
          </a:bodyPr>
          <a:lstStyle/>
          <a:p>
            <a:pPr defTabSz="934043" eaLnBrk="0" hangingPunct="0">
              <a:defRPr/>
            </a:pPr>
            <a:r>
              <a:rPr lang="en-US" sz="900" dirty="0">
                <a:latin typeface="Century Gothic"/>
              </a:rPr>
              <a:t>Source: World Bank. Doing Business 2019.</a:t>
            </a:r>
          </a:p>
        </p:txBody>
      </p:sp>
    </p:spTree>
    <p:extLst>
      <p:ext uri="{BB962C8B-B14F-4D97-AF65-F5344CB8AC3E}">
        <p14:creationId xmlns:p14="http://schemas.microsoft.com/office/powerpoint/2010/main" val="146896313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56209000-9190-004B-9D61-5E31BB3D3F0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3566"/>
            <a:ext cx="9144000" cy="5143500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043FC587-829D-4E1B-83B8-DA3EDC70ED7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94511" y="50800"/>
            <a:ext cx="6786043" cy="514350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FFFB9FD8-7CD7-4A4D-B078-D67BA3BFC77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94300"/>
          </a:xfrm>
          <a:prstGeom prst="rect">
            <a:avLst/>
          </a:prstGeom>
        </p:spPr>
      </p:pic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7B2EE7C5-AAFB-47E3-A053-663418EC9D0C}"/>
              </a:ext>
            </a:extLst>
          </p:cNvPr>
          <p:cNvSpPr txBox="1"/>
          <p:nvPr/>
        </p:nvSpPr>
        <p:spPr>
          <a:xfrm>
            <a:off x="476102" y="845443"/>
            <a:ext cx="5715976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endParaRPr lang="es-CO" sz="1400" dirty="0">
              <a:latin typeface="Century Gothic" panose="020B0502020202020204" pitchFamily="34" charset="0"/>
            </a:endParaRPr>
          </a:p>
          <a:p>
            <a:pPr marL="285750" lvl="0" indent="-285750" algn="just" defTabSz="914400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Colombia has 9 cities with more than 500,000 people and 37 with more than 250,000 inhabitants. It is expected that by 2020, 14 cities will be above 500,000 residents.</a:t>
            </a:r>
          </a:p>
          <a:p>
            <a:pPr marL="285750" lvl="0" indent="-285750" algn="just" defTabSz="914400">
              <a:buFont typeface="Wingdings" panose="05000000000000000000" pitchFamily="2" charset="2"/>
              <a:buChar char="ü"/>
              <a:defRPr/>
            </a:pPr>
            <a:endParaRPr lang="en-US" sz="1400" dirty="0">
              <a:solidFill>
                <a:prstClr val="black"/>
              </a:solidFill>
              <a:latin typeface="Century Gothic" panose="020B0502020202020204" pitchFamily="34" charset="0"/>
            </a:endParaRPr>
          </a:p>
          <a:p>
            <a:pPr marL="285750" lvl="0" indent="-285750" algn="just" defTabSz="914400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In the urban hotel segment there is opportunity for new luxury hotels and for open-houses or co-living concept hotels (boutique luxury hostels). Its main differential are the common areas and the location</a:t>
            </a:r>
          </a:p>
          <a:p>
            <a:pPr marL="285750" lvl="0" indent="-285750" algn="just" defTabSz="914400">
              <a:buFont typeface="Wingdings" panose="05000000000000000000" pitchFamily="2" charset="2"/>
              <a:buChar char="ü"/>
              <a:defRPr/>
            </a:pPr>
            <a:endParaRPr lang="en-US" sz="1400" dirty="0">
              <a:solidFill>
                <a:prstClr val="black"/>
              </a:solidFill>
              <a:latin typeface="Century Gothic" panose="020B0502020202020204" pitchFamily="34" charset="0"/>
            </a:endParaRPr>
          </a:p>
          <a:p>
            <a:pPr marL="285750" lvl="0" indent="-285750" algn="just" defTabSz="914400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There is also an opportunity in hotels with specialized services such as: bicycle rentals, MICE, weddings and residences for elderly people. </a:t>
            </a:r>
            <a:endParaRPr lang="es-CO" sz="1400" dirty="0">
              <a:solidFill>
                <a:prstClr val="black"/>
              </a:solidFill>
              <a:latin typeface="Century Gothic" panose="020B0502020202020204" pitchFamily="34" charset="0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xmlns="" id="{1E244A7A-9484-44D7-AFC4-E80FA47DAD7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067338" y="53566"/>
            <a:ext cx="1099710" cy="360843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xmlns="" id="{37E427BC-ED9B-40C6-8ED0-62DC49189FA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219738" y="3853627"/>
            <a:ext cx="1099710" cy="912552"/>
          </a:xfrm>
          <a:prstGeom prst="rect">
            <a:avLst/>
          </a:prstGeom>
        </p:spPr>
      </p:pic>
      <p:sp>
        <p:nvSpPr>
          <p:cNvPr id="19" name="Rectángulo 18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502918" y="117420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E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Urban </a:t>
            </a:r>
            <a:r>
              <a:rPr lang="es-E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hotels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21C71F6F-555F-444D-AE5E-74A4FCD0EFE1}"/>
              </a:ext>
            </a:extLst>
          </p:cNvPr>
          <p:cNvSpPr txBox="1"/>
          <p:nvPr/>
        </p:nvSpPr>
        <p:spPr>
          <a:xfrm>
            <a:off x="6827168" y="951480"/>
            <a:ext cx="1924030" cy="2647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s-CO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Luxury</a:t>
            </a:r>
            <a:endParaRPr lang="es-CO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>
              <a:defRPr/>
            </a:pPr>
            <a:endParaRPr lang="es-CO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>
              <a:defRPr/>
            </a:pPr>
            <a:r>
              <a:rPr lang="es-CO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Open – </a:t>
            </a:r>
            <a:r>
              <a:rPr lang="es-CO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houses</a:t>
            </a:r>
            <a:endParaRPr lang="es-CO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>
              <a:defRPr/>
            </a:pPr>
            <a:endParaRPr lang="es-CO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>
              <a:defRPr/>
            </a:pPr>
            <a:r>
              <a:rPr lang="es-CO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MICE</a:t>
            </a:r>
          </a:p>
          <a:p>
            <a:pPr>
              <a:defRPr/>
            </a:pPr>
            <a:endParaRPr lang="es-CO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>
              <a:defRPr/>
            </a:pPr>
            <a:r>
              <a:rPr lang="es-CO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Bike</a:t>
            </a:r>
            <a:r>
              <a:rPr lang="es-CO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 </a:t>
            </a:r>
            <a:r>
              <a:rPr lang="es-CO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hotels</a:t>
            </a:r>
            <a:endParaRPr lang="es-CO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 defTabSz="914400">
              <a:defRPr/>
            </a:pPr>
            <a:endParaRPr lang="es-CO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>
              <a:defRPr/>
            </a:pPr>
            <a:r>
              <a:rPr lang="es-CO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Senior living</a:t>
            </a:r>
          </a:p>
        </p:txBody>
      </p:sp>
    </p:spTree>
    <p:extLst>
      <p:ext uri="{BB962C8B-B14F-4D97-AF65-F5344CB8AC3E}">
        <p14:creationId xmlns:p14="http://schemas.microsoft.com/office/powerpoint/2010/main" val="156795314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Imagen 43">
            <a:extLst>
              <a:ext uri="{FF2B5EF4-FFF2-40B4-BE49-F238E27FC236}">
                <a16:creationId xmlns:a16="http://schemas.microsoft.com/office/drawing/2014/main" xmlns="" id="{A2A17374-B549-774D-8CB5-A5DC5CFACD7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075" b="5075"/>
          <a:stretch/>
        </p:blipFill>
        <p:spPr>
          <a:xfrm>
            <a:off x="2" y="2"/>
            <a:ext cx="9143994" cy="5143497"/>
          </a:xfrm>
          <a:prstGeom prst="rect">
            <a:avLst/>
          </a:prstGeom>
        </p:spPr>
      </p:pic>
      <p:sp>
        <p:nvSpPr>
          <p:cNvPr id="41" name="CuadroTexto 40">
            <a:extLst>
              <a:ext uri="{FF2B5EF4-FFF2-40B4-BE49-F238E27FC236}">
                <a16:creationId xmlns:a16="http://schemas.microsoft.com/office/drawing/2014/main" xmlns="" id="{685007B3-7982-E24E-AC18-C46FE8B0605E}"/>
              </a:ext>
            </a:extLst>
          </p:cNvPr>
          <p:cNvSpPr txBox="1"/>
          <p:nvPr/>
        </p:nvSpPr>
        <p:spPr>
          <a:xfrm>
            <a:off x="6332842" y="821800"/>
            <a:ext cx="1883849" cy="3462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821588">
              <a:defRPr/>
            </a:pPr>
            <a:r>
              <a:rPr lang="es-CO" sz="1650" dirty="0">
                <a:solidFill>
                  <a:prstClr val="white"/>
                </a:solidFill>
                <a:latin typeface="Century Gothic" panose="020B0502020202020204" pitchFamily="34" charset="0"/>
              </a:rPr>
              <a:t>SUN AND BEACH</a:t>
            </a:r>
          </a:p>
        </p:txBody>
      </p:sp>
      <p:sp>
        <p:nvSpPr>
          <p:cNvPr id="46" name="CuadroTexto 45">
            <a:extLst>
              <a:ext uri="{FF2B5EF4-FFF2-40B4-BE49-F238E27FC236}">
                <a16:creationId xmlns:a16="http://schemas.microsoft.com/office/drawing/2014/main" xmlns="" id="{7330F2BA-D840-4C40-B372-FA629F2F56A1}"/>
              </a:ext>
            </a:extLst>
          </p:cNvPr>
          <p:cNvSpPr txBox="1"/>
          <p:nvPr/>
        </p:nvSpPr>
        <p:spPr>
          <a:xfrm>
            <a:off x="6547355" y="3239361"/>
            <a:ext cx="14061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821588">
              <a:defRPr/>
            </a:pPr>
            <a:r>
              <a:rPr lang="es-CO" sz="1200" b="1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 pitchFamily="34" charset="0"/>
              </a:rPr>
              <a:t>SUN AND BEACH</a:t>
            </a:r>
            <a:endParaRPr lang="es-CO" sz="1200" b="1" i="1" dirty="0">
              <a:solidFill>
                <a:prstClr val="black">
                  <a:lumMod val="75000"/>
                  <a:lumOff val="25000"/>
                </a:prstClr>
              </a:solidFill>
              <a:latin typeface="Century Gothic" panose="020B0502020202020204" pitchFamily="34" charset="0"/>
            </a:endParaRPr>
          </a:p>
        </p:txBody>
      </p:sp>
      <p:sp>
        <p:nvSpPr>
          <p:cNvPr id="50" name="Rectángulo 49">
            <a:extLst>
              <a:ext uri="{FF2B5EF4-FFF2-40B4-BE49-F238E27FC236}">
                <a16:creationId xmlns:a16="http://schemas.microsoft.com/office/drawing/2014/main" xmlns="" id="{C6432365-8B0E-C743-815A-DBA64F6262F0}"/>
              </a:ext>
            </a:extLst>
          </p:cNvPr>
          <p:cNvSpPr/>
          <p:nvPr/>
        </p:nvSpPr>
        <p:spPr>
          <a:xfrm>
            <a:off x="6446497" y="3452755"/>
            <a:ext cx="1911489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821588" fontAlgn="ctr">
              <a:defRPr/>
            </a:pPr>
            <a:r>
              <a:rPr lang="en-US" sz="1200" b="1" dirty="0">
                <a:solidFill>
                  <a:prstClr val="white"/>
                </a:solidFill>
                <a:latin typeface="Century Gothic" panose="020B0502020202020204" pitchFamily="34" charset="0"/>
              </a:rPr>
              <a:t>Niches: </a:t>
            </a:r>
            <a:r>
              <a:rPr lang="en-US" sz="1200" dirty="0">
                <a:solidFill>
                  <a:prstClr val="white"/>
                </a:solidFill>
                <a:latin typeface="Century Gothic" panose="020B0502020202020204" pitchFamily="34" charset="0"/>
              </a:rPr>
              <a:t>only adults, hotels above the sea, beach and jungle, luxury ecolodges, beach resorts.</a:t>
            </a:r>
          </a:p>
        </p:txBody>
      </p:sp>
      <p:sp>
        <p:nvSpPr>
          <p:cNvPr id="54" name="Triángulo 53">
            <a:extLst>
              <a:ext uri="{FF2B5EF4-FFF2-40B4-BE49-F238E27FC236}">
                <a16:creationId xmlns:a16="http://schemas.microsoft.com/office/drawing/2014/main" xmlns="" id="{9C314652-E4D1-4C49-B7B3-ED152D9F01CD}"/>
              </a:ext>
            </a:extLst>
          </p:cNvPr>
          <p:cNvSpPr/>
          <p:nvPr/>
        </p:nvSpPr>
        <p:spPr>
          <a:xfrm rot="5400000">
            <a:off x="6357204" y="3304564"/>
            <a:ext cx="178584" cy="139955"/>
          </a:xfrm>
          <a:prstGeom prst="triangle">
            <a:avLst/>
          </a:prstGeom>
          <a:solidFill>
            <a:schemeClr val="accent6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350"/>
          </a:p>
        </p:txBody>
      </p:sp>
      <p:grpSp>
        <p:nvGrpSpPr>
          <p:cNvPr id="4" name="8 Grupo">
            <a:extLst>
              <a:ext uri="{FF2B5EF4-FFF2-40B4-BE49-F238E27FC236}">
                <a16:creationId xmlns:a16="http://schemas.microsoft.com/office/drawing/2014/main" xmlns="" id="{17240CE2-5538-1F4C-91B5-DB08EDA8417F}"/>
              </a:ext>
            </a:extLst>
          </p:cNvPr>
          <p:cNvGrpSpPr/>
          <p:nvPr/>
        </p:nvGrpSpPr>
        <p:grpSpPr>
          <a:xfrm>
            <a:off x="1544851" y="681821"/>
            <a:ext cx="3409355" cy="4369761"/>
            <a:chOff x="2627784" y="1412776"/>
            <a:chExt cx="3558058" cy="4373743"/>
          </a:xfrm>
          <a:solidFill>
            <a:srgbClr val="F6B73E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" name="Freeform 40">
              <a:extLst>
                <a:ext uri="{FF2B5EF4-FFF2-40B4-BE49-F238E27FC236}">
                  <a16:creationId xmlns:a16="http://schemas.microsoft.com/office/drawing/2014/main" xmlns="" id="{6EF549F3-8069-1D43-9373-D796CE710D4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04360" y="1417802"/>
              <a:ext cx="706231" cy="532740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6" name="Freeform 41">
              <a:extLst>
                <a:ext uri="{FF2B5EF4-FFF2-40B4-BE49-F238E27FC236}">
                  <a16:creationId xmlns:a16="http://schemas.microsoft.com/office/drawing/2014/main" xmlns="" id="{607567F9-B105-2749-9033-681BA6CFA28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02145" y="1684172"/>
              <a:ext cx="417012" cy="662155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7" name="Freeform 42">
              <a:extLst>
                <a:ext uri="{FF2B5EF4-FFF2-40B4-BE49-F238E27FC236}">
                  <a16:creationId xmlns:a16="http://schemas.microsoft.com/office/drawing/2014/main" xmlns="" id="{A35E9863-66A4-9B40-A881-9F37BC87565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75221" y="1823639"/>
              <a:ext cx="341681" cy="841829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43">
              <a:extLst>
                <a:ext uri="{FF2B5EF4-FFF2-40B4-BE49-F238E27FC236}">
                  <a16:creationId xmlns:a16="http://schemas.microsoft.com/office/drawing/2014/main" xmlns="" id="{CF731F30-93EB-7F4A-86B5-BDD2C0200A0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720088" y="1754534"/>
              <a:ext cx="145282" cy="256318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44">
              <a:extLst>
                <a:ext uri="{FF2B5EF4-FFF2-40B4-BE49-F238E27FC236}">
                  <a16:creationId xmlns:a16="http://schemas.microsoft.com/office/drawing/2014/main" xmlns="" id="{7809AABD-08E9-8F4A-9B1F-5E5973C7EBE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611126" y="1851281"/>
              <a:ext cx="560949" cy="1003913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45">
              <a:extLst>
                <a:ext uri="{FF2B5EF4-FFF2-40B4-BE49-F238E27FC236}">
                  <a16:creationId xmlns:a16="http://schemas.microsoft.com/office/drawing/2014/main" xmlns="" id="{04CC2E47-B9F8-8C4F-90A4-A7F73C3A3B7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89603" y="2019647"/>
              <a:ext cx="332265" cy="51263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46">
              <a:extLst>
                <a:ext uri="{FF2B5EF4-FFF2-40B4-BE49-F238E27FC236}">
                  <a16:creationId xmlns:a16="http://schemas.microsoft.com/office/drawing/2014/main" xmlns="" id="{92BAB283-A3B9-D343-A624-0CD413421ED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59574" y="2198065"/>
              <a:ext cx="507141" cy="562895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47">
              <a:extLst>
                <a:ext uri="{FF2B5EF4-FFF2-40B4-BE49-F238E27FC236}">
                  <a16:creationId xmlns:a16="http://schemas.microsoft.com/office/drawing/2014/main" xmlns="" id="{46B2EF9D-63E7-C444-87D0-488DE496056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77971" y="2357635"/>
              <a:ext cx="947022" cy="898370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rgbClr val="F6B73E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48">
              <a:extLst>
                <a:ext uri="{FF2B5EF4-FFF2-40B4-BE49-F238E27FC236}">
                  <a16:creationId xmlns:a16="http://schemas.microsoft.com/office/drawing/2014/main" xmlns="" id="{B16CF6C0-A6ED-404D-8736-864A415B625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54668" y="2405381"/>
              <a:ext cx="547497" cy="1233845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49">
              <a:extLst>
                <a:ext uri="{FF2B5EF4-FFF2-40B4-BE49-F238E27FC236}">
                  <a16:creationId xmlns:a16="http://schemas.microsoft.com/office/drawing/2014/main" xmlns="" id="{36C4C315-F81C-3845-96D6-ED5411C856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28574" y="2240784"/>
              <a:ext cx="425084" cy="626974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50">
              <a:extLst>
                <a:ext uri="{FF2B5EF4-FFF2-40B4-BE49-F238E27FC236}">
                  <a16:creationId xmlns:a16="http://schemas.microsoft.com/office/drawing/2014/main" xmlns="" id="{CF571103-EBC4-D943-B0CD-A1771A069D3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0701" y="2549874"/>
              <a:ext cx="583817" cy="626974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51">
              <a:extLst>
                <a:ext uri="{FF2B5EF4-FFF2-40B4-BE49-F238E27FC236}">
                  <a16:creationId xmlns:a16="http://schemas.microsoft.com/office/drawing/2014/main" xmlns="" id="{8A19836B-90DC-8D4D-B0D8-869C0B295D8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12451" y="2831321"/>
              <a:ext cx="762729" cy="623205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52">
              <a:extLst>
                <a:ext uri="{FF2B5EF4-FFF2-40B4-BE49-F238E27FC236}">
                  <a16:creationId xmlns:a16="http://schemas.microsoft.com/office/drawing/2014/main" xmlns="" id="{881F7735-FFEE-884F-8614-C99FAFA657A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554113" y="2802423"/>
              <a:ext cx="854203" cy="300294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53">
              <a:extLst>
                <a:ext uri="{FF2B5EF4-FFF2-40B4-BE49-F238E27FC236}">
                  <a16:creationId xmlns:a16="http://schemas.microsoft.com/office/drawing/2014/main" xmlns="" id="{98BD5EC1-9637-B64F-BEE5-0CF7A606593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355023" y="3023560"/>
              <a:ext cx="944331" cy="546561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54">
              <a:extLst>
                <a:ext uri="{FF2B5EF4-FFF2-40B4-BE49-F238E27FC236}">
                  <a16:creationId xmlns:a16="http://schemas.microsoft.com/office/drawing/2014/main" xmlns="" id="{C04D5C78-0E92-9F4D-84B2-C3D95F371D6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937495" y="3010995"/>
              <a:ext cx="1060019" cy="93857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55">
              <a:extLst>
                <a:ext uri="{FF2B5EF4-FFF2-40B4-BE49-F238E27FC236}">
                  <a16:creationId xmlns:a16="http://schemas.microsoft.com/office/drawing/2014/main" xmlns="" id="{73AE4625-033F-234A-8AE8-BAB17F7311C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027623" y="3609071"/>
              <a:ext cx="1158219" cy="786545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56">
              <a:extLst>
                <a:ext uri="{FF2B5EF4-FFF2-40B4-BE49-F238E27FC236}">
                  <a16:creationId xmlns:a16="http://schemas.microsoft.com/office/drawing/2014/main" xmlns="" id="{FF871749-EAD6-214E-9783-D198EA02254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684597" y="4148093"/>
              <a:ext cx="834025" cy="848112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57">
              <a:extLst>
                <a:ext uri="{FF2B5EF4-FFF2-40B4-BE49-F238E27FC236}">
                  <a16:creationId xmlns:a16="http://schemas.microsoft.com/office/drawing/2014/main" xmlns="" id="{523A9549-8CE2-A048-8F20-E847D3D455A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39811" y="3152975"/>
              <a:ext cx="525974" cy="483738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58">
              <a:extLst>
                <a:ext uri="{FF2B5EF4-FFF2-40B4-BE49-F238E27FC236}">
                  <a16:creationId xmlns:a16="http://schemas.microsoft.com/office/drawing/2014/main" xmlns="" id="{889DC80E-0112-5F42-907F-549A4C490B3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2046" y="3413063"/>
              <a:ext cx="147972" cy="311602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59">
              <a:extLst>
                <a:ext uri="{FF2B5EF4-FFF2-40B4-BE49-F238E27FC236}">
                  <a16:creationId xmlns:a16="http://schemas.microsoft.com/office/drawing/2014/main" xmlns="" id="{A5A70B45-E740-7C43-93D7-8FCBF9CAFC0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27704" y="3413063"/>
              <a:ext cx="1119208" cy="860676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60">
              <a:extLst>
                <a:ext uri="{FF2B5EF4-FFF2-40B4-BE49-F238E27FC236}">
                  <a16:creationId xmlns:a16="http://schemas.microsoft.com/office/drawing/2014/main" xmlns="" id="{318558F1-4003-E74E-9BA5-729BDBA4F35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177456" y="3906852"/>
              <a:ext cx="1082887" cy="614410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61">
              <a:extLst>
                <a:ext uri="{FF2B5EF4-FFF2-40B4-BE49-F238E27FC236}">
                  <a16:creationId xmlns:a16="http://schemas.microsoft.com/office/drawing/2014/main" xmlns="" id="{835B0A22-1FA4-CA46-BD9A-E8385220150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47902" y="3180618"/>
              <a:ext cx="361859" cy="234958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62">
              <a:extLst>
                <a:ext uri="{FF2B5EF4-FFF2-40B4-BE49-F238E27FC236}">
                  <a16:creationId xmlns:a16="http://schemas.microsoft.com/office/drawing/2014/main" xmlns="" id="{83EA3DF7-727C-0A4D-BC9B-65EDFA24736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7595" y="3245954"/>
              <a:ext cx="304016" cy="228676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63">
              <a:extLst>
                <a:ext uri="{FF2B5EF4-FFF2-40B4-BE49-F238E27FC236}">
                  <a16:creationId xmlns:a16="http://schemas.microsoft.com/office/drawing/2014/main" xmlns="" id="{1358D464-FECA-854C-B5C4-2615975C536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91403" y="3287417"/>
              <a:ext cx="473511" cy="621949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64">
              <a:extLst>
                <a:ext uri="{FF2B5EF4-FFF2-40B4-BE49-F238E27FC236}">
                  <a16:creationId xmlns:a16="http://schemas.microsoft.com/office/drawing/2014/main" xmlns="" id="{5327D909-204B-CC4A-AB13-27B1AC65954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51937" y="3444474"/>
              <a:ext cx="141246" cy="167109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65">
              <a:extLst>
                <a:ext uri="{FF2B5EF4-FFF2-40B4-BE49-F238E27FC236}">
                  <a16:creationId xmlns:a16="http://schemas.microsoft.com/office/drawing/2014/main" xmlns="" id="{C8AF119E-77FB-3B42-ACFB-C51BFE669A7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75736" y="3370343"/>
              <a:ext cx="539426" cy="527714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66">
              <a:extLst>
                <a:ext uri="{FF2B5EF4-FFF2-40B4-BE49-F238E27FC236}">
                  <a16:creationId xmlns:a16="http://schemas.microsoft.com/office/drawing/2014/main" xmlns="" id="{FD556E2C-11C2-754F-8EC1-2023DFC835E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31800" y="3805079"/>
              <a:ext cx="644352" cy="634513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750">
                <a:solidFill>
                  <a:prstClr val="black"/>
                </a:solidFill>
              </a:endParaRPr>
            </a:p>
          </p:txBody>
        </p:sp>
        <p:sp>
          <p:nvSpPr>
            <p:cNvPr id="32" name="Freeform 67">
              <a:extLst>
                <a:ext uri="{FF2B5EF4-FFF2-40B4-BE49-F238E27FC236}">
                  <a16:creationId xmlns:a16="http://schemas.microsoft.com/office/drawing/2014/main" xmlns="" id="{E9FAF497-0DDD-9146-9B17-22C2F73C5C1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8050" y="3609071"/>
              <a:ext cx="641661" cy="686028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68">
              <a:extLst>
                <a:ext uri="{FF2B5EF4-FFF2-40B4-BE49-F238E27FC236}">
                  <a16:creationId xmlns:a16="http://schemas.microsoft.com/office/drawing/2014/main" xmlns="" id="{831A1D53-B22A-DF4F-9502-4A0D0EFE2FE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627784" y="3969675"/>
              <a:ext cx="630900" cy="632000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69">
              <a:extLst>
                <a:ext uri="{FF2B5EF4-FFF2-40B4-BE49-F238E27FC236}">
                  <a16:creationId xmlns:a16="http://schemas.microsoft.com/office/drawing/2014/main" xmlns="" id="{27F5E291-E0D2-0440-90CD-89F6786F4BD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60484" y="4317715"/>
              <a:ext cx="994104" cy="518919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70">
              <a:extLst>
                <a:ext uri="{FF2B5EF4-FFF2-40B4-BE49-F238E27FC236}">
                  <a16:creationId xmlns:a16="http://schemas.microsoft.com/office/drawing/2014/main" xmlns="" id="{E1C535C4-34FD-4743-81B9-4B324762257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0869" y="3915648"/>
              <a:ext cx="1440711" cy="944859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71">
              <a:extLst>
                <a:ext uri="{FF2B5EF4-FFF2-40B4-BE49-F238E27FC236}">
                  <a16:creationId xmlns:a16="http://schemas.microsoft.com/office/drawing/2014/main" xmlns="" id="{2A5D886F-54F7-764A-8852-CBEB4C82B7F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7605" y="4656960"/>
              <a:ext cx="1472996" cy="112955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72">
              <a:extLst>
                <a:ext uri="{FF2B5EF4-FFF2-40B4-BE49-F238E27FC236}">
                  <a16:creationId xmlns:a16="http://schemas.microsoft.com/office/drawing/2014/main" xmlns="" id="{25CC3C45-5A4B-CD4A-82B8-22C50899BDC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34035" y="1412776"/>
              <a:ext cx="203125" cy="283960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73">
              <a:extLst>
                <a:ext uri="{FF2B5EF4-FFF2-40B4-BE49-F238E27FC236}">
                  <a16:creationId xmlns:a16="http://schemas.microsoft.com/office/drawing/2014/main" xmlns="" id="{7355704A-F1A8-E34B-971A-2C90B1E8336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703115" y="1504498"/>
              <a:ext cx="208506" cy="463634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</p:grpSp>
      <p:sp>
        <p:nvSpPr>
          <p:cNvPr id="58" name="CuadroTexto 57">
            <a:extLst>
              <a:ext uri="{FF2B5EF4-FFF2-40B4-BE49-F238E27FC236}">
                <a16:creationId xmlns:a16="http://schemas.microsoft.com/office/drawing/2014/main" xmlns="" id="{C70CEA5C-A6D2-E846-A950-6002F837C6E1}"/>
              </a:ext>
            </a:extLst>
          </p:cNvPr>
          <p:cNvSpPr txBox="1"/>
          <p:nvPr/>
        </p:nvSpPr>
        <p:spPr>
          <a:xfrm>
            <a:off x="2014149" y="856431"/>
            <a:ext cx="66396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BOLÍVAR</a:t>
            </a:r>
          </a:p>
        </p:txBody>
      </p:sp>
      <p:sp>
        <p:nvSpPr>
          <p:cNvPr id="62" name="Rectángulo 61">
            <a:extLst>
              <a:ext uri="{FF2B5EF4-FFF2-40B4-BE49-F238E27FC236}">
                <a16:creationId xmlns:a16="http://schemas.microsoft.com/office/drawing/2014/main" xmlns="" id="{163D0E18-B96A-2749-A5FE-F162A433F0CE}"/>
              </a:ext>
            </a:extLst>
          </p:cNvPr>
          <p:cNvSpPr/>
          <p:nvPr/>
        </p:nvSpPr>
        <p:spPr>
          <a:xfrm>
            <a:off x="1147795" y="2745085"/>
            <a:ext cx="76655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VALLE DEL </a:t>
            </a:r>
            <a:b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CAUCA</a:t>
            </a:r>
          </a:p>
        </p:txBody>
      </p:sp>
      <p:sp>
        <p:nvSpPr>
          <p:cNvPr id="73" name="Rectángulo 72">
            <a:extLst>
              <a:ext uri="{FF2B5EF4-FFF2-40B4-BE49-F238E27FC236}">
                <a16:creationId xmlns:a16="http://schemas.microsoft.com/office/drawing/2014/main" xmlns="" id="{DEA18C73-8BC6-6D40-828F-BF72EA3546E4}"/>
              </a:ext>
            </a:extLst>
          </p:cNvPr>
          <p:cNvSpPr/>
          <p:nvPr/>
        </p:nvSpPr>
        <p:spPr>
          <a:xfrm>
            <a:off x="1254226" y="2192483"/>
            <a:ext cx="63511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CHOCÓ</a:t>
            </a:r>
          </a:p>
        </p:txBody>
      </p:sp>
      <p:sp>
        <p:nvSpPr>
          <p:cNvPr id="75" name="Rectángulo 74">
            <a:extLst>
              <a:ext uri="{FF2B5EF4-FFF2-40B4-BE49-F238E27FC236}">
                <a16:creationId xmlns:a16="http://schemas.microsoft.com/office/drawing/2014/main" xmlns="" id="{04067904-2569-DB4C-A0F2-1E0AEBCF0D82}"/>
              </a:ext>
            </a:extLst>
          </p:cNvPr>
          <p:cNvSpPr/>
          <p:nvPr/>
        </p:nvSpPr>
        <p:spPr>
          <a:xfrm>
            <a:off x="1576950" y="1404651"/>
            <a:ext cx="761597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CÓRDOBA</a:t>
            </a:r>
          </a:p>
        </p:txBody>
      </p:sp>
      <p:sp>
        <p:nvSpPr>
          <p:cNvPr id="77" name="Rectángulo 76">
            <a:extLst>
              <a:ext uri="{FF2B5EF4-FFF2-40B4-BE49-F238E27FC236}">
                <a16:creationId xmlns:a16="http://schemas.microsoft.com/office/drawing/2014/main" xmlns="" id="{3DC8980C-1392-7743-9338-44D5593E2455}"/>
              </a:ext>
            </a:extLst>
          </p:cNvPr>
          <p:cNvSpPr/>
          <p:nvPr/>
        </p:nvSpPr>
        <p:spPr>
          <a:xfrm>
            <a:off x="3330579" y="1379664"/>
            <a:ext cx="84830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LA GUAJIRA</a:t>
            </a:r>
          </a:p>
        </p:txBody>
      </p:sp>
      <p:sp>
        <p:nvSpPr>
          <p:cNvPr id="79" name="Rectángulo 78">
            <a:extLst>
              <a:ext uri="{FF2B5EF4-FFF2-40B4-BE49-F238E27FC236}">
                <a16:creationId xmlns:a16="http://schemas.microsoft.com/office/drawing/2014/main" xmlns="" id="{255BACF6-4F27-5B4C-8069-8CE20095127F}"/>
              </a:ext>
            </a:extLst>
          </p:cNvPr>
          <p:cNvSpPr/>
          <p:nvPr/>
        </p:nvSpPr>
        <p:spPr>
          <a:xfrm>
            <a:off x="3447122" y="1622091"/>
            <a:ext cx="91563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MAGDALENA</a:t>
            </a:r>
          </a:p>
        </p:txBody>
      </p:sp>
      <p:sp>
        <p:nvSpPr>
          <p:cNvPr id="81" name="Rectángulo 80">
            <a:extLst>
              <a:ext uri="{FF2B5EF4-FFF2-40B4-BE49-F238E27FC236}">
                <a16:creationId xmlns:a16="http://schemas.microsoft.com/office/drawing/2014/main" xmlns="" id="{842A8139-0762-2E42-9F93-B4F8D551F5EA}"/>
              </a:ext>
            </a:extLst>
          </p:cNvPr>
          <p:cNvSpPr/>
          <p:nvPr/>
        </p:nvSpPr>
        <p:spPr>
          <a:xfrm>
            <a:off x="541997" y="746061"/>
            <a:ext cx="105990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SAN ANDRÉS </a:t>
            </a:r>
            <a:b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Y PROVIDENCIA</a:t>
            </a:r>
          </a:p>
        </p:txBody>
      </p:sp>
      <p:sp>
        <p:nvSpPr>
          <p:cNvPr id="83" name="Rectángulo 82">
            <a:extLst>
              <a:ext uri="{FF2B5EF4-FFF2-40B4-BE49-F238E27FC236}">
                <a16:creationId xmlns:a16="http://schemas.microsoft.com/office/drawing/2014/main" xmlns="" id="{0951537D-FCF6-4F4D-88AE-ECCFB25E65E2}"/>
              </a:ext>
            </a:extLst>
          </p:cNvPr>
          <p:cNvSpPr/>
          <p:nvPr/>
        </p:nvSpPr>
        <p:spPr>
          <a:xfrm>
            <a:off x="1895902" y="1141156"/>
            <a:ext cx="53412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SUCRE</a:t>
            </a:r>
          </a:p>
        </p:txBody>
      </p:sp>
      <p:cxnSp>
        <p:nvCxnSpPr>
          <p:cNvPr id="164" name="Conector angular 163">
            <a:extLst>
              <a:ext uri="{FF2B5EF4-FFF2-40B4-BE49-F238E27FC236}">
                <a16:creationId xmlns:a16="http://schemas.microsoft.com/office/drawing/2014/main" xmlns="" id="{67BF0055-75AC-AA47-B42A-CFD948614EE9}"/>
              </a:ext>
            </a:extLst>
          </p:cNvPr>
          <p:cNvCxnSpPr>
            <a:cxnSpLocks/>
          </p:cNvCxnSpPr>
          <p:nvPr/>
        </p:nvCxnSpPr>
        <p:spPr>
          <a:xfrm>
            <a:off x="2822891" y="1309507"/>
            <a:ext cx="645508" cy="416457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Conector angular 168">
            <a:extLst>
              <a:ext uri="{FF2B5EF4-FFF2-40B4-BE49-F238E27FC236}">
                <a16:creationId xmlns:a16="http://schemas.microsoft.com/office/drawing/2014/main" xmlns="" id="{B5CC9E77-1C2F-5A42-B431-AA0AD6793733}"/>
              </a:ext>
            </a:extLst>
          </p:cNvPr>
          <p:cNvCxnSpPr>
            <a:cxnSpLocks/>
          </p:cNvCxnSpPr>
          <p:nvPr/>
        </p:nvCxnSpPr>
        <p:spPr>
          <a:xfrm rot="16200000" flipV="1">
            <a:off x="2236935" y="1573627"/>
            <a:ext cx="248545" cy="122282"/>
          </a:xfrm>
          <a:prstGeom prst="bentConnector3">
            <a:avLst>
              <a:gd name="adj1" fmla="val 101294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Conector angular 176">
            <a:extLst>
              <a:ext uri="{FF2B5EF4-FFF2-40B4-BE49-F238E27FC236}">
                <a16:creationId xmlns:a16="http://schemas.microsoft.com/office/drawing/2014/main" xmlns="" id="{B03BC219-EB78-0744-9F9A-6935A9649ED3}"/>
              </a:ext>
            </a:extLst>
          </p:cNvPr>
          <p:cNvCxnSpPr>
            <a:cxnSpLocks/>
          </p:cNvCxnSpPr>
          <p:nvPr/>
        </p:nvCxnSpPr>
        <p:spPr>
          <a:xfrm rot="16200000" flipV="1">
            <a:off x="2356207" y="1314069"/>
            <a:ext cx="248545" cy="122282"/>
          </a:xfrm>
          <a:prstGeom prst="bentConnector3">
            <a:avLst>
              <a:gd name="adj1" fmla="val 99525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Conector angular 181">
            <a:extLst>
              <a:ext uri="{FF2B5EF4-FFF2-40B4-BE49-F238E27FC236}">
                <a16:creationId xmlns:a16="http://schemas.microsoft.com/office/drawing/2014/main" xmlns="" id="{0428C43F-24B3-174D-B147-58144E485A32}"/>
              </a:ext>
            </a:extLst>
          </p:cNvPr>
          <p:cNvCxnSpPr>
            <a:cxnSpLocks/>
          </p:cNvCxnSpPr>
          <p:nvPr/>
        </p:nvCxnSpPr>
        <p:spPr>
          <a:xfrm rot="16200000" flipV="1">
            <a:off x="2388668" y="1194373"/>
            <a:ext cx="629717" cy="139952"/>
          </a:xfrm>
          <a:prstGeom prst="bentConnector2">
            <a:avLst/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Conector angular 192">
            <a:extLst>
              <a:ext uri="{FF2B5EF4-FFF2-40B4-BE49-F238E27FC236}">
                <a16:creationId xmlns:a16="http://schemas.microsoft.com/office/drawing/2014/main" xmlns="" id="{B50B0614-620D-C049-9498-82EF636E6E3D}"/>
              </a:ext>
            </a:extLst>
          </p:cNvPr>
          <p:cNvCxnSpPr>
            <a:cxnSpLocks/>
          </p:cNvCxnSpPr>
          <p:nvPr/>
        </p:nvCxnSpPr>
        <p:spPr>
          <a:xfrm rot="16200000" flipH="1">
            <a:off x="3306758" y="982812"/>
            <a:ext cx="395760" cy="380463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Conector angular 198">
            <a:extLst>
              <a:ext uri="{FF2B5EF4-FFF2-40B4-BE49-F238E27FC236}">
                <a16:creationId xmlns:a16="http://schemas.microsoft.com/office/drawing/2014/main" xmlns="" id="{96101686-8436-2142-BC94-849498E524CA}"/>
              </a:ext>
            </a:extLst>
          </p:cNvPr>
          <p:cNvCxnSpPr>
            <a:cxnSpLocks/>
          </p:cNvCxnSpPr>
          <p:nvPr/>
        </p:nvCxnSpPr>
        <p:spPr>
          <a:xfrm rot="16200000" flipV="1">
            <a:off x="1865785" y="2307829"/>
            <a:ext cx="237908" cy="214969"/>
          </a:xfrm>
          <a:prstGeom prst="bentConnector3">
            <a:avLst>
              <a:gd name="adj1" fmla="val 99517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Conector angular 200">
            <a:extLst>
              <a:ext uri="{FF2B5EF4-FFF2-40B4-BE49-F238E27FC236}">
                <a16:creationId xmlns:a16="http://schemas.microsoft.com/office/drawing/2014/main" xmlns="" id="{693A65F3-5C3A-214C-8512-7691D75011B9}"/>
              </a:ext>
            </a:extLst>
          </p:cNvPr>
          <p:cNvCxnSpPr>
            <a:cxnSpLocks/>
          </p:cNvCxnSpPr>
          <p:nvPr/>
        </p:nvCxnSpPr>
        <p:spPr>
          <a:xfrm rot="10800000">
            <a:off x="1858073" y="2852267"/>
            <a:ext cx="396532" cy="130505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Conector recto 210">
            <a:extLst>
              <a:ext uri="{FF2B5EF4-FFF2-40B4-BE49-F238E27FC236}">
                <a16:creationId xmlns:a16="http://schemas.microsoft.com/office/drawing/2014/main" xmlns="" id="{E28DBE2A-4600-DA4A-BAB6-449A1DC4D9F7}"/>
              </a:ext>
            </a:extLst>
          </p:cNvPr>
          <p:cNvCxnSpPr>
            <a:cxnSpLocks/>
          </p:cNvCxnSpPr>
          <p:nvPr/>
        </p:nvCxnSpPr>
        <p:spPr>
          <a:xfrm>
            <a:off x="6407474" y="1707506"/>
            <a:ext cx="1714970" cy="0"/>
          </a:xfrm>
          <a:prstGeom prst="line">
            <a:avLst/>
          </a:prstGeom>
          <a:ln w="19050">
            <a:solidFill>
              <a:srgbClr val="F6B73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Rectángulo 146">
            <a:extLst>
              <a:ext uri="{FF2B5EF4-FFF2-40B4-BE49-F238E27FC236}">
                <a16:creationId xmlns:a16="http://schemas.microsoft.com/office/drawing/2014/main" xmlns="" id="{9C999092-DD06-504E-8657-F20D0EBC3DCD}"/>
              </a:ext>
            </a:extLst>
          </p:cNvPr>
          <p:cNvSpPr/>
          <p:nvPr/>
        </p:nvSpPr>
        <p:spPr>
          <a:xfrm>
            <a:off x="6268455" y="2698583"/>
            <a:ext cx="1425365" cy="91456"/>
          </a:xfrm>
          <a:prstGeom prst="rect">
            <a:avLst/>
          </a:prstGeom>
          <a:solidFill>
            <a:srgbClr val="F6B73E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350"/>
          </a:p>
        </p:txBody>
      </p:sp>
    </p:spTree>
    <p:extLst>
      <p:ext uri="{BB962C8B-B14F-4D97-AF65-F5344CB8AC3E}">
        <p14:creationId xmlns:p14="http://schemas.microsoft.com/office/powerpoint/2010/main" val="180182323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56209000-9190-004B-9D61-5E31BB3D3F0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3566"/>
            <a:ext cx="9144000" cy="5143500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043FC587-829D-4E1B-83B8-DA3EDC70ED7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5390" y="38100"/>
            <a:ext cx="6786043" cy="514350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FFFB9FD8-7CD7-4A4D-B078-D67BA3BFC77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xmlns="" id="{1E244A7A-9484-44D7-AFC4-E80FA47DAD7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067338" y="53566"/>
            <a:ext cx="1099710" cy="360843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xmlns="" id="{37E427BC-ED9B-40C6-8ED0-62DC49189FA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219738" y="3853627"/>
            <a:ext cx="1099710" cy="912552"/>
          </a:xfrm>
          <a:prstGeom prst="rect">
            <a:avLst/>
          </a:prstGeom>
        </p:spPr>
      </p:pic>
      <p:sp>
        <p:nvSpPr>
          <p:cNvPr id="19" name="Rectángulo 18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502918" y="117420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E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Sun</a:t>
            </a:r>
            <a:r>
              <a:rPr lang="es-E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and </a:t>
            </a:r>
            <a:r>
              <a:rPr lang="es-E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beach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  <a:cs typeface="Century Gothic"/>
            </a:endParaRP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xmlns="" id="{B2C0402D-D89E-438F-BF8C-B14437BB8343}"/>
              </a:ext>
            </a:extLst>
          </p:cNvPr>
          <p:cNvSpPr txBox="1"/>
          <p:nvPr/>
        </p:nvSpPr>
        <p:spPr>
          <a:xfrm>
            <a:off x="6541923" y="843604"/>
            <a:ext cx="1927882" cy="313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s-CO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Only</a:t>
            </a:r>
            <a:r>
              <a:rPr lang="es-CO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 </a:t>
            </a:r>
            <a:r>
              <a:rPr lang="es-CO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adults</a:t>
            </a:r>
            <a:r>
              <a:rPr lang="es-CO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 </a:t>
            </a:r>
            <a:r>
              <a:rPr lang="es-CO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hotels</a:t>
            </a:r>
            <a:endParaRPr lang="es-CO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endParaRPr lang="es-CO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Luxury hotels above the sea</a:t>
            </a:r>
          </a:p>
          <a:p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Beach + jungle Eco luxury lodges</a:t>
            </a:r>
          </a:p>
          <a:p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Beach resorts</a:t>
            </a:r>
          </a:p>
        </p:txBody>
      </p:sp>
      <p:sp>
        <p:nvSpPr>
          <p:cNvPr id="18" name="Rectángulo 17">
            <a:extLst>
              <a:ext uri="{FF2B5EF4-FFF2-40B4-BE49-F238E27FC236}">
                <a16:creationId xmlns:a16="http://schemas.microsoft.com/office/drawing/2014/main" xmlns="" id="{CE0B2AC6-5E9D-45ED-8C77-99273D9AF756}"/>
              </a:ext>
            </a:extLst>
          </p:cNvPr>
          <p:cNvSpPr/>
          <p:nvPr/>
        </p:nvSpPr>
        <p:spPr>
          <a:xfrm>
            <a:off x="520745" y="963677"/>
            <a:ext cx="5440216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97253" marR="2571" lvl="0" indent="-190824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500" b="0" i="0" u="none" strike="noStrike" kern="1200" cap="none" spc="53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Hotel modality focused in giving only adults spaces, it is not yet developed in Colombia.</a:t>
            </a:r>
          </a:p>
          <a:p>
            <a:pPr marL="197253" marR="2571" lvl="0" indent="-190824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500" b="0" i="0" u="none" strike="noStrike" kern="1200" cap="none" spc="53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Two kind of hotels: focused on couples and singles.  </a:t>
            </a:r>
          </a:p>
        </p:txBody>
      </p:sp>
      <p:sp>
        <p:nvSpPr>
          <p:cNvPr id="20" name="Rectángulo 19">
            <a:extLst>
              <a:ext uri="{FF2B5EF4-FFF2-40B4-BE49-F238E27FC236}">
                <a16:creationId xmlns:a16="http://schemas.microsoft.com/office/drawing/2014/main" xmlns="" id="{5FAC13E8-5DB7-4222-8E6A-92C860C805A2}"/>
              </a:ext>
            </a:extLst>
          </p:cNvPr>
          <p:cNvSpPr/>
          <p:nvPr/>
        </p:nvSpPr>
        <p:spPr>
          <a:xfrm>
            <a:off x="721953" y="2206397"/>
            <a:ext cx="5634607" cy="2232248"/>
          </a:xfrm>
          <a:prstGeom prst="rect">
            <a:avLst/>
          </a:prstGeom>
        </p:spPr>
        <p:txBody>
          <a:bodyPr wrap="square" numCol="2">
            <a:noAutofit/>
          </a:bodyPr>
          <a:lstStyle/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Weddings (adults)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Anniversaries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Wedding proposals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Honeymoons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Romantic escapes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Spa vacations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Vows renewal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Travelers looking for tranquility, comfort and luxury.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Divorce parties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LGBTI travelers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Bachelor party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Birthday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Friends meetings</a:t>
            </a:r>
          </a:p>
          <a:p>
            <a:pPr marL="197253" marR="2571" lvl="0" indent="-190824">
              <a:buFont typeface="Arial" panose="020B0604020202020204" pitchFamily="34" charset="0"/>
              <a:buChar char="•"/>
              <a:defRPr/>
            </a:pPr>
            <a:r>
              <a:rPr lang="en-US" sz="15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Lonely travelers</a:t>
            </a:r>
          </a:p>
        </p:txBody>
      </p:sp>
      <p:sp>
        <p:nvSpPr>
          <p:cNvPr id="21" name="Rectángulo 20">
            <a:extLst>
              <a:ext uri="{FF2B5EF4-FFF2-40B4-BE49-F238E27FC236}">
                <a16:creationId xmlns:a16="http://schemas.microsoft.com/office/drawing/2014/main" xmlns="" id="{531E9161-1AF9-485D-91C9-762A45F302C4}"/>
              </a:ext>
            </a:extLst>
          </p:cNvPr>
          <p:cNvSpPr/>
          <p:nvPr/>
        </p:nvSpPr>
        <p:spPr>
          <a:xfrm flipH="1">
            <a:off x="520744" y="1846357"/>
            <a:ext cx="3045913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429" marR="2571" lvl="0">
              <a:defRPr/>
            </a:pPr>
            <a:r>
              <a:rPr lang="en-US" sz="1500" b="1" spc="53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cs typeface="Calibri"/>
              </a:rPr>
              <a:t>Ideal for: </a:t>
            </a:r>
          </a:p>
        </p:txBody>
      </p:sp>
    </p:spTree>
    <p:extLst>
      <p:ext uri="{BB962C8B-B14F-4D97-AF65-F5344CB8AC3E}">
        <p14:creationId xmlns:p14="http://schemas.microsoft.com/office/powerpoint/2010/main" val="344026862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56209000-9190-004B-9D61-5E31BB3D3F0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3566"/>
            <a:ext cx="9144000" cy="5143500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043FC587-829D-4E1B-83B8-DA3EDC70ED7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5390" y="38100"/>
            <a:ext cx="6786043" cy="514350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FFFB9FD8-7CD7-4A4D-B078-D67BA3BFC77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xmlns="" id="{1E244A7A-9484-44D7-AFC4-E80FA47DAD7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067338" y="53566"/>
            <a:ext cx="1099710" cy="360843"/>
          </a:xfrm>
          <a:prstGeom prst="rect">
            <a:avLst/>
          </a:prstGeom>
        </p:spPr>
      </p:pic>
      <p:pic>
        <p:nvPicPr>
          <p:cNvPr id="24" name="Picture 2" descr="Resultado de imagen para visit colombia land of sabrosura">
            <a:extLst>
              <a:ext uri="{FF2B5EF4-FFF2-40B4-BE49-F238E27FC236}">
                <a16:creationId xmlns:a16="http://schemas.microsoft.com/office/drawing/2014/main" xmlns="" id="{899DC8C9-7EC4-49C7-A287-2620594EC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16479" y="2183847"/>
            <a:ext cx="2088232" cy="20882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Rectángulo 26">
            <a:extLst>
              <a:ext uri="{FF2B5EF4-FFF2-40B4-BE49-F238E27FC236}">
                <a16:creationId xmlns:a16="http://schemas.microsoft.com/office/drawing/2014/main" xmlns="" id="{9BAC7323-871E-401F-A7FD-0F1F36FD7163}"/>
              </a:ext>
            </a:extLst>
          </p:cNvPr>
          <p:cNvSpPr/>
          <p:nvPr/>
        </p:nvSpPr>
        <p:spPr>
          <a:xfrm>
            <a:off x="428105" y="804300"/>
            <a:ext cx="5819741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90824" lvl="0" indent="-190824" algn="just" defTabSz="914400">
              <a:buFont typeface="Wingdings" panose="05000000000000000000" pitchFamily="2" charset="2"/>
              <a:buChar char="ü"/>
              <a:defRPr/>
            </a:pPr>
            <a:r>
              <a:rPr lang="en-US" sz="14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Opportunities in luxury hotels above the sea.</a:t>
            </a:r>
          </a:p>
          <a:p>
            <a:pPr marL="190824" lvl="0" indent="-190824" algn="just" defTabSz="914400">
              <a:buFont typeface="Wingdings" panose="05000000000000000000" pitchFamily="2" charset="2"/>
              <a:buChar char="ü"/>
              <a:defRPr/>
            </a:pPr>
            <a:endParaRPr lang="en-US" sz="1400" spc="53" dirty="0">
              <a:solidFill>
                <a:prstClr val="black"/>
              </a:solidFill>
              <a:latin typeface="Century Gothic" panose="020B0502020202020204" pitchFamily="34" charset="0"/>
              <a:cs typeface="Calibri"/>
            </a:endParaRPr>
          </a:p>
          <a:p>
            <a:pPr marL="190824" indent="-190824" algn="just">
              <a:buFont typeface="Wingdings" panose="05000000000000000000" pitchFamily="2" charset="2"/>
              <a:buChar char="ü"/>
              <a:defRPr/>
            </a:pPr>
            <a:r>
              <a:rPr lang="en-US" sz="1400" spc="53" dirty="0">
                <a:solidFill>
                  <a:prstClr val="black"/>
                </a:solidFill>
                <a:latin typeface="Century Gothic" panose="020B0502020202020204" pitchFamily="34" charset="0"/>
                <a:cs typeface="Calibri"/>
              </a:rPr>
              <a:t>Few countries as Colombia have the combination between jungle and beach, with virgin beaches where is possible to build luxury ecolodges.</a:t>
            </a:r>
          </a:p>
        </p:txBody>
      </p:sp>
      <p:pic>
        <p:nvPicPr>
          <p:cNvPr id="28" name="Imagen 27">
            <a:extLst>
              <a:ext uri="{FF2B5EF4-FFF2-40B4-BE49-F238E27FC236}">
                <a16:creationId xmlns:a16="http://schemas.microsoft.com/office/drawing/2014/main" xmlns="" id="{F559DCE4-EDD9-4D05-8E15-2236898F294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067338" y="3858858"/>
            <a:ext cx="1099710" cy="842351"/>
          </a:xfrm>
          <a:prstGeom prst="rect">
            <a:avLst/>
          </a:prstGeom>
        </p:spPr>
      </p:pic>
      <p:sp>
        <p:nvSpPr>
          <p:cNvPr id="26" name="Rectángulo 25">
            <a:extLst>
              <a:ext uri="{FF2B5EF4-FFF2-40B4-BE49-F238E27FC236}">
                <a16:creationId xmlns:a16="http://schemas.microsoft.com/office/drawing/2014/main" xmlns="" id="{D0A5D179-0294-4FCD-8C41-8237D05E416D}"/>
              </a:ext>
            </a:extLst>
          </p:cNvPr>
          <p:cNvSpPr/>
          <p:nvPr/>
        </p:nvSpPr>
        <p:spPr>
          <a:xfrm>
            <a:off x="1745384" y="4136698"/>
            <a:ext cx="174361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1" u="none" strike="noStrike" kern="1200" cap="none" spc="53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Baros</a:t>
            </a:r>
            <a:r>
              <a:rPr kumimoji="0" lang="en-US" sz="1000" b="0" i="1" u="none" strike="noStrike" kern="1200" cap="none" spc="53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Calibri"/>
              </a:rPr>
              <a:t> hotel – Maldives </a:t>
            </a:r>
          </a:p>
        </p:txBody>
      </p:sp>
      <p:pic>
        <p:nvPicPr>
          <p:cNvPr id="25" name="Picture 2" descr="tendencias en hotelería de Maldivas">
            <a:extLst>
              <a:ext uri="{FF2B5EF4-FFF2-40B4-BE49-F238E27FC236}">
                <a16:creationId xmlns:a16="http://schemas.microsoft.com/office/drawing/2014/main" xmlns="" id="{2C7018D1-C1AE-4AB5-A9A3-3292570971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1617" y="2213044"/>
            <a:ext cx="3045836" cy="1684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 12">
            <a:extLst>
              <a:ext uri="{FF2B5EF4-FFF2-40B4-BE49-F238E27FC236}">
                <a16:creationId xmlns:a16="http://schemas.microsoft.com/office/drawing/2014/main" xmlns="" id="{B94937DE-39F4-4571-872C-C6D7FE40A97C}"/>
              </a:ext>
            </a:extLst>
          </p:cNvPr>
          <p:cNvSpPr/>
          <p:nvPr/>
        </p:nvSpPr>
        <p:spPr>
          <a:xfrm>
            <a:off x="502918" y="117420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E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Sun</a:t>
            </a:r>
            <a:r>
              <a:rPr lang="es-E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and </a:t>
            </a:r>
            <a:r>
              <a:rPr lang="es-E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beach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200F914A-EAE6-4954-9CE1-7F9E8439A40E}"/>
              </a:ext>
            </a:extLst>
          </p:cNvPr>
          <p:cNvSpPr txBox="1"/>
          <p:nvPr/>
        </p:nvSpPr>
        <p:spPr>
          <a:xfrm>
            <a:off x="6678143" y="670453"/>
            <a:ext cx="1802729" cy="3909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3527" marR="0" lvl="0" indent="0" defTabSz="1219140"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Only-adults</a:t>
            </a:r>
            <a:r>
              <a:rPr lang="es-CO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 </a:t>
            </a:r>
            <a:r>
              <a:rPr lang="es-CO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hotels</a:t>
            </a:r>
            <a:r>
              <a:rPr lang="es-CO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 </a:t>
            </a:r>
          </a:p>
          <a:p>
            <a:pPr marL="33527" marR="0" lvl="0" indent="0" defTabSz="1219140"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CO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 marL="33527" marR="0" lvl="0" indent="0" defTabSz="1219140"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Luxury  hotels above the sea</a:t>
            </a:r>
          </a:p>
          <a:p>
            <a:pPr marL="33527" marR="0" lvl="0" indent="0" defTabSz="1219140"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 marL="33527" marR="0" lvl="0" indent="0" defTabSz="1219140"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Beach + jungle Eco luxury lodges </a:t>
            </a:r>
          </a:p>
          <a:p>
            <a:pPr marL="33527" marR="0" lvl="0" indent="0" defTabSz="1219140"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 marL="33527" marR="0" lvl="0" indent="0" defTabSz="1219140"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Beach resorts</a:t>
            </a:r>
          </a:p>
        </p:txBody>
      </p:sp>
    </p:spTree>
    <p:extLst>
      <p:ext uri="{BB962C8B-B14F-4D97-AF65-F5344CB8AC3E}">
        <p14:creationId xmlns:p14="http://schemas.microsoft.com/office/powerpoint/2010/main" val="9624047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" name="Imagen 150">
            <a:extLst>
              <a:ext uri="{FF2B5EF4-FFF2-40B4-BE49-F238E27FC236}">
                <a16:creationId xmlns:a16="http://schemas.microsoft.com/office/drawing/2014/main" xmlns="" id="{6763B2A1-D430-C243-BCDC-122AE81D24E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075" b="5075"/>
          <a:stretch/>
        </p:blipFill>
        <p:spPr>
          <a:xfrm>
            <a:off x="2" y="2"/>
            <a:ext cx="9143994" cy="5143497"/>
          </a:xfrm>
          <a:prstGeom prst="rect">
            <a:avLst/>
          </a:prstGeom>
        </p:spPr>
      </p:pic>
      <p:sp>
        <p:nvSpPr>
          <p:cNvPr id="41" name="CuadroTexto 40">
            <a:extLst>
              <a:ext uri="{FF2B5EF4-FFF2-40B4-BE49-F238E27FC236}">
                <a16:creationId xmlns:a16="http://schemas.microsoft.com/office/drawing/2014/main" xmlns="" id="{685007B3-7982-E24E-AC18-C46FE8B0605E}"/>
              </a:ext>
            </a:extLst>
          </p:cNvPr>
          <p:cNvSpPr txBox="1"/>
          <p:nvPr/>
        </p:nvSpPr>
        <p:spPr>
          <a:xfrm>
            <a:off x="6500753" y="773460"/>
            <a:ext cx="1542410" cy="3462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821588">
              <a:defRPr/>
            </a:pPr>
            <a:r>
              <a:rPr lang="es-CO" sz="1650" dirty="0">
                <a:solidFill>
                  <a:prstClr val="white"/>
                </a:solidFill>
                <a:latin typeface="Century Gothic" panose="020B0502020202020204" pitchFamily="34" charset="0"/>
              </a:rPr>
              <a:t>ECOTOURISM</a:t>
            </a:r>
          </a:p>
        </p:txBody>
      </p:sp>
      <p:sp>
        <p:nvSpPr>
          <p:cNvPr id="47" name="CuadroTexto 46">
            <a:extLst>
              <a:ext uri="{FF2B5EF4-FFF2-40B4-BE49-F238E27FC236}">
                <a16:creationId xmlns:a16="http://schemas.microsoft.com/office/drawing/2014/main" xmlns="" id="{17040E9A-EBA6-5746-A8E6-664D130A32EA}"/>
              </a:ext>
            </a:extLst>
          </p:cNvPr>
          <p:cNvSpPr txBox="1"/>
          <p:nvPr/>
        </p:nvSpPr>
        <p:spPr>
          <a:xfrm>
            <a:off x="6505280" y="2740320"/>
            <a:ext cx="11576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821588">
              <a:defRPr/>
            </a:pPr>
            <a:r>
              <a:rPr lang="es-CO" sz="1200" b="1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 pitchFamily="34" charset="0"/>
              </a:rPr>
              <a:t>ECOTOURISM</a:t>
            </a:r>
            <a:endParaRPr lang="es-CO" sz="1200" b="1" i="1" dirty="0">
              <a:solidFill>
                <a:prstClr val="black">
                  <a:lumMod val="75000"/>
                  <a:lumOff val="25000"/>
                </a:prstClr>
              </a:solidFill>
              <a:latin typeface="Century Gothic" panose="020B0502020202020204" pitchFamily="34" charset="0"/>
            </a:endParaRPr>
          </a:p>
        </p:txBody>
      </p:sp>
      <p:sp>
        <p:nvSpPr>
          <p:cNvPr id="51" name="Rectángulo 50">
            <a:extLst>
              <a:ext uri="{FF2B5EF4-FFF2-40B4-BE49-F238E27FC236}">
                <a16:creationId xmlns:a16="http://schemas.microsoft.com/office/drawing/2014/main" xmlns="" id="{D62EA5E2-8B8E-784D-A8BA-58B9FAB35ADB}"/>
              </a:ext>
            </a:extLst>
          </p:cNvPr>
          <p:cNvSpPr/>
          <p:nvPr/>
        </p:nvSpPr>
        <p:spPr>
          <a:xfrm>
            <a:off x="6384020" y="3073505"/>
            <a:ext cx="1649774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821588" fontAlgn="ctr">
              <a:defRPr/>
            </a:pPr>
            <a:r>
              <a:rPr lang="en-US" sz="1200" b="1" dirty="0">
                <a:solidFill>
                  <a:prstClr val="white"/>
                </a:solidFill>
                <a:latin typeface="Century Gothic" panose="020B0502020202020204" pitchFamily="34" charset="0"/>
              </a:rPr>
              <a:t>Niches: </a:t>
            </a:r>
            <a:r>
              <a:rPr lang="en-US" sz="1200" dirty="0">
                <a:solidFill>
                  <a:prstClr val="white"/>
                </a:solidFill>
                <a:latin typeface="Century Gothic" panose="020B0502020202020204" pitchFamily="34" charset="0"/>
              </a:rPr>
              <a:t>Glamping, tree houses, bike hotels, spa and wellness centers, birdwatching infrastructure, ecolodges, themed hotels (haciendas, astronomy, etc.</a:t>
            </a:r>
          </a:p>
        </p:txBody>
      </p:sp>
      <p:sp>
        <p:nvSpPr>
          <p:cNvPr id="55" name="Triángulo 54">
            <a:extLst>
              <a:ext uri="{FF2B5EF4-FFF2-40B4-BE49-F238E27FC236}">
                <a16:creationId xmlns:a16="http://schemas.microsoft.com/office/drawing/2014/main" xmlns="" id="{BA839443-8D6A-3948-9D98-F4DFCB28FCBE}"/>
              </a:ext>
            </a:extLst>
          </p:cNvPr>
          <p:cNvSpPr/>
          <p:nvPr/>
        </p:nvSpPr>
        <p:spPr>
          <a:xfrm rot="5400000">
            <a:off x="6357204" y="2807090"/>
            <a:ext cx="178584" cy="139955"/>
          </a:xfrm>
          <a:prstGeom prst="triangle">
            <a:avLst/>
          </a:prstGeom>
          <a:solidFill>
            <a:schemeClr val="accent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350"/>
          </a:p>
        </p:txBody>
      </p:sp>
      <p:grpSp>
        <p:nvGrpSpPr>
          <p:cNvPr id="4" name="8 Grupo">
            <a:extLst>
              <a:ext uri="{FF2B5EF4-FFF2-40B4-BE49-F238E27FC236}">
                <a16:creationId xmlns:a16="http://schemas.microsoft.com/office/drawing/2014/main" xmlns="" id="{17240CE2-5538-1F4C-91B5-DB08EDA8417F}"/>
              </a:ext>
            </a:extLst>
          </p:cNvPr>
          <p:cNvGrpSpPr/>
          <p:nvPr/>
        </p:nvGrpSpPr>
        <p:grpSpPr>
          <a:xfrm>
            <a:off x="1544851" y="681821"/>
            <a:ext cx="3409355" cy="4369761"/>
            <a:chOff x="2627784" y="1412776"/>
            <a:chExt cx="3558058" cy="4373743"/>
          </a:xfrm>
          <a:solidFill>
            <a:srgbClr val="F6B73E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" name="Freeform 40">
              <a:extLst>
                <a:ext uri="{FF2B5EF4-FFF2-40B4-BE49-F238E27FC236}">
                  <a16:creationId xmlns:a16="http://schemas.microsoft.com/office/drawing/2014/main" xmlns="" id="{6EF549F3-8069-1D43-9373-D796CE710D4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04360" y="1417802"/>
              <a:ext cx="706231" cy="532740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6" name="Freeform 41">
              <a:extLst>
                <a:ext uri="{FF2B5EF4-FFF2-40B4-BE49-F238E27FC236}">
                  <a16:creationId xmlns:a16="http://schemas.microsoft.com/office/drawing/2014/main" xmlns="" id="{607567F9-B105-2749-9033-681BA6CFA28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02145" y="1684172"/>
              <a:ext cx="417012" cy="662155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7" name="Freeform 42">
              <a:extLst>
                <a:ext uri="{FF2B5EF4-FFF2-40B4-BE49-F238E27FC236}">
                  <a16:creationId xmlns:a16="http://schemas.microsoft.com/office/drawing/2014/main" xmlns="" id="{A35E9863-66A4-9B40-A881-9F37BC87565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75221" y="1823639"/>
              <a:ext cx="341681" cy="841829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43">
              <a:extLst>
                <a:ext uri="{FF2B5EF4-FFF2-40B4-BE49-F238E27FC236}">
                  <a16:creationId xmlns:a16="http://schemas.microsoft.com/office/drawing/2014/main" xmlns="" id="{CF731F30-93EB-7F4A-86B5-BDD2C0200A0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720088" y="1754534"/>
              <a:ext cx="145282" cy="256318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44">
              <a:extLst>
                <a:ext uri="{FF2B5EF4-FFF2-40B4-BE49-F238E27FC236}">
                  <a16:creationId xmlns:a16="http://schemas.microsoft.com/office/drawing/2014/main" xmlns="" id="{7809AABD-08E9-8F4A-9B1F-5E5973C7EBE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611126" y="1851281"/>
              <a:ext cx="560949" cy="1003913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45">
              <a:extLst>
                <a:ext uri="{FF2B5EF4-FFF2-40B4-BE49-F238E27FC236}">
                  <a16:creationId xmlns:a16="http://schemas.microsoft.com/office/drawing/2014/main" xmlns="" id="{04CC2E47-B9F8-8C4F-90A4-A7F73C3A3B7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89603" y="2019647"/>
              <a:ext cx="332265" cy="51263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46">
              <a:extLst>
                <a:ext uri="{FF2B5EF4-FFF2-40B4-BE49-F238E27FC236}">
                  <a16:creationId xmlns:a16="http://schemas.microsoft.com/office/drawing/2014/main" xmlns="" id="{92BAB283-A3B9-D343-A624-0CD413421ED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59574" y="2198065"/>
              <a:ext cx="507141" cy="562895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47">
              <a:extLst>
                <a:ext uri="{FF2B5EF4-FFF2-40B4-BE49-F238E27FC236}">
                  <a16:creationId xmlns:a16="http://schemas.microsoft.com/office/drawing/2014/main" xmlns="" id="{46B2EF9D-63E7-C444-87D0-488DE496056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77971" y="2357635"/>
              <a:ext cx="947022" cy="898370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48">
              <a:extLst>
                <a:ext uri="{FF2B5EF4-FFF2-40B4-BE49-F238E27FC236}">
                  <a16:creationId xmlns:a16="http://schemas.microsoft.com/office/drawing/2014/main" xmlns="" id="{B16CF6C0-A6ED-404D-8736-864A415B625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54668" y="2405381"/>
              <a:ext cx="547497" cy="1233845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49">
              <a:extLst>
                <a:ext uri="{FF2B5EF4-FFF2-40B4-BE49-F238E27FC236}">
                  <a16:creationId xmlns:a16="http://schemas.microsoft.com/office/drawing/2014/main" xmlns="" id="{36C4C315-F81C-3845-96D6-ED5411C856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28574" y="2240784"/>
              <a:ext cx="425084" cy="626974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50">
              <a:extLst>
                <a:ext uri="{FF2B5EF4-FFF2-40B4-BE49-F238E27FC236}">
                  <a16:creationId xmlns:a16="http://schemas.microsoft.com/office/drawing/2014/main" xmlns="" id="{CF571103-EBC4-D943-B0CD-A1771A069D3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0701" y="2549874"/>
              <a:ext cx="583817" cy="626974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51">
              <a:extLst>
                <a:ext uri="{FF2B5EF4-FFF2-40B4-BE49-F238E27FC236}">
                  <a16:creationId xmlns:a16="http://schemas.microsoft.com/office/drawing/2014/main" xmlns="" id="{8A19836B-90DC-8D4D-B0D8-869C0B295D8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12451" y="2831321"/>
              <a:ext cx="762729" cy="623205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52">
              <a:extLst>
                <a:ext uri="{FF2B5EF4-FFF2-40B4-BE49-F238E27FC236}">
                  <a16:creationId xmlns:a16="http://schemas.microsoft.com/office/drawing/2014/main" xmlns="" id="{881F7735-FFEE-884F-8614-C99FAFA657A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554113" y="2802423"/>
              <a:ext cx="854203" cy="300294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53">
              <a:extLst>
                <a:ext uri="{FF2B5EF4-FFF2-40B4-BE49-F238E27FC236}">
                  <a16:creationId xmlns:a16="http://schemas.microsoft.com/office/drawing/2014/main" xmlns="" id="{98BD5EC1-9637-B64F-BEE5-0CF7A606593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355023" y="3023560"/>
              <a:ext cx="944331" cy="546561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54">
              <a:extLst>
                <a:ext uri="{FF2B5EF4-FFF2-40B4-BE49-F238E27FC236}">
                  <a16:creationId xmlns:a16="http://schemas.microsoft.com/office/drawing/2014/main" xmlns="" id="{C04D5C78-0E92-9F4D-84B2-C3D95F371D6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937495" y="3010995"/>
              <a:ext cx="1060019" cy="93857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55">
              <a:extLst>
                <a:ext uri="{FF2B5EF4-FFF2-40B4-BE49-F238E27FC236}">
                  <a16:creationId xmlns:a16="http://schemas.microsoft.com/office/drawing/2014/main" xmlns="" id="{73AE4625-033F-234A-8AE8-BAB17F7311C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027623" y="3609071"/>
              <a:ext cx="1158219" cy="786545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56">
              <a:extLst>
                <a:ext uri="{FF2B5EF4-FFF2-40B4-BE49-F238E27FC236}">
                  <a16:creationId xmlns:a16="http://schemas.microsoft.com/office/drawing/2014/main" xmlns="" id="{FF871749-EAD6-214E-9783-D198EA02254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684597" y="4148093"/>
              <a:ext cx="834025" cy="848112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57">
              <a:extLst>
                <a:ext uri="{FF2B5EF4-FFF2-40B4-BE49-F238E27FC236}">
                  <a16:creationId xmlns:a16="http://schemas.microsoft.com/office/drawing/2014/main" xmlns="" id="{523A9549-8CE2-A048-8F20-E847D3D455A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39811" y="3152975"/>
              <a:ext cx="525974" cy="483738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58">
              <a:extLst>
                <a:ext uri="{FF2B5EF4-FFF2-40B4-BE49-F238E27FC236}">
                  <a16:creationId xmlns:a16="http://schemas.microsoft.com/office/drawing/2014/main" xmlns="" id="{889DC80E-0112-5F42-907F-549A4C490B3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2046" y="3413063"/>
              <a:ext cx="147972" cy="311602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59">
              <a:extLst>
                <a:ext uri="{FF2B5EF4-FFF2-40B4-BE49-F238E27FC236}">
                  <a16:creationId xmlns:a16="http://schemas.microsoft.com/office/drawing/2014/main" xmlns="" id="{A5A70B45-E740-7C43-93D7-8FCBF9CAFC0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27704" y="3413063"/>
              <a:ext cx="1119208" cy="860676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60">
              <a:extLst>
                <a:ext uri="{FF2B5EF4-FFF2-40B4-BE49-F238E27FC236}">
                  <a16:creationId xmlns:a16="http://schemas.microsoft.com/office/drawing/2014/main" xmlns="" id="{318558F1-4003-E74E-9BA5-729BDBA4F35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177456" y="3906852"/>
              <a:ext cx="1082887" cy="614410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61">
              <a:extLst>
                <a:ext uri="{FF2B5EF4-FFF2-40B4-BE49-F238E27FC236}">
                  <a16:creationId xmlns:a16="http://schemas.microsoft.com/office/drawing/2014/main" xmlns="" id="{835B0A22-1FA4-CA46-BD9A-E8385220150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47902" y="3180618"/>
              <a:ext cx="361859" cy="234958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62">
              <a:extLst>
                <a:ext uri="{FF2B5EF4-FFF2-40B4-BE49-F238E27FC236}">
                  <a16:creationId xmlns:a16="http://schemas.microsoft.com/office/drawing/2014/main" xmlns="" id="{83EA3DF7-727C-0A4D-BC9B-65EDFA24736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7595" y="3245954"/>
              <a:ext cx="304016" cy="228676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63">
              <a:extLst>
                <a:ext uri="{FF2B5EF4-FFF2-40B4-BE49-F238E27FC236}">
                  <a16:creationId xmlns:a16="http://schemas.microsoft.com/office/drawing/2014/main" xmlns="" id="{1358D464-FECA-854C-B5C4-2615975C536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91403" y="3287417"/>
              <a:ext cx="473511" cy="621949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64">
              <a:extLst>
                <a:ext uri="{FF2B5EF4-FFF2-40B4-BE49-F238E27FC236}">
                  <a16:creationId xmlns:a16="http://schemas.microsoft.com/office/drawing/2014/main" xmlns="" id="{5327D909-204B-CC4A-AB13-27B1AC65954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51937" y="3444474"/>
              <a:ext cx="141246" cy="167109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65">
              <a:extLst>
                <a:ext uri="{FF2B5EF4-FFF2-40B4-BE49-F238E27FC236}">
                  <a16:creationId xmlns:a16="http://schemas.microsoft.com/office/drawing/2014/main" xmlns="" id="{C8AF119E-77FB-3B42-ACFB-C51BFE669A7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75736" y="3370343"/>
              <a:ext cx="539426" cy="527714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66">
              <a:extLst>
                <a:ext uri="{FF2B5EF4-FFF2-40B4-BE49-F238E27FC236}">
                  <a16:creationId xmlns:a16="http://schemas.microsoft.com/office/drawing/2014/main" xmlns="" id="{FD556E2C-11C2-754F-8EC1-2023DFC835E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31800" y="3805079"/>
              <a:ext cx="644352" cy="634513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67">
              <a:extLst>
                <a:ext uri="{FF2B5EF4-FFF2-40B4-BE49-F238E27FC236}">
                  <a16:creationId xmlns:a16="http://schemas.microsoft.com/office/drawing/2014/main" xmlns="" id="{E9FAF497-0DDD-9146-9B17-22C2F73C5C1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8050" y="3609071"/>
              <a:ext cx="641661" cy="686028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68">
              <a:extLst>
                <a:ext uri="{FF2B5EF4-FFF2-40B4-BE49-F238E27FC236}">
                  <a16:creationId xmlns:a16="http://schemas.microsoft.com/office/drawing/2014/main" xmlns="" id="{831A1D53-B22A-DF4F-9502-4A0D0EFE2FE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627784" y="3969675"/>
              <a:ext cx="630900" cy="632000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69">
              <a:extLst>
                <a:ext uri="{FF2B5EF4-FFF2-40B4-BE49-F238E27FC236}">
                  <a16:creationId xmlns:a16="http://schemas.microsoft.com/office/drawing/2014/main" xmlns="" id="{27F5E291-E0D2-0440-90CD-89F6786F4BD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60484" y="4317715"/>
              <a:ext cx="994104" cy="518919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70">
              <a:extLst>
                <a:ext uri="{FF2B5EF4-FFF2-40B4-BE49-F238E27FC236}">
                  <a16:creationId xmlns:a16="http://schemas.microsoft.com/office/drawing/2014/main" xmlns="" id="{E1C535C4-34FD-4743-81B9-4B324762257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0869" y="3915648"/>
              <a:ext cx="1440711" cy="944859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71">
              <a:extLst>
                <a:ext uri="{FF2B5EF4-FFF2-40B4-BE49-F238E27FC236}">
                  <a16:creationId xmlns:a16="http://schemas.microsoft.com/office/drawing/2014/main" xmlns="" id="{2A5D886F-54F7-764A-8852-CBEB4C82B7F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7605" y="4656960"/>
              <a:ext cx="1472996" cy="112955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72">
              <a:extLst>
                <a:ext uri="{FF2B5EF4-FFF2-40B4-BE49-F238E27FC236}">
                  <a16:creationId xmlns:a16="http://schemas.microsoft.com/office/drawing/2014/main" xmlns="" id="{25CC3C45-5A4B-CD4A-82B8-22C50899BDC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34035" y="1412776"/>
              <a:ext cx="203125" cy="283960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73">
              <a:extLst>
                <a:ext uri="{FF2B5EF4-FFF2-40B4-BE49-F238E27FC236}">
                  <a16:creationId xmlns:a16="http://schemas.microsoft.com/office/drawing/2014/main" xmlns="" id="{7355704A-F1A8-E34B-971A-2C90B1E8336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703115" y="1504498"/>
              <a:ext cx="208506" cy="463634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</p:grpSp>
      <p:sp>
        <p:nvSpPr>
          <p:cNvPr id="57" name="CuadroTexto 56">
            <a:extLst>
              <a:ext uri="{FF2B5EF4-FFF2-40B4-BE49-F238E27FC236}">
                <a16:creationId xmlns:a16="http://schemas.microsoft.com/office/drawing/2014/main" xmlns="" id="{A0C3E525-1BF7-CF49-A0B8-276958015958}"/>
              </a:ext>
            </a:extLst>
          </p:cNvPr>
          <p:cNvSpPr txBox="1"/>
          <p:nvPr/>
        </p:nvSpPr>
        <p:spPr>
          <a:xfrm>
            <a:off x="2126541" y="2077424"/>
            <a:ext cx="81785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ANTIOQUIA</a:t>
            </a:r>
          </a:p>
        </p:txBody>
      </p:sp>
      <p:sp>
        <p:nvSpPr>
          <p:cNvPr id="59" name="CuadroTexto 58">
            <a:extLst>
              <a:ext uri="{FF2B5EF4-FFF2-40B4-BE49-F238E27FC236}">
                <a16:creationId xmlns:a16="http://schemas.microsoft.com/office/drawing/2014/main" xmlns="" id="{DBF0264B-D761-BF4F-850C-CB0A97772B41}"/>
              </a:ext>
            </a:extLst>
          </p:cNvPr>
          <p:cNvSpPr txBox="1"/>
          <p:nvPr/>
        </p:nvSpPr>
        <p:spPr>
          <a:xfrm>
            <a:off x="4819724" y="2364001"/>
            <a:ext cx="114646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CUNDINAMARCA</a:t>
            </a:r>
          </a:p>
        </p:txBody>
      </p:sp>
      <p:sp>
        <p:nvSpPr>
          <p:cNvPr id="60" name="Rectángulo 59">
            <a:extLst>
              <a:ext uri="{FF2B5EF4-FFF2-40B4-BE49-F238E27FC236}">
                <a16:creationId xmlns:a16="http://schemas.microsoft.com/office/drawing/2014/main" xmlns="" id="{95744428-AB9A-DE48-AAE7-78030ACB402F}"/>
              </a:ext>
            </a:extLst>
          </p:cNvPr>
          <p:cNvSpPr/>
          <p:nvPr/>
        </p:nvSpPr>
        <p:spPr>
          <a:xfrm>
            <a:off x="1190200" y="2494266"/>
            <a:ext cx="79701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RISARALDA</a:t>
            </a:r>
          </a:p>
        </p:txBody>
      </p:sp>
      <p:sp>
        <p:nvSpPr>
          <p:cNvPr id="61" name="Rectángulo 60">
            <a:extLst>
              <a:ext uri="{FF2B5EF4-FFF2-40B4-BE49-F238E27FC236}">
                <a16:creationId xmlns:a16="http://schemas.microsoft.com/office/drawing/2014/main" xmlns="" id="{D6A42327-E8CA-F942-95B8-AA793928DFAB}"/>
              </a:ext>
            </a:extLst>
          </p:cNvPr>
          <p:cNvSpPr/>
          <p:nvPr/>
        </p:nvSpPr>
        <p:spPr>
          <a:xfrm>
            <a:off x="3434059" y="1630621"/>
            <a:ext cx="83869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SANTANDER</a:t>
            </a:r>
          </a:p>
        </p:txBody>
      </p:sp>
      <p:sp>
        <p:nvSpPr>
          <p:cNvPr id="62" name="Rectángulo 61">
            <a:extLst>
              <a:ext uri="{FF2B5EF4-FFF2-40B4-BE49-F238E27FC236}">
                <a16:creationId xmlns:a16="http://schemas.microsoft.com/office/drawing/2014/main" xmlns="" id="{163D0E18-B96A-2749-A5FE-F162A433F0CE}"/>
              </a:ext>
            </a:extLst>
          </p:cNvPr>
          <p:cNvSpPr/>
          <p:nvPr/>
        </p:nvSpPr>
        <p:spPr>
          <a:xfrm>
            <a:off x="1114803" y="2708421"/>
            <a:ext cx="76655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VALLE DEL </a:t>
            </a:r>
            <a:b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CAUCA</a:t>
            </a:r>
          </a:p>
        </p:txBody>
      </p:sp>
      <p:sp>
        <p:nvSpPr>
          <p:cNvPr id="73" name="Rectángulo 72">
            <a:extLst>
              <a:ext uri="{FF2B5EF4-FFF2-40B4-BE49-F238E27FC236}">
                <a16:creationId xmlns:a16="http://schemas.microsoft.com/office/drawing/2014/main" xmlns="" id="{DEA18C73-8BC6-6D40-828F-BF72EA3546E4}"/>
              </a:ext>
            </a:extLst>
          </p:cNvPr>
          <p:cNvSpPr/>
          <p:nvPr/>
        </p:nvSpPr>
        <p:spPr>
          <a:xfrm>
            <a:off x="1409220" y="2205921"/>
            <a:ext cx="63511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CHOCÓ</a:t>
            </a:r>
          </a:p>
        </p:txBody>
      </p:sp>
      <p:sp>
        <p:nvSpPr>
          <p:cNvPr id="75" name="Rectángulo 74">
            <a:extLst>
              <a:ext uri="{FF2B5EF4-FFF2-40B4-BE49-F238E27FC236}">
                <a16:creationId xmlns:a16="http://schemas.microsoft.com/office/drawing/2014/main" xmlns="" id="{04067904-2569-DB4C-A0F2-1E0AEBCF0D82}"/>
              </a:ext>
            </a:extLst>
          </p:cNvPr>
          <p:cNvSpPr/>
          <p:nvPr/>
        </p:nvSpPr>
        <p:spPr>
          <a:xfrm>
            <a:off x="1594824" y="1404651"/>
            <a:ext cx="74372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CÓRDOBA</a:t>
            </a:r>
          </a:p>
        </p:txBody>
      </p:sp>
      <p:sp>
        <p:nvSpPr>
          <p:cNvPr id="79" name="Rectángulo 78">
            <a:extLst>
              <a:ext uri="{FF2B5EF4-FFF2-40B4-BE49-F238E27FC236}">
                <a16:creationId xmlns:a16="http://schemas.microsoft.com/office/drawing/2014/main" xmlns="" id="{255BACF6-4F27-5B4C-8069-8CE20095127F}"/>
              </a:ext>
            </a:extLst>
          </p:cNvPr>
          <p:cNvSpPr/>
          <p:nvPr/>
        </p:nvSpPr>
        <p:spPr>
          <a:xfrm>
            <a:off x="1816435" y="882111"/>
            <a:ext cx="91563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MAGDALENA</a:t>
            </a:r>
          </a:p>
        </p:txBody>
      </p:sp>
      <p:sp>
        <p:nvSpPr>
          <p:cNvPr id="90" name="Rectángulo 89">
            <a:extLst>
              <a:ext uri="{FF2B5EF4-FFF2-40B4-BE49-F238E27FC236}">
                <a16:creationId xmlns:a16="http://schemas.microsoft.com/office/drawing/2014/main" xmlns="" id="{013E2467-DC82-3749-B400-784EE510EA66}"/>
              </a:ext>
            </a:extLst>
          </p:cNvPr>
          <p:cNvSpPr/>
          <p:nvPr/>
        </p:nvSpPr>
        <p:spPr>
          <a:xfrm>
            <a:off x="3289269" y="4213347"/>
            <a:ext cx="77938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Amazonas</a:t>
            </a:r>
          </a:p>
        </p:txBody>
      </p:sp>
      <p:sp>
        <p:nvSpPr>
          <p:cNvPr id="92" name="Rectángulo 91">
            <a:extLst>
              <a:ext uri="{FF2B5EF4-FFF2-40B4-BE49-F238E27FC236}">
                <a16:creationId xmlns:a16="http://schemas.microsoft.com/office/drawing/2014/main" xmlns="" id="{31C28575-E603-DF47-ADB5-70FD1C708DF1}"/>
              </a:ext>
            </a:extLst>
          </p:cNvPr>
          <p:cNvSpPr/>
          <p:nvPr/>
        </p:nvSpPr>
        <p:spPr>
          <a:xfrm>
            <a:off x="4040696" y="1926534"/>
            <a:ext cx="717341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ARAUCA</a:t>
            </a:r>
          </a:p>
        </p:txBody>
      </p:sp>
      <p:sp>
        <p:nvSpPr>
          <p:cNvPr id="94" name="Rectángulo 93">
            <a:extLst>
              <a:ext uri="{FF2B5EF4-FFF2-40B4-BE49-F238E27FC236}">
                <a16:creationId xmlns:a16="http://schemas.microsoft.com/office/drawing/2014/main" xmlns="" id="{90539488-C705-5944-AA15-00D60742590E}"/>
              </a:ext>
            </a:extLst>
          </p:cNvPr>
          <p:cNvSpPr/>
          <p:nvPr/>
        </p:nvSpPr>
        <p:spPr>
          <a:xfrm>
            <a:off x="3430055" y="1760180"/>
            <a:ext cx="679994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BOYACÁ</a:t>
            </a:r>
          </a:p>
        </p:txBody>
      </p:sp>
      <p:sp>
        <p:nvSpPr>
          <p:cNvPr id="96" name="Rectángulo 95">
            <a:extLst>
              <a:ext uri="{FF2B5EF4-FFF2-40B4-BE49-F238E27FC236}">
                <a16:creationId xmlns:a16="http://schemas.microsoft.com/office/drawing/2014/main" xmlns="" id="{6009407E-4A60-644E-B562-79AC50EC6D7A}"/>
              </a:ext>
            </a:extLst>
          </p:cNvPr>
          <p:cNvSpPr/>
          <p:nvPr/>
        </p:nvSpPr>
        <p:spPr>
          <a:xfrm>
            <a:off x="2392487" y="2404172"/>
            <a:ext cx="595355" cy="184976"/>
          </a:xfrm>
          <a:prstGeom prst="rect">
            <a:avLst/>
          </a:prstGeom>
          <a:noFill/>
          <a:ln w="3175" cap="flat" cmpd="sng">
            <a:noFill/>
            <a:prstDash val="sysDot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Caldas</a:t>
            </a:r>
          </a:p>
        </p:txBody>
      </p:sp>
      <p:sp>
        <p:nvSpPr>
          <p:cNvPr id="98" name="Rectángulo 97">
            <a:extLst>
              <a:ext uri="{FF2B5EF4-FFF2-40B4-BE49-F238E27FC236}">
                <a16:creationId xmlns:a16="http://schemas.microsoft.com/office/drawing/2014/main" xmlns="" id="{3FA6AC8C-0636-824D-99CE-6BD2D6887552}"/>
              </a:ext>
            </a:extLst>
          </p:cNvPr>
          <p:cNvSpPr/>
          <p:nvPr/>
        </p:nvSpPr>
        <p:spPr>
          <a:xfrm>
            <a:off x="4582354" y="2021639"/>
            <a:ext cx="80021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CASANARE</a:t>
            </a:r>
          </a:p>
        </p:txBody>
      </p:sp>
      <p:sp>
        <p:nvSpPr>
          <p:cNvPr id="100" name="Rectángulo 99">
            <a:extLst>
              <a:ext uri="{FF2B5EF4-FFF2-40B4-BE49-F238E27FC236}">
                <a16:creationId xmlns:a16="http://schemas.microsoft.com/office/drawing/2014/main" xmlns="" id="{8FAD9562-6850-DD49-B742-3412D7C4CDF5}"/>
              </a:ext>
            </a:extLst>
          </p:cNvPr>
          <p:cNvSpPr/>
          <p:nvPr/>
        </p:nvSpPr>
        <p:spPr>
          <a:xfrm>
            <a:off x="1832336" y="3175820"/>
            <a:ext cx="6078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CAUCA</a:t>
            </a:r>
          </a:p>
        </p:txBody>
      </p:sp>
      <p:sp>
        <p:nvSpPr>
          <p:cNvPr id="102" name="Rectángulo 101">
            <a:extLst>
              <a:ext uri="{FF2B5EF4-FFF2-40B4-BE49-F238E27FC236}">
                <a16:creationId xmlns:a16="http://schemas.microsoft.com/office/drawing/2014/main" xmlns="" id="{93319C20-5924-944A-85BD-5A0D04952516}"/>
              </a:ext>
            </a:extLst>
          </p:cNvPr>
          <p:cNvSpPr/>
          <p:nvPr/>
        </p:nvSpPr>
        <p:spPr>
          <a:xfrm>
            <a:off x="3264907" y="1226466"/>
            <a:ext cx="54534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CESAR</a:t>
            </a:r>
          </a:p>
        </p:txBody>
      </p:sp>
      <p:sp>
        <p:nvSpPr>
          <p:cNvPr id="107" name="Rectángulo 106">
            <a:extLst>
              <a:ext uri="{FF2B5EF4-FFF2-40B4-BE49-F238E27FC236}">
                <a16:creationId xmlns:a16="http://schemas.microsoft.com/office/drawing/2014/main" xmlns="" id="{E8A15BCC-9631-A645-B46E-C031EA59EC9D}"/>
              </a:ext>
            </a:extLst>
          </p:cNvPr>
          <p:cNvSpPr/>
          <p:nvPr/>
        </p:nvSpPr>
        <p:spPr>
          <a:xfrm>
            <a:off x="4018406" y="3131890"/>
            <a:ext cx="67358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GUAINÍA</a:t>
            </a:r>
          </a:p>
        </p:txBody>
      </p:sp>
      <p:sp>
        <p:nvSpPr>
          <p:cNvPr id="109" name="Rectángulo 108">
            <a:extLst>
              <a:ext uri="{FF2B5EF4-FFF2-40B4-BE49-F238E27FC236}">
                <a16:creationId xmlns:a16="http://schemas.microsoft.com/office/drawing/2014/main" xmlns="" id="{FB9E60E0-7507-EC4A-8CD1-3282C7AADDF7}"/>
              </a:ext>
            </a:extLst>
          </p:cNvPr>
          <p:cNvSpPr/>
          <p:nvPr/>
        </p:nvSpPr>
        <p:spPr>
          <a:xfrm>
            <a:off x="1797238" y="3943526"/>
            <a:ext cx="50526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HUILA</a:t>
            </a:r>
          </a:p>
        </p:txBody>
      </p:sp>
      <p:sp>
        <p:nvSpPr>
          <p:cNvPr id="112" name="Rectángulo 111">
            <a:extLst>
              <a:ext uri="{FF2B5EF4-FFF2-40B4-BE49-F238E27FC236}">
                <a16:creationId xmlns:a16="http://schemas.microsoft.com/office/drawing/2014/main" xmlns="" id="{3BD09177-C961-6E4C-BA37-12F00B1D9421}"/>
              </a:ext>
            </a:extLst>
          </p:cNvPr>
          <p:cNvSpPr/>
          <p:nvPr/>
        </p:nvSpPr>
        <p:spPr>
          <a:xfrm>
            <a:off x="3063367" y="2938504"/>
            <a:ext cx="48122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META</a:t>
            </a:r>
          </a:p>
        </p:txBody>
      </p:sp>
      <p:sp>
        <p:nvSpPr>
          <p:cNvPr id="114" name="Rectángulo 113">
            <a:extLst>
              <a:ext uri="{FF2B5EF4-FFF2-40B4-BE49-F238E27FC236}">
                <a16:creationId xmlns:a16="http://schemas.microsoft.com/office/drawing/2014/main" xmlns="" id="{6C0A1091-5C1E-C34D-BB25-23C67D71E6F5}"/>
              </a:ext>
            </a:extLst>
          </p:cNvPr>
          <p:cNvSpPr/>
          <p:nvPr/>
        </p:nvSpPr>
        <p:spPr>
          <a:xfrm>
            <a:off x="1328986" y="3691278"/>
            <a:ext cx="63511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NARIÑO</a:t>
            </a:r>
          </a:p>
        </p:txBody>
      </p:sp>
      <p:sp>
        <p:nvSpPr>
          <p:cNvPr id="116" name="Rectángulo 115">
            <a:extLst>
              <a:ext uri="{FF2B5EF4-FFF2-40B4-BE49-F238E27FC236}">
                <a16:creationId xmlns:a16="http://schemas.microsoft.com/office/drawing/2014/main" xmlns="" id="{C25C922F-19B5-CC49-9BDD-DC8B4A145CE4}"/>
              </a:ext>
            </a:extLst>
          </p:cNvPr>
          <p:cNvSpPr/>
          <p:nvPr/>
        </p:nvSpPr>
        <p:spPr>
          <a:xfrm>
            <a:off x="2122856" y="4187416"/>
            <a:ext cx="80182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PUTUMAYO</a:t>
            </a:r>
          </a:p>
        </p:txBody>
      </p:sp>
      <p:sp>
        <p:nvSpPr>
          <p:cNvPr id="118" name="Rectángulo 117">
            <a:extLst>
              <a:ext uri="{FF2B5EF4-FFF2-40B4-BE49-F238E27FC236}">
                <a16:creationId xmlns:a16="http://schemas.microsoft.com/office/drawing/2014/main" xmlns="" id="{C196A76D-2850-AE49-A5A1-A0A11363F394}"/>
              </a:ext>
            </a:extLst>
          </p:cNvPr>
          <p:cNvSpPr/>
          <p:nvPr/>
        </p:nvSpPr>
        <p:spPr>
          <a:xfrm>
            <a:off x="1219266" y="3068231"/>
            <a:ext cx="679994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QUINDÍO</a:t>
            </a:r>
          </a:p>
        </p:txBody>
      </p:sp>
      <p:sp>
        <p:nvSpPr>
          <p:cNvPr id="122" name="Rectángulo 121">
            <a:extLst>
              <a:ext uri="{FF2B5EF4-FFF2-40B4-BE49-F238E27FC236}">
                <a16:creationId xmlns:a16="http://schemas.microsoft.com/office/drawing/2014/main" xmlns="" id="{BEE6C5A4-D047-8A4C-8D5C-ED355695CD00}"/>
              </a:ext>
            </a:extLst>
          </p:cNvPr>
          <p:cNvSpPr/>
          <p:nvPr/>
        </p:nvSpPr>
        <p:spPr>
          <a:xfrm>
            <a:off x="2458498" y="2770167"/>
            <a:ext cx="60144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TOLIMA</a:t>
            </a:r>
          </a:p>
        </p:txBody>
      </p:sp>
      <p:sp>
        <p:nvSpPr>
          <p:cNvPr id="125" name="Rectángulo 124">
            <a:extLst>
              <a:ext uri="{FF2B5EF4-FFF2-40B4-BE49-F238E27FC236}">
                <a16:creationId xmlns:a16="http://schemas.microsoft.com/office/drawing/2014/main" xmlns="" id="{ADAC5A4D-DBAF-F14A-8EAA-28D2B35CE0D6}"/>
              </a:ext>
            </a:extLst>
          </p:cNvPr>
          <p:cNvSpPr/>
          <p:nvPr/>
        </p:nvSpPr>
        <p:spPr>
          <a:xfrm>
            <a:off x="3859446" y="2719019"/>
            <a:ext cx="71526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VICHADA</a:t>
            </a:r>
          </a:p>
        </p:txBody>
      </p:sp>
      <p:cxnSp>
        <p:nvCxnSpPr>
          <p:cNvPr id="142" name="Conector angular 141">
            <a:extLst>
              <a:ext uri="{FF2B5EF4-FFF2-40B4-BE49-F238E27FC236}">
                <a16:creationId xmlns:a16="http://schemas.microsoft.com/office/drawing/2014/main" xmlns="" id="{D62645CB-44C3-154A-93A6-E9BD8F7B3E6D}"/>
              </a:ext>
            </a:extLst>
          </p:cNvPr>
          <p:cNvCxnSpPr>
            <a:cxnSpLocks/>
          </p:cNvCxnSpPr>
          <p:nvPr/>
        </p:nvCxnSpPr>
        <p:spPr>
          <a:xfrm flipV="1">
            <a:off x="3837549" y="1996111"/>
            <a:ext cx="229838" cy="214658"/>
          </a:xfrm>
          <a:prstGeom prst="bentConnector3">
            <a:avLst>
              <a:gd name="adj1" fmla="val -2776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Conector angular 145">
            <a:extLst>
              <a:ext uri="{FF2B5EF4-FFF2-40B4-BE49-F238E27FC236}">
                <a16:creationId xmlns:a16="http://schemas.microsoft.com/office/drawing/2014/main" xmlns="" id="{D686772B-DFAF-8042-9D58-C9283747542F}"/>
              </a:ext>
            </a:extLst>
          </p:cNvPr>
          <p:cNvCxnSpPr>
            <a:cxnSpLocks/>
            <a:endCxn id="61" idx="1"/>
          </p:cNvCxnSpPr>
          <p:nvPr/>
        </p:nvCxnSpPr>
        <p:spPr>
          <a:xfrm rot="5400000" flipH="1" flipV="1">
            <a:off x="3039494" y="1795368"/>
            <a:ext cx="443895" cy="345235"/>
          </a:xfrm>
          <a:prstGeom prst="bentConnector2">
            <a:avLst/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Conector angular 152">
            <a:extLst>
              <a:ext uri="{FF2B5EF4-FFF2-40B4-BE49-F238E27FC236}">
                <a16:creationId xmlns:a16="http://schemas.microsoft.com/office/drawing/2014/main" xmlns="" id="{C04AFFDA-6207-EB4D-95F8-AE3B8971FCDE}"/>
              </a:ext>
            </a:extLst>
          </p:cNvPr>
          <p:cNvCxnSpPr>
            <a:cxnSpLocks/>
          </p:cNvCxnSpPr>
          <p:nvPr/>
        </p:nvCxnSpPr>
        <p:spPr>
          <a:xfrm rot="5400000">
            <a:off x="1916171" y="3394706"/>
            <a:ext cx="640222" cy="508852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Conector angular 161">
            <a:extLst>
              <a:ext uri="{FF2B5EF4-FFF2-40B4-BE49-F238E27FC236}">
                <a16:creationId xmlns:a16="http://schemas.microsoft.com/office/drawing/2014/main" xmlns="" id="{56FF6C96-BC29-A849-830A-B670627CEE77}"/>
              </a:ext>
            </a:extLst>
          </p:cNvPr>
          <p:cNvCxnSpPr>
            <a:cxnSpLocks/>
            <a:endCxn id="114" idx="0"/>
          </p:cNvCxnSpPr>
          <p:nvPr/>
        </p:nvCxnSpPr>
        <p:spPr>
          <a:xfrm rot="5400000">
            <a:off x="1635176" y="3522323"/>
            <a:ext cx="180320" cy="157590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Conector angular 163">
            <a:extLst>
              <a:ext uri="{FF2B5EF4-FFF2-40B4-BE49-F238E27FC236}">
                <a16:creationId xmlns:a16="http://schemas.microsoft.com/office/drawing/2014/main" xmlns="" id="{67BF0055-75AC-AA47-B42A-CFD948614EE9}"/>
              </a:ext>
            </a:extLst>
          </p:cNvPr>
          <p:cNvCxnSpPr>
            <a:cxnSpLocks/>
            <a:endCxn id="79" idx="2"/>
          </p:cNvCxnSpPr>
          <p:nvPr/>
        </p:nvCxnSpPr>
        <p:spPr>
          <a:xfrm rot="10800000">
            <a:off x="2274254" y="1112944"/>
            <a:ext cx="548647" cy="196571"/>
          </a:xfrm>
          <a:prstGeom prst="bentConnector2">
            <a:avLst/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Conector angular 168">
            <a:extLst>
              <a:ext uri="{FF2B5EF4-FFF2-40B4-BE49-F238E27FC236}">
                <a16:creationId xmlns:a16="http://schemas.microsoft.com/office/drawing/2014/main" xmlns="" id="{B5CC9E77-1C2F-5A42-B431-AA0AD6793733}"/>
              </a:ext>
            </a:extLst>
          </p:cNvPr>
          <p:cNvCxnSpPr>
            <a:cxnSpLocks/>
          </p:cNvCxnSpPr>
          <p:nvPr/>
        </p:nvCxnSpPr>
        <p:spPr>
          <a:xfrm rot="16200000" flipV="1">
            <a:off x="2236935" y="1573627"/>
            <a:ext cx="248545" cy="122282"/>
          </a:xfrm>
          <a:prstGeom prst="bentConnector3">
            <a:avLst>
              <a:gd name="adj1" fmla="val 101294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Conector angular 190">
            <a:extLst>
              <a:ext uri="{FF2B5EF4-FFF2-40B4-BE49-F238E27FC236}">
                <a16:creationId xmlns:a16="http://schemas.microsoft.com/office/drawing/2014/main" xmlns="" id="{CB4C985C-EB30-E844-B87E-4BA42084289C}"/>
              </a:ext>
            </a:extLst>
          </p:cNvPr>
          <p:cNvCxnSpPr>
            <a:cxnSpLocks/>
          </p:cNvCxnSpPr>
          <p:nvPr/>
        </p:nvCxnSpPr>
        <p:spPr>
          <a:xfrm flipV="1">
            <a:off x="3059430" y="1314419"/>
            <a:ext cx="229838" cy="214658"/>
          </a:xfrm>
          <a:prstGeom prst="bentConnector3">
            <a:avLst>
              <a:gd name="adj1" fmla="val -2776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Conector angular 198">
            <a:extLst>
              <a:ext uri="{FF2B5EF4-FFF2-40B4-BE49-F238E27FC236}">
                <a16:creationId xmlns:a16="http://schemas.microsoft.com/office/drawing/2014/main" xmlns="" id="{96101686-8436-2142-BC94-849498E524CA}"/>
              </a:ext>
            </a:extLst>
          </p:cNvPr>
          <p:cNvCxnSpPr>
            <a:cxnSpLocks/>
          </p:cNvCxnSpPr>
          <p:nvPr/>
        </p:nvCxnSpPr>
        <p:spPr>
          <a:xfrm rot="16200000" flipV="1">
            <a:off x="1865785" y="2307829"/>
            <a:ext cx="237908" cy="214969"/>
          </a:xfrm>
          <a:prstGeom prst="bentConnector3">
            <a:avLst>
              <a:gd name="adj1" fmla="val 99517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Conector angular 200">
            <a:extLst>
              <a:ext uri="{FF2B5EF4-FFF2-40B4-BE49-F238E27FC236}">
                <a16:creationId xmlns:a16="http://schemas.microsoft.com/office/drawing/2014/main" xmlns="" id="{693A65F3-5C3A-214C-8512-7691D75011B9}"/>
              </a:ext>
            </a:extLst>
          </p:cNvPr>
          <p:cNvCxnSpPr>
            <a:cxnSpLocks/>
          </p:cNvCxnSpPr>
          <p:nvPr/>
        </p:nvCxnSpPr>
        <p:spPr>
          <a:xfrm rot="10800000">
            <a:off x="1774656" y="2811205"/>
            <a:ext cx="479949" cy="171566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Conector angular 202">
            <a:extLst>
              <a:ext uri="{FF2B5EF4-FFF2-40B4-BE49-F238E27FC236}">
                <a16:creationId xmlns:a16="http://schemas.microsoft.com/office/drawing/2014/main" xmlns="" id="{2E1E4C56-D2F8-1C40-8DCD-19C80E810D81}"/>
              </a:ext>
            </a:extLst>
          </p:cNvPr>
          <p:cNvCxnSpPr>
            <a:cxnSpLocks/>
          </p:cNvCxnSpPr>
          <p:nvPr/>
        </p:nvCxnSpPr>
        <p:spPr>
          <a:xfrm rot="10800000" flipV="1">
            <a:off x="1800511" y="2775936"/>
            <a:ext cx="700286" cy="396171"/>
          </a:xfrm>
          <a:prstGeom prst="bentConnector3">
            <a:avLst>
              <a:gd name="adj1" fmla="val 407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Conector recto 210">
            <a:extLst>
              <a:ext uri="{FF2B5EF4-FFF2-40B4-BE49-F238E27FC236}">
                <a16:creationId xmlns:a16="http://schemas.microsoft.com/office/drawing/2014/main" xmlns="" id="{E28DBE2A-4600-DA4A-BAB6-449A1DC4D9F7}"/>
              </a:ext>
            </a:extLst>
          </p:cNvPr>
          <p:cNvCxnSpPr>
            <a:cxnSpLocks/>
          </p:cNvCxnSpPr>
          <p:nvPr/>
        </p:nvCxnSpPr>
        <p:spPr>
          <a:xfrm>
            <a:off x="6407474" y="1707506"/>
            <a:ext cx="1714970" cy="0"/>
          </a:xfrm>
          <a:prstGeom prst="line">
            <a:avLst/>
          </a:prstGeom>
          <a:ln w="19050">
            <a:solidFill>
              <a:srgbClr val="F6B73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Conector angular 148">
            <a:extLst>
              <a:ext uri="{FF2B5EF4-FFF2-40B4-BE49-F238E27FC236}">
                <a16:creationId xmlns:a16="http://schemas.microsoft.com/office/drawing/2014/main" xmlns="" id="{CE4A0D45-AD11-6C47-804A-FE919212545B}"/>
              </a:ext>
            </a:extLst>
          </p:cNvPr>
          <p:cNvCxnSpPr>
            <a:cxnSpLocks/>
            <a:endCxn id="94" idx="1"/>
          </p:cNvCxnSpPr>
          <p:nvPr/>
        </p:nvCxnSpPr>
        <p:spPr>
          <a:xfrm rot="5400000" flipH="1" flipV="1">
            <a:off x="3045708" y="2081320"/>
            <a:ext cx="590070" cy="178623"/>
          </a:xfrm>
          <a:prstGeom prst="bentConnector2">
            <a:avLst/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Conector angular 149">
            <a:extLst>
              <a:ext uri="{FF2B5EF4-FFF2-40B4-BE49-F238E27FC236}">
                <a16:creationId xmlns:a16="http://schemas.microsoft.com/office/drawing/2014/main" xmlns="" id="{71332C17-B5E8-6A44-966A-19F98F39A0B9}"/>
              </a:ext>
            </a:extLst>
          </p:cNvPr>
          <p:cNvCxnSpPr>
            <a:cxnSpLocks/>
            <a:endCxn id="98" idx="1"/>
          </p:cNvCxnSpPr>
          <p:nvPr/>
        </p:nvCxnSpPr>
        <p:spPr>
          <a:xfrm flipV="1">
            <a:off x="3612011" y="2137055"/>
            <a:ext cx="970343" cy="378103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Conector angular 151">
            <a:extLst>
              <a:ext uri="{FF2B5EF4-FFF2-40B4-BE49-F238E27FC236}">
                <a16:creationId xmlns:a16="http://schemas.microsoft.com/office/drawing/2014/main" xmlns="" id="{0B45C769-0263-6242-99C0-705A078A715B}"/>
              </a:ext>
            </a:extLst>
          </p:cNvPr>
          <p:cNvCxnSpPr>
            <a:cxnSpLocks/>
            <a:endCxn id="59" idx="1"/>
          </p:cNvCxnSpPr>
          <p:nvPr/>
        </p:nvCxnSpPr>
        <p:spPr>
          <a:xfrm flipV="1">
            <a:off x="2905000" y="2479417"/>
            <a:ext cx="1914724" cy="219563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Conector angular 155">
            <a:extLst>
              <a:ext uri="{FF2B5EF4-FFF2-40B4-BE49-F238E27FC236}">
                <a16:creationId xmlns:a16="http://schemas.microsoft.com/office/drawing/2014/main" xmlns="" id="{4A365B0B-4314-5141-8A11-422FE12928DA}"/>
              </a:ext>
            </a:extLst>
          </p:cNvPr>
          <p:cNvCxnSpPr>
            <a:cxnSpLocks/>
          </p:cNvCxnSpPr>
          <p:nvPr/>
        </p:nvCxnSpPr>
        <p:spPr>
          <a:xfrm rot="10800000" flipV="1">
            <a:off x="1905673" y="2624416"/>
            <a:ext cx="539282" cy="110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Conector recto de flecha 126">
            <a:extLst>
              <a:ext uri="{FF2B5EF4-FFF2-40B4-BE49-F238E27FC236}">
                <a16:creationId xmlns:a16="http://schemas.microsoft.com/office/drawing/2014/main" xmlns="" id="{8EC38924-25D6-374C-9F5C-3F9C2470A321}"/>
              </a:ext>
            </a:extLst>
          </p:cNvPr>
          <p:cNvCxnSpPr/>
          <p:nvPr/>
        </p:nvCxnSpPr>
        <p:spPr>
          <a:xfrm>
            <a:off x="2392486" y="3795152"/>
            <a:ext cx="0" cy="392264"/>
          </a:xfrm>
          <a:prstGeom prst="straightConnector1">
            <a:avLst/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086516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56209000-9190-004B-9D61-5E31BB3D3F0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3566"/>
            <a:ext cx="9144000" cy="5143500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043FC587-829D-4E1B-83B8-DA3EDC70ED7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5390" y="53920"/>
            <a:ext cx="6786043" cy="514350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FFFB9FD8-7CD7-4A4D-B078-D67BA3BFC77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xmlns="" id="{1E244A7A-9484-44D7-AFC4-E80FA47DAD7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067338" y="53566"/>
            <a:ext cx="1099710" cy="360843"/>
          </a:xfrm>
          <a:prstGeom prst="rect">
            <a:avLst/>
          </a:prstGeom>
        </p:spPr>
      </p:pic>
      <p:sp>
        <p:nvSpPr>
          <p:cNvPr id="19" name="Rectángulo 18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502918" y="117420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E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Ecotourism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pic>
        <p:nvPicPr>
          <p:cNvPr id="28" name="Imagen 27">
            <a:extLst>
              <a:ext uri="{FF2B5EF4-FFF2-40B4-BE49-F238E27FC236}">
                <a16:creationId xmlns:a16="http://schemas.microsoft.com/office/drawing/2014/main" xmlns="" id="{F559DCE4-EDD9-4D05-8E15-2236898F294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067338" y="3858858"/>
            <a:ext cx="1099710" cy="842351"/>
          </a:xfrm>
          <a:prstGeom prst="rect">
            <a:avLst/>
          </a:prstGeom>
        </p:spPr>
      </p:pic>
      <p:sp>
        <p:nvSpPr>
          <p:cNvPr id="13" name="Rectángulo 12">
            <a:extLst>
              <a:ext uri="{FF2B5EF4-FFF2-40B4-BE49-F238E27FC236}">
                <a16:creationId xmlns:a16="http://schemas.microsoft.com/office/drawing/2014/main" xmlns="" id="{6ADD41C9-4B49-4D0D-B497-5F2F84F886AB}"/>
              </a:ext>
            </a:extLst>
          </p:cNvPr>
          <p:cNvSpPr/>
          <p:nvPr/>
        </p:nvSpPr>
        <p:spPr>
          <a:xfrm>
            <a:off x="440240" y="1037425"/>
            <a:ext cx="7373469" cy="5034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97253" marR="2571" indent="-190824">
              <a:buFont typeface="Arial" panose="020B0604020202020204" pitchFamily="34" charset="0"/>
              <a:buChar char="•"/>
            </a:pPr>
            <a:endParaRPr lang="en-US" sz="1336" spc="53" dirty="0">
              <a:latin typeface="Century Gothic" panose="020B0502020202020204" pitchFamily="34" charset="0"/>
              <a:cs typeface="Calibri"/>
            </a:endParaRPr>
          </a:p>
          <a:p>
            <a:pPr marL="197253" marR="2571" indent="-190824">
              <a:buFont typeface="Arial" panose="020B0604020202020204" pitchFamily="34" charset="0"/>
              <a:buChar char="•"/>
            </a:pPr>
            <a:endParaRPr lang="en-US" sz="1336" spc="53" dirty="0">
              <a:latin typeface="Century Gothic" panose="020B0502020202020204" pitchFamily="34" charset="0"/>
              <a:cs typeface="Calibri"/>
            </a:endParaRPr>
          </a:p>
        </p:txBody>
      </p:sp>
      <p:sp>
        <p:nvSpPr>
          <p:cNvPr id="14" name="Rectángulo 13">
            <a:extLst>
              <a:ext uri="{FF2B5EF4-FFF2-40B4-BE49-F238E27FC236}">
                <a16:creationId xmlns:a16="http://schemas.microsoft.com/office/drawing/2014/main" xmlns="" id="{98BB101D-380F-49C8-A020-33DBDC825B04}"/>
              </a:ext>
            </a:extLst>
          </p:cNvPr>
          <p:cNvSpPr/>
          <p:nvPr/>
        </p:nvSpPr>
        <p:spPr>
          <a:xfrm>
            <a:off x="440240" y="1105345"/>
            <a:ext cx="5771717" cy="2462213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marL="318040" lvl="0" indent="-318040" algn="just" defTabSz="914400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Opportunities to invest in rural hotels, in order to take advantages of Colombian nature beauty and biodiversity.  </a:t>
            </a:r>
          </a:p>
          <a:p>
            <a:pPr marL="318040" lvl="0" indent="-318040" algn="just" defTabSz="914400">
              <a:buFont typeface="Wingdings" panose="05000000000000000000" pitchFamily="2" charset="2"/>
              <a:buChar char="ü"/>
              <a:defRPr/>
            </a:pPr>
            <a:endParaRPr lang="en-US" sz="1400" dirty="0">
              <a:solidFill>
                <a:prstClr val="black"/>
              </a:solidFill>
              <a:latin typeface="Century Gothic" panose="020B0502020202020204" pitchFamily="34" charset="0"/>
            </a:endParaRPr>
          </a:p>
          <a:p>
            <a:pPr marL="318040" lvl="0" indent="-318040" algn="just" defTabSz="914400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Glamping: It combines the experience of outdoor camping without neglecting the comfort and conditions of a traditional hotel accommodation.</a:t>
            </a:r>
          </a:p>
          <a:p>
            <a:pPr marL="318040" lvl="0" indent="-318040" algn="just" defTabSz="914400">
              <a:buFont typeface="Wingdings" panose="05000000000000000000" pitchFamily="2" charset="2"/>
              <a:buChar char="ü"/>
              <a:defRPr/>
            </a:pPr>
            <a:endParaRPr lang="en-US" sz="1400" dirty="0">
              <a:solidFill>
                <a:prstClr val="black"/>
              </a:solidFill>
              <a:latin typeface="Century Gothic" panose="020B0502020202020204" pitchFamily="34" charset="0"/>
            </a:endParaRPr>
          </a:p>
          <a:p>
            <a:pPr marL="318040" lvl="0" indent="-318040" algn="just" defTabSz="914400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Luxury sustainable tourism: tree houses and eco luxury ecolodges</a:t>
            </a:r>
          </a:p>
          <a:p>
            <a:pPr marL="318040" lvl="0" indent="-318040" algn="just" defTabSz="914400">
              <a:buFont typeface="Wingdings" panose="05000000000000000000" pitchFamily="2" charset="2"/>
              <a:buChar char="ü"/>
              <a:defRPr/>
            </a:pPr>
            <a:endParaRPr lang="en-US" sz="1400" dirty="0">
              <a:solidFill>
                <a:prstClr val="black"/>
              </a:solidFill>
              <a:latin typeface="Century Gothic" panose="020B0502020202020204" pitchFamily="34" charset="0"/>
            </a:endParaRPr>
          </a:p>
          <a:p>
            <a:pPr marL="318040" lvl="0" indent="-318040" algn="just" defTabSz="914400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Hotels – coffee and cocoa luxury farms. 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xmlns="" id="{586D4676-2129-42D9-B638-3A1E9AC838C4}"/>
              </a:ext>
            </a:extLst>
          </p:cNvPr>
          <p:cNvSpPr txBox="1"/>
          <p:nvPr/>
        </p:nvSpPr>
        <p:spPr>
          <a:xfrm>
            <a:off x="6679227" y="501657"/>
            <a:ext cx="2268964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Glamping</a:t>
            </a:r>
          </a:p>
          <a:p>
            <a:pPr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 </a:t>
            </a:r>
          </a:p>
          <a:p>
            <a:pPr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Tree houses</a:t>
            </a:r>
          </a:p>
          <a:p>
            <a:pPr>
              <a:defRPr/>
            </a:pPr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Spa and wellness centers</a:t>
            </a:r>
          </a:p>
          <a:p>
            <a:pPr>
              <a:defRPr/>
            </a:pPr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Birdwatching infrastructure</a:t>
            </a:r>
          </a:p>
          <a:p>
            <a:pPr>
              <a:defRPr/>
            </a:pPr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Luxury ecolodges</a:t>
            </a:r>
          </a:p>
          <a:p>
            <a:pPr>
              <a:defRPr/>
            </a:pPr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Themed hotels (haciendas, astronomy)</a:t>
            </a:r>
            <a:endParaRPr lang="es-CO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282116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56209000-9190-004B-9D61-5E31BB3D3F0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3566"/>
            <a:ext cx="9144000" cy="5143500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043FC587-829D-4E1B-83B8-DA3EDC70ED7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5391" y="53566"/>
            <a:ext cx="6786043" cy="514350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FFFB9FD8-7CD7-4A4D-B078-D67BA3BFC77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xmlns="" id="{1E244A7A-9484-44D7-AFC4-E80FA47DAD7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067338" y="53566"/>
            <a:ext cx="1099710" cy="360843"/>
          </a:xfrm>
          <a:prstGeom prst="rect">
            <a:avLst/>
          </a:prstGeom>
        </p:spPr>
      </p:pic>
      <p:sp>
        <p:nvSpPr>
          <p:cNvPr id="19" name="Rectángulo 18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502918" y="117420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E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Ecotourism</a:t>
            </a:r>
            <a:r>
              <a:rPr lang="es-E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: </a:t>
            </a:r>
            <a:r>
              <a:rPr lang="es-E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Bike</a:t>
            </a:r>
            <a:r>
              <a:rPr lang="es-E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E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Hotels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pic>
        <p:nvPicPr>
          <p:cNvPr id="28" name="Imagen 27">
            <a:extLst>
              <a:ext uri="{FF2B5EF4-FFF2-40B4-BE49-F238E27FC236}">
                <a16:creationId xmlns:a16="http://schemas.microsoft.com/office/drawing/2014/main" xmlns="" id="{F559DCE4-EDD9-4D05-8E15-2236898F294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067338" y="3858858"/>
            <a:ext cx="1099710" cy="842351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xmlns="" id="{FE93DF19-F71A-4C24-B046-6FEBDAFA3FC1}"/>
              </a:ext>
            </a:extLst>
          </p:cNvPr>
          <p:cNvSpPr txBox="1"/>
          <p:nvPr/>
        </p:nvSpPr>
        <p:spPr>
          <a:xfrm>
            <a:off x="6492343" y="1965113"/>
            <a:ext cx="23029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Bike</a:t>
            </a:r>
            <a:r>
              <a:rPr lang="es-ES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 </a:t>
            </a:r>
            <a:r>
              <a:rPr lang="es-ES" b="1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Hotels</a:t>
            </a:r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16" name="object 384">
            <a:extLst>
              <a:ext uri="{FF2B5EF4-FFF2-40B4-BE49-F238E27FC236}">
                <a16:creationId xmlns:a16="http://schemas.microsoft.com/office/drawing/2014/main" xmlns="" id="{847B76A6-8965-474E-A12F-F4350BA3F296}"/>
              </a:ext>
            </a:extLst>
          </p:cNvPr>
          <p:cNvSpPr txBox="1"/>
          <p:nvPr/>
        </p:nvSpPr>
        <p:spPr>
          <a:xfrm>
            <a:off x="418023" y="1065384"/>
            <a:ext cx="5725623" cy="269304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s-CO"/>
            </a:defPPr>
            <a:lvl1pPr marL="318040" lvl="0" indent="-318040" algn="just">
              <a:buFont typeface="Wingdings" panose="05000000000000000000" pitchFamily="2" charset="2"/>
              <a:buChar char="ü"/>
              <a:defRPr sz="1500">
                <a:solidFill>
                  <a:prstClr val="black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es-CO" sz="1400" dirty="0" err="1">
                <a:solidFill>
                  <a:schemeClr val="tx1"/>
                </a:solidFill>
              </a:rPr>
              <a:t>The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National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Government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enabled</a:t>
            </a:r>
            <a:r>
              <a:rPr lang="es-CO" sz="1400" dirty="0">
                <a:solidFill>
                  <a:schemeClr val="tx1"/>
                </a:solidFill>
              </a:rPr>
              <a:t> 38 </a:t>
            </a:r>
            <a:r>
              <a:rPr lang="es-CO" sz="1400" dirty="0" err="1">
                <a:solidFill>
                  <a:schemeClr val="tx1"/>
                </a:solidFill>
              </a:rPr>
              <a:t>routes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for</a:t>
            </a:r>
            <a:r>
              <a:rPr lang="es-CO" sz="1400" dirty="0">
                <a:solidFill>
                  <a:schemeClr val="tx1"/>
                </a:solidFill>
              </a:rPr>
              <a:t> travelling in Colombia </a:t>
            </a:r>
            <a:r>
              <a:rPr lang="es-CO" sz="1400" dirty="0" err="1">
                <a:solidFill>
                  <a:schemeClr val="tx1"/>
                </a:solidFill>
              </a:rPr>
              <a:t>by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bike</a:t>
            </a:r>
            <a:r>
              <a:rPr lang="es-CO" sz="1400" dirty="0">
                <a:solidFill>
                  <a:schemeClr val="tx1"/>
                </a:solidFill>
              </a:rPr>
              <a:t>.</a:t>
            </a:r>
          </a:p>
          <a:p>
            <a:endParaRPr lang="es-CO" sz="1400" dirty="0">
              <a:solidFill>
                <a:schemeClr val="tx1"/>
              </a:solidFill>
            </a:endParaRPr>
          </a:p>
          <a:p>
            <a:r>
              <a:rPr lang="es-CO" sz="1400" dirty="0" err="1">
                <a:solidFill>
                  <a:schemeClr val="tx1"/>
                </a:solidFill>
              </a:rPr>
              <a:t>The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measurement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allows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locals</a:t>
            </a:r>
            <a:r>
              <a:rPr lang="es-CO" sz="1400" dirty="0">
                <a:solidFill>
                  <a:schemeClr val="tx1"/>
                </a:solidFill>
              </a:rPr>
              <a:t> and </a:t>
            </a:r>
            <a:r>
              <a:rPr lang="es-CO" sz="1400" dirty="0" err="1">
                <a:solidFill>
                  <a:schemeClr val="tx1"/>
                </a:solidFill>
              </a:rPr>
              <a:t>foreigners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to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visit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National</a:t>
            </a:r>
            <a:r>
              <a:rPr lang="es-CO" sz="1400" dirty="0">
                <a:solidFill>
                  <a:schemeClr val="tx1"/>
                </a:solidFill>
              </a:rPr>
              <a:t> Parks and </a:t>
            </a:r>
            <a:r>
              <a:rPr lang="es-CO" sz="1400" dirty="0" err="1">
                <a:solidFill>
                  <a:schemeClr val="tx1"/>
                </a:solidFill>
              </a:rPr>
              <a:t>Heritage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Towns</a:t>
            </a:r>
            <a:r>
              <a:rPr lang="es-CO" sz="1400" dirty="0">
                <a:solidFill>
                  <a:schemeClr val="tx1"/>
                </a:solidFill>
              </a:rPr>
              <a:t>.</a:t>
            </a:r>
          </a:p>
          <a:p>
            <a:endParaRPr lang="es-CO" sz="1400" dirty="0">
              <a:solidFill>
                <a:schemeClr val="tx1"/>
              </a:solidFill>
            </a:endParaRPr>
          </a:p>
          <a:p>
            <a:r>
              <a:rPr lang="es-CO" sz="1400" dirty="0" err="1">
                <a:solidFill>
                  <a:schemeClr val="tx1"/>
                </a:solidFill>
              </a:rPr>
              <a:t>Bike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hotels</a:t>
            </a:r>
            <a:r>
              <a:rPr lang="es-CO" sz="1400" dirty="0">
                <a:solidFill>
                  <a:schemeClr val="tx1"/>
                </a:solidFill>
              </a:rPr>
              <a:t>: </a:t>
            </a:r>
            <a:r>
              <a:rPr lang="es-CO" sz="1400" dirty="0" err="1">
                <a:solidFill>
                  <a:schemeClr val="tx1"/>
                </a:solidFill>
              </a:rPr>
              <a:t>they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offer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services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like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mountain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bicycles</a:t>
            </a:r>
            <a:r>
              <a:rPr lang="es-CO" sz="1400" dirty="0">
                <a:solidFill>
                  <a:schemeClr val="tx1"/>
                </a:solidFill>
              </a:rPr>
              <a:t>’ </a:t>
            </a:r>
            <a:r>
              <a:rPr lang="es-CO" sz="1400" dirty="0" err="1">
                <a:solidFill>
                  <a:schemeClr val="tx1"/>
                </a:solidFill>
              </a:rPr>
              <a:t>cleaning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zones</a:t>
            </a:r>
            <a:r>
              <a:rPr lang="es-CO" sz="1400" dirty="0">
                <a:solidFill>
                  <a:schemeClr val="tx1"/>
                </a:solidFill>
              </a:rPr>
              <a:t>, </a:t>
            </a:r>
            <a:r>
              <a:rPr lang="es-CO" sz="1400" dirty="0" err="1">
                <a:solidFill>
                  <a:schemeClr val="tx1"/>
                </a:solidFill>
              </a:rPr>
              <a:t>rental</a:t>
            </a:r>
            <a:r>
              <a:rPr lang="es-CO" sz="1400" dirty="0">
                <a:solidFill>
                  <a:schemeClr val="tx1"/>
                </a:solidFill>
              </a:rPr>
              <a:t>, </a:t>
            </a:r>
            <a:r>
              <a:rPr lang="es-CO" sz="1400" dirty="0" err="1">
                <a:solidFill>
                  <a:schemeClr val="tx1"/>
                </a:solidFill>
              </a:rPr>
              <a:t>information</a:t>
            </a:r>
            <a:r>
              <a:rPr lang="es-CO" sz="1400" dirty="0">
                <a:solidFill>
                  <a:schemeClr val="tx1"/>
                </a:solidFill>
              </a:rPr>
              <a:t> centers </a:t>
            </a:r>
            <a:r>
              <a:rPr lang="es-CO" sz="1400" dirty="0" err="1">
                <a:solidFill>
                  <a:schemeClr val="tx1"/>
                </a:solidFill>
              </a:rPr>
              <a:t>about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routes</a:t>
            </a:r>
            <a:r>
              <a:rPr lang="es-CO" sz="1400" dirty="0">
                <a:solidFill>
                  <a:schemeClr val="tx1"/>
                </a:solidFill>
              </a:rPr>
              <a:t>, GPS </a:t>
            </a:r>
            <a:r>
              <a:rPr lang="es-CO" sz="1400" dirty="0" err="1">
                <a:solidFill>
                  <a:schemeClr val="tx1"/>
                </a:solidFill>
              </a:rPr>
              <a:t>rentals</a:t>
            </a:r>
            <a:r>
              <a:rPr lang="es-CO" sz="1400" dirty="0">
                <a:solidFill>
                  <a:schemeClr val="tx1"/>
                </a:solidFill>
              </a:rPr>
              <a:t>, picnic </a:t>
            </a:r>
            <a:r>
              <a:rPr lang="es-CO" sz="1400" dirty="0" err="1">
                <a:solidFill>
                  <a:schemeClr val="tx1"/>
                </a:solidFill>
              </a:rPr>
              <a:t>breakfast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for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cyclists</a:t>
            </a:r>
            <a:r>
              <a:rPr lang="es-CO" sz="1400" dirty="0">
                <a:solidFill>
                  <a:schemeClr val="tx1"/>
                </a:solidFill>
              </a:rPr>
              <a:t>, </a:t>
            </a:r>
            <a:r>
              <a:rPr lang="es-CO" sz="1400" dirty="0" err="1">
                <a:solidFill>
                  <a:schemeClr val="tx1"/>
                </a:solidFill>
              </a:rPr>
              <a:t>repair</a:t>
            </a:r>
            <a:r>
              <a:rPr lang="es-CO" sz="1400" dirty="0">
                <a:solidFill>
                  <a:schemeClr val="tx1"/>
                </a:solidFill>
              </a:rPr>
              <a:t> </a:t>
            </a:r>
            <a:r>
              <a:rPr lang="es-CO" sz="1400" dirty="0" err="1">
                <a:solidFill>
                  <a:schemeClr val="tx1"/>
                </a:solidFill>
              </a:rPr>
              <a:t>services</a:t>
            </a:r>
            <a:r>
              <a:rPr lang="es-CO" sz="1400" dirty="0">
                <a:solidFill>
                  <a:schemeClr val="tx1"/>
                </a:solidFill>
              </a:rPr>
              <a:t>, </a:t>
            </a:r>
            <a:r>
              <a:rPr lang="es-CO" sz="1400" dirty="0" err="1">
                <a:solidFill>
                  <a:schemeClr val="tx1"/>
                </a:solidFill>
              </a:rPr>
              <a:t>guides</a:t>
            </a:r>
            <a:r>
              <a:rPr lang="es-CO" sz="1400" dirty="0">
                <a:solidFill>
                  <a:schemeClr val="tx1"/>
                </a:solidFill>
              </a:rPr>
              <a:t>.</a:t>
            </a:r>
          </a:p>
          <a:p>
            <a:endParaRPr lang="es-CO" sz="1400" dirty="0">
              <a:solidFill>
                <a:schemeClr val="tx1"/>
              </a:solidFill>
            </a:endParaRPr>
          </a:p>
          <a:p>
            <a:endParaRPr lang="es-CO" dirty="0"/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xmlns="" id="{31E4C283-ABF2-4869-B84C-B5E3C07F4E91}"/>
              </a:ext>
            </a:extLst>
          </p:cNvPr>
          <p:cNvSpPr txBox="1"/>
          <p:nvPr/>
        </p:nvSpPr>
        <p:spPr>
          <a:xfrm>
            <a:off x="562681" y="3433951"/>
            <a:ext cx="5611610" cy="7540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dirty="0">
                <a:latin typeface="Century Gothic" panose="020B0502020202020204" pitchFamily="34" charset="0"/>
              </a:rPr>
              <a:t>More information about the routes</a:t>
            </a:r>
            <a:r>
              <a:rPr lang="en-US" sz="1400" dirty="0">
                <a:solidFill>
                  <a:schemeClr val="bg1"/>
                </a:solidFill>
                <a:latin typeface="Century Gothic" panose="020B0502020202020204" pitchFamily="34" charset="0"/>
              </a:rPr>
              <a:t>: </a:t>
            </a:r>
            <a:r>
              <a:rPr lang="en-US" sz="1400" b="1" u="sng" dirty="0">
                <a:solidFill>
                  <a:srgbClr val="00B0F0"/>
                </a:solidFill>
                <a:latin typeface="Century Gothic" panose="020B0502020202020204" pitchFamily="34" charset="0"/>
                <a:hlinkClick r:id="rId7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38 routes for </a:t>
            </a:r>
            <a:r>
              <a:rPr lang="en-US" sz="1400" b="1" u="sng" dirty="0">
                <a:solidFill>
                  <a:srgbClr val="00B0F0"/>
                </a:solidFill>
                <a:latin typeface="Century Gothic" panose="020B0502020202020204" pitchFamily="34" charset="0"/>
              </a:rPr>
              <a:t>travelling </a:t>
            </a:r>
            <a:r>
              <a:rPr lang="en-US" sz="1400" b="1" u="sng" dirty="0">
                <a:solidFill>
                  <a:srgbClr val="00B0F0"/>
                </a:solidFill>
                <a:latin typeface="Century Gothic" panose="020B0502020202020204" pitchFamily="34" charset="0"/>
                <a:hlinkClick r:id="rId7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in Colombia</a:t>
            </a:r>
            <a:r>
              <a:rPr lang="en-US" sz="1400" b="1" u="sng" dirty="0">
                <a:solidFill>
                  <a:srgbClr val="00B0F0"/>
                </a:solidFill>
                <a:latin typeface="Century Gothic" panose="020B0502020202020204" pitchFamily="34" charset="0"/>
              </a:rPr>
              <a:t> by bike.</a:t>
            </a:r>
            <a:endParaRPr lang="en-US" sz="1500" b="1" u="sng" dirty="0">
              <a:solidFill>
                <a:srgbClr val="00B0F0"/>
              </a:solidFill>
              <a:latin typeface="Century Gothic" panose="020B0502020202020204" pitchFamily="34" charset="0"/>
            </a:endParaRPr>
          </a:p>
          <a:p>
            <a:pPr algn="just"/>
            <a:endParaRPr lang="en-US" sz="1500" b="1" u="sng" dirty="0">
              <a:solidFill>
                <a:srgbClr val="00B0F0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749403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Imagen 140">
            <a:extLst>
              <a:ext uri="{FF2B5EF4-FFF2-40B4-BE49-F238E27FC236}">
                <a16:creationId xmlns:a16="http://schemas.microsoft.com/office/drawing/2014/main" xmlns="" id="{9F6A4E9E-1EE1-734F-A18D-D109876A387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190" b="5190"/>
          <a:stretch/>
        </p:blipFill>
        <p:spPr>
          <a:xfrm>
            <a:off x="-2147" y="-7311"/>
            <a:ext cx="9143994" cy="5143497"/>
          </a:xfrm>
          <a:prstGeom prst="rect">
            <a:avLst/>
          </a:prstGeom>
        </p:spPr>
      </p:pic>
      <p:sp>
        <p:nvSpPr>
          <p:cNvPr id="41" name="CuadroTexto 40">
            <a:extLst>
              <a:ext uri="{FF2B5EF4-FFF2-40B4-BE49-F238E27FC236}">
                <a16:creationId xmlns:a16="http://schemas.microsoft.com/office/drawing/2014/main" xmlns="" id="{685007B3-7982-E24E-AC18-C46FE8B0605E}"/>
              </a:ext>
            </a:extLst>
          </p:cNvPr>
          <p:cNvSpPr txBox="1"/>
          <p:nvPr/>
        </p:nvSpPr>
        <p:spPr>
          <a:xfrm>
            <a:off x="6333652" y="602511"/>
            <a:ext cx="181766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821588">
              <a:defRPr/>
            </a:pPr>
            <a:r>
              <a:rPr lang="es-CO" sz="1650" dirty="0">
                <a:solidFill>
                  <a:prstClr val="white"/>
                </a:solidFill>
                <a:latin typeface="Century Gothic" panose="020B0502020202020204" pitchFamily="34" charset="0"/>
              </a:rPr>
              <a:t>THEME PARKS </a:t>
            </a:r>
          </a:p>
        </p:txBody>
      </p:sp>
      <p:sp>
        <p:nvSpPr>
          <p:cNvPr id="48" name="CuadroTexto 47">
            <a:extLst>
              <a:ext uri="{FF2B5EF4-FFF2-40B4-BE49-F238E27FC236}">
                <a16:creationId xmlns:a16="http://schemas.microsoft.com/office/drawing/2014/main" xmlns="" id="{363581E4-BBB9-3343-95E5-01FBCC721858}"/>
              </a:ext>
            </a:extLst>
          </p:cNvPr>
          <p:cNvSpPr txBox="1"/>
          <p:nvPr/>
        </p:nvSpPr>
        <p:spPr>
          <a:xfrm>
            <a:off x="6411743" y="3106494"/>
            <a:ext cx="1204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821588">
              <a:defRPr/>
            </a:pPr>
            <a:r>
              <a:rPr lang="es-CO" sz="1200" b="1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 pitchFamily="34" charset="0"/>
              </a:rPr>
              <a:t>THEME PARKS </a:t>
            </a:r>
            <a:endParaRPr lang="es-CO" sz="1200" b="1" i="1" dirty="0">
              <a:solidFill>
                <a:prstClr val="black">
                  <a:lumMod val="75000"/>
                  <a:lumOff val="25000"/>
                </a:prstClr>
              </a:solidFill>
              <a:latin typeface="Century Gothic" panose="020B0502020202020204" pitchFamily="34" charset="0"/>
            </a:endParaRPr>
          </a:p>
        </p:txBody>
      </p:sp>
      <p:sp>
        <p:nvSpPr>
          <p:cNvPr id="52" name="Rectángulo 51">
            <a:extLst>
              <a:ext uri="{FF2B5EF4-FFF2-40B4-BE49-F238E27FC236}">
                <a16:creationId xmlns:a16="http://schemas.microsoft.com/office/drawing/2014/main" xmlns="" id="{731CEB3C-D779-3E46-B3ED-1D2018BC6A13}"/>
              </a:ext>
            </a:extLst>
          </p:cNvPr>
          <p:cNvSpPr/>
          <p:nvPr/>
        </p:nvSpPr>
        <p:spPr>
          <a:xfrm>
            <a:off x="6473609" y="3389817"/>
            <a:ext cx="147238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en-US" sz="1200" b="1" dirty="0">
                <a:solidFill>
                  <a:prstClr val="white"/>
                </a:solidFill>
                <a:latin typeface="Century Gothic" panose="020B0502020202020204" pitchFamily="34" charset="0"/>
              </a:rPr>
              <a:t>Niches: </a:t>
            </a:r>
            <a:r>
              <a:rPr lang="en-US" sz="1200" dirty="0">
                <a:solidFill>
                  <a:prstClr val="white"/>
                </a:solidFill>
                <a:latin typeface="Century Gothic" panose="020B0502020202020204" pitchFamily="34" charset="0"/>
              </a:rPr>
              <a:t>Music, aquatic, adventure, family.</a:t>
            </a:r>
          </a:p>
        </p:txBody>
      </p:sp>
      <p:sp>
        <p:nvSpPr>
          <p:cNvPr id="56" name="Triángulo 55">
            <a:extLst>
              <a:ext uri="{FF2B5EF4-FFF2-40B4-BE49-F238E27FC236}">
                <a16:creationId xmlns:a16="http://schemas.microsoft.com/office/drawing/2014/main" xmlns="" id="{2C559885-E162-6847-AEF8-8B58F2787BD3}"/>
              </a:ext>
            </a:extLst>
          </p:cNvPr>
          <p:cNvSpPr/>
          <p:nvPr/>
        </p:nvSpPr>
        <p:spPr>
          <a:xfrm rot="5400000">
            <a:off x="6314338" y="3184155"/>
            <a:ext cx="178584" cy="139955"/>
          </a:xfrm>
          <a:prstGeom prst="triangle">
            <a:avLst/>
          </a:prstGeom>
          <a:solidFill>
            <a:srgbClr val="7030A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350"/>
          </a:p>
        </p:txBody>
      </p:sp>
      <p:grpSp>
        <p:nvGrpSpPr>
          <p:cNvPr id="4" name="8 Grupo">
            <a:extLst>
              <a:ext uri="{FF2B5EF4-FFF2-40B4-BE49-F238E27FC236}">
                <a16:creationId xmlns:a16="http://schemas.microsoft.com/office/drawing/2014/main" xmlns="" id="{17240CE2-5538-1F4C-91B5-DB08EDA8417F}"/>
              </a:ext>
            </a:extLst>
          </p:cNvPr>
          <p:cNvGrpSpPr/>
          <p:nvPr/>
        </p:nvGrpSpPr>
        <p:grpSpPr>
          <a:xfrm>
            <a:off x="1544851" y="681821"/>
            <a:ext cx="3409355" cy="4369761"/>
            <a:chOff x="2627784" y="1412776"/>
            <a:chExt cx="3558058" cy="4373743"/>
          </a:xfrm>
          <a:solidFill>
            <a:srgbClr val="F6B73E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" name="Freeform 40">
              <a:extLst>
                <a:ext uri="{FF2B5EF4-FFF2-40B4-BE49-F238E27FC236}">
                  <a16:creationId xmlns:a16="http://schemas.microsoft.com/office/drawing/2014/main" xmlns="" id="{6EF549F3-8069-1D43-9373-D796CE710D4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04360" y="1417802"/>
              <a:ext cx="706231" cy="532740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6" name="Freeform 41">
              <a:extLst>
                <a:ext uri="{FF2B5EF4-FFF2-40B4-BE49-F238E27FC236}">
                  <a16:creationId xmlns:a16="http://schemas.microsoft.com/office/drawing/2014/main" xmlns="" id="{607567F9-B105-2749-9033-681BA6CFA28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02145" y="1684172"/>
              <a:ext cx="417012" cy="662155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7" name="Freeform 42">
              <a:extLst>
                <a:ext uri="{FF2B5EF4-FFF2-40B4-BE49-F238E27FC236}">
                  <a16:creationId xmlns:a16="http://schemas.microsoft.com/office/drawing/2014/main" xmlns="" id="{A35E9863-66A4-9B40-A881-9F37BC87565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75221" y="1823639"/>
              <a:ext cx="341681" cy="841829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43">
              <a:extLst>
                <a:ext uri="{FF2B5EF4-FFF2-40B4-BE49-F238E27FC236}">
                  <a16:creationId xmlns:a16="http://schemas.microsoft.com/office/drawing/2014/main" xmlns="" id="{CF731F30-93EB-7F4A-86B5-BDD2C0200A0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720088" y="1754534"/>
              <a:ext cx="145282" cy="256318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44">
              <a:extLst>
                <a:ext uri="{FF2B5EF4-FFF2-40B4-BE49-F238E27FC236}">
                  <a16:creationId xmlns:a16="http://schemas.microsoft.com/office/drawing/2014/main" xmlns="" id="{7809AABD-08E9-8F4A-9B1F-5E5973C7EBE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611126" y="1851281"/>
              <a:ext cx="560949" cy="1003913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45">
              <a:extLst>
                <a:ext uri="{FF2B5EF4-FFF2-40B4-BE49-F238E27FC236}">
                  <a16:creationId xmlns:a16="http://schemas.microsoft.com/office/drawing/2014/main" xmlns="" id="{04CC2E47-B9F8-8C4F-90A4-A7F73C3A3B7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89603" y="2019647"/>
              <a:ext cx="332265" cy="51263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46">
              <a:extLst>
                <a:ext uri="{FF2B5EF4-FFF2-40B4-BE49-F238E27FC236}">
                  <a16:creationId xmlns:a16="http://schemas.microsoft.com/office/drawing/2014/main" xmlns="" id="{92BAB283-A3B9-D343-A624-0CD413421ED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59574" y="2198065"/>
              <a:ext cx="507141" cy="562895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rgbClr val="7030A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47">
              <a:extLst>
                <a:ext uri="{FF2B5EF4-FFF2-40B4-BE49-F238E27FC236}">
                  <a16:creationId xmlns:a16="http://schemas.microsoft.com/office/drawing/2014/main" xmlns="" id="{46B2EF9D-63E7-C444-87D0-488DE496056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77971" y="2357635"/>
              <a:ext cx="947022" cy="898370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rgbClr val="7030A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48">
              <a:extLst>
                <a:ext uri="{FF2B5EF4-FFF2-40B4-BE49-F238E27FC236}">
                  <a16:creationId xmlns:a16="http://schemas.microsoft.com/office/drawing/2014/main" xmlns="" id="{B16CF6C0-A6ED-404D-8736-864A415B625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54668" y="2405381"/>
              <a:ext cx="547497" cy="1233845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49">
              <a:extLst>
                <a:ext uri="{FF2B5EF4-FFF2-40B4-BE49-F238E27FC236}">
                  <a16:creationId xmlns:a16="http://schemas.microsoft.com/office/drawing/2014/main" xmlns="" id="{36C4C315-F81C-3845-96D6-ED5411C856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228574" y="2240784"/>
              <a:ext cx="425084" cy="626974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50">
              <a:extLst>
                <a:ext uri="{FF2B5EF4-FFF2-40B4-BE49-F238E27FC236}">
                  <a16:creationId xmlns:a16="http://schemas.microsoft.com/office/drawing/2014/main" xmlns="" id="{CF571103-EBC4-D943-B0CD-A1771A069D3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0701" y="2549874"/>
              <a:ext cx="583817" cy="626974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7030A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51">
              <a:extLst>
                <a:ext uri="{FF2B5EF4-FFF2-40B4-BE49-F238E27FC236}">
                  <a16:creationId xmlns:a16="http://schemas.microsoft.com/office/drawing/2014/main" xmlns="" id="{8A19836B-90DC-8D4D-B0D8-869C0B295D8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12451" y="2831321"/>
              <a:ext cx="762729" cy="623205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rgbClr val="7030A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52">
              <a:extLst>
                <a:ext uri="{FF2B5EF4-FFF2-40B4-BE49-F238E27FC236}">
                  <a16:creationId xmlns:a16="http://schemas.microsoft.com/office/drawing/2014/main" xmlns="" id="{881F7735-FFEE-884F-8614-C99FAFA657A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554113" y="2802423"/>
              <a:ext cx="854203" cy="300294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53">
              <a:extLst>
                <a:ext uri="{FF2B5EF4-FFF2-40B4-BE49-F238E27FC236}">
                  <a16:creationId xmlns:a16="http://schemas.microsoft.com/office/drawing/2014/main" xmlns="" id="{98BD5EC1-9637-B64F-BEE5-0CF7A606593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355023" y="3023560"/>
              <a:ext cx="944331" cy="546561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rgbClr val="7030A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54">
              <a:extLst>
                <a:ext uri="{FF2B5EF4-FFF2-40B4-BE49-F238E27FC236}">
                  <a16:creationId xmlns:a16="http://schemas.microsoft.com/office/drawing/2014/main" xmlns="" id="{C04D5C78-0E92-9F4D-84B2-C3D95F371D6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937495" y="3010995"/>
              <a:ext cx="1060019" cy="93857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55">
              <a:extLst>
                <a:ext uri="{FF2B5EF4-FFF2-40B4-BE49-F238E27FC236}">
                  <a16:creationId xmlns:a16="http://schemas.microsoft.com/office/drawing/2014/main" xmlns="" id="{73AE4625-033F-234A-8AE8-BAB17F7311C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027623" y="3609071"/>
              <a:ext cx="1158219" cy="786545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56">
              <a:extLst>
                <a:ext uri="{FF2B5EF4-FFF2-40B4-BE49-F238E27FC236}">
                  <a16:creationId xmlns:a16="http://schemas.microsoft.com/office/drawing/2014/main" xmlns="" id="{FF871749-EAD6-214E-9783-D198EA02254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684597" y="4148093"/>
              <a:ext cx="834025" cy="848112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57">
              <a:extLst>
                <a:ext uri="{FF2B5EF4-FFF2-40B4-BE49-F238E27FC236}">
                  <a16:creationId xmlns:a16="http://schemas.microsoft.com/office/drawing/2014/main" xmlns="" id="{523A9549-8CE2-A048-8F20-E847D3D455A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39811" y="3152975"/>
              <a:ext cx="525974" cy="483738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rgbClr val="7030A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58">
              <a:extLst>
                <a:ext uri="{FF2B5EF4-FFF2-40B4-BE49-F238E27FC236}">
                  <a16:creationId xmlns:a16="http://schemas.microsoft.com/office/drawing/2014/main" xmlns="" id="{889DC80E-0112-5F42-907F-549A4C490B3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42046" y="3413063"/>
              <a:ext cx="147972" cy="311602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rgbClr val="7030A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59">
              <a:extLst>
                <a:ext uri="{FF2B5EF4-FFF2-40B4-BE49-F238E27FC236}">
                  <a16:creationId xmlns:a16="http://schemas.microsoft.com/office/drawing/2014/main" xmlns="" id="{A5A70B45-E740-7C43-93D7-8FCBF9CAFC0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827704" y="3413063"/>
              <a:ext cx="1119208" cy="860676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60">
              <a:extLst>
                <a:ext uri="{FF2B5EF4-FFF2-40B4-BE49-F238E27FC236}">
                  <a16:creationId xmlns:a16="http://schemas.microsoft.com/office/drawing/2014/main" xmlns="" id="{318558F1-4003-E74E-9BA5-729BDBA4F35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177456" y="3906852"/>
              <a:ext cx="1082887" cy="614410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61">
              <a:extLst>
                <a:ext uri="{FF2B5EF4-FFF2-40B4-BE49-F238E27FC236}">
                  <a16:creationId xmlns:a16="http://schemas.microsoft.com/office/drawing/2014/main" xmlns="" id="{835B0A22-1FA4-CA46-BD9A-E8385220150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47902" y="3180618"/>
              <a:ext cx="361859" cy="234958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rgbClr val="7030A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62">
              <a:extLst>
                <a:ext uri="{FF2B5EF4-FFF2-40B4-BE49-F238E27FC236}">
                  <a16:creationId xmlns:a16="http://schemas.microsoft.com/office/drawing/2014/main" xmlns="" id="{83EA3DF7-727C-0A4D-BC9B-65EDFA24736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7595" y="3245954"/>
              <a:ext cx="304016" cy="228676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rgbClr val="7030A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63">
              <a:extLst>
                <a:ext uri="{FF2B5EF4-FFF2-40B4-BE49-F238E27FC236}">
                  <a16:creationId xmlns:a16="http://schemas.microsoft.com/office/drawing/2014/main" xmlns="" id="{1358D464-FECA-854C-B5C4-2615975C536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91403" y="3287417"/>
              <a:ext cx="473511" cy="621949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solidFill>
              <a:srgbClr val="7030A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64">
              <a:extLst>
                <a:ext uri="{FF2B5EF4-FFF2-40B4-BE49-F238E27FC236}">
                  <a16:creationId xmlns:a16="http://schemas.microsoft.com/office/drawing/2014/main" xmlns="" id="{5327D909-204B-CC4A-AB13-27B1AC65954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551937" y="3444474"/>
              <a:ext cx="141246" cy="167109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65">
              <a:extLst>
                <a:ext uri="{FF2B5EF4-FFF2-40B4-BE49-F238E27FC236}">
                  <a16:creationId xmlns:a16="http://schemas.microsoft.com/office/drawing/2014/main" xmlns="" id="{C8AF119E-77FB-3B42-ACFB-C51BFE669A7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75736" y="3370343"/>
              <a:ext cx="539426" cy="527714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66">
              <a:extLst>
                <a:ext uri="{FF2B5EF4-FFF2-40B4-BE49-F238E27FC236}">
                  <a16:creationId xmlns:a16="http://schemas.microsoft.com/office/drawing/2014/main" xmlns="" id="{FD556E2C-11C2-754F-8EC1-2023DFC835E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931800" y="3805079"/>
              <a:ext cx="644352" cy="634513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s-ES" sz="750">
                <a:solidFill>
                  <a:prstClr val="black"/>
                </a:solidFill>
              </a:endParaRPr>
            </a:p>
          </p:txBody>
        </p:sp>
        <p:sp>
          <p:nvSpPr>
            <p:cNvPr id="32" name="Freeform 67">
              <a:extLst>
                <a:ext uri="{FF2B5EF4-FFF2-40B4-BE49-F238E27FC236}">
                  <a16:creationId xmlns:a16="http://schemas.microsoft.com/office/drawing/2014/main" xmlns="" id="{E9FAF497-0DDD-9146-9B17-22C2F73C5C1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8050" y="3609071"/>
              <a:ext cx="641661" cy="686028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rgbClr val="7030A0"/>
            </a:solidFill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68">
              <a:extLst>
                <a:ext uri="{FF2B5EF4-FFF2-40B4-BE49-F238E27FC236}">
                  <a16:creationId xmlns:a16="http://schemas.microsoft.com/office/drawing/2014/main" xmlns="" id="{831A1D53-B22A-DF4F-9502-4A0D0EFE2FE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627784" y="3969675"/>
              <a:ext cx="630900" cy="632000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69">
              <a:extLst>
                <a:ext uri="{FF2B5EF4-FFF2-40B4-BE49-F238E27FC236}">
                  <a16:creationId xmlns:a16="http://schemas.microsoft.com/office/drawing/2014/main" xmlns="" id="{27F5E291-E0D2-0440-90CD-89F6786F4BD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60484" y="4317715"/>
              <a:ext cx="994104" cy="518919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70">
              <a:extLst>
                <a:ext uri="{FF2B5EF4-FFF2-40B4-BE49-F238E27FC236}">
                  <a16:creationId xmlns:a16="http://schemas.microsoft.com/office/drawing/2014/main" xmlns="" id="{E1C535C4-34FD-4743-81B9-4B324762257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430869" y="3915648"/>
              <a:ext cx="1440711" cy="944859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71">
              <a:extLst>
                <a:ext uri="{FF2B5EF4-FFF2-40B4-BE49-F238E27FC236}">
                  <a16:creationId xmlns:a16="http://schemas.microsoft.com/office/drawing/2014/main" xmlns="" id="{2A5D886F-54F7-764A-8852-CBEB4C82B7F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7605" y="4656960"/>
              <a:ext cx="1472996" cy="112955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72">
              <a:extLst>
                <a:ext uri="{FF2B5EF4-FFF2-40B4-BE49-F238E27FC236}">
                  <a16:creationId xmlns:a16="http://schemas.microsoft.com/office/drawing/2014/main" xmlns="" id="{25CC3C45-5A4B-CD4A-82B8-22C50899BDC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34035" y="1412776"/>
              <a:ext cx="203125" cy="283960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73">
              <a:extLst>
                <a:ext uri="{FF2B5EF4-FFF2-40B4-BE49-F238E27FC236}">
                  <a16:creationId xmlns:a16="http://schemas.microsoft.com/office/drawing/2014/main" xmlns="" id="{7355704A-F1A8-E34B-971A-2C90B1E8336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703115" y="1504498"/>
              <a:ext cx="208506" cy="463634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s-ES" sz="1350">
                <a:solidFill>
                  <a:prstClr val="black"/>
                </a:solidFill>
              </a:endParaRPr>
            </a:p>
          </p:txBody>
        </p:sp>
      </p:grpSp>
      <p:sp>
        <p:nvSpPr>
          <p:cNvPr id="57" name="CuadroTexto 56">
            <a:extLst>
              <a:ext uri="{FF2B5EF4-FFF2-40B4-BE49-F238E27FC236}">
                <a16:creationId xmlns:a16="http://schemas.microsoft.com/office/drawing/2014/main" xmlns="" id="{A0C3E525-1BF7-CF49-A0B8-276958015958}"/>
              </a:ext>
            </a:extLst>
          </p:cNvPr>
          <p:cNvSpPr txBox="1"/>
          <p:nvPr/>
        </p:nvSpPr>
        <p:spPr>
          <a:xfrm>
            <a:off x="1173107" y="2099187"/>
            <a:ext cx="81785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ANTIOQUIA</a:t>
            </a:r>
          </a:p>
        </p:txBody>
      </p:sp>
      <p:sp>
        <p:nvSpPr>
          <p:cNvPr id="59" name="CuadroTexto 58">
            <a:extLst>
              <a:ext uri="{FF2B5EF4-FFF2-40B4-BE49-F238E27FC236}">
                <a16:creationId xmlns:a16="http://schemas.microsoft.com/office/drawing/2014/main" xmlns="" id="{DBF0264B-D761-BF4F-850C-CB0A97772B41}"/>
              </a:ext>
            </a:extLst>
          </p:cNvPr>
          <p:cNvSpPr txBox="1"/>
          <p:nvPr/>
        </p:nvSpPr>
        <p:spPr>
          <a:xfrm>
            <a:off x="4704979" y="2578820"/>
            <a:ext cx="114646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CUNDINAMARCA</a:t>
            </a:r>
          </a:p>
        </p:txBody>
      </p:sp>
      <p:sp>
        <p:nvSpPr>
          <p:cNvPr id="60" name="Rectángulo 59">
            <a:extLst>
              <a:ext uri="{FF2B5EF4-FFF2-40B4-BE49-F238E27FC236}">
                <a16:creationId xmlns:a16="http://schemas.microsoft.com/office/drawing/2014/main" xmlns="" id="{95744428-AB9A-DE48-AAE7-78030ACB402F}"/>
              </a:ext>
            </a:extLst>
          </p:cNvPr>
          <p:cNvSpPr/>
          <p:nvPr/>
        </p:nvSpPr>
        <p:spPr>
          <a:xfrm>
            <a:off x="1211689" y="2624012"/>
            <a:ext cx="79701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RISARALDA</a:t>
            </a:r>
          </a:p>
        </p:txBody>
      </p:sp>
      <p:sp>
        <p:nvSpPr>
          <p:cNvPr id="61" name="Rectángulo 60">
            <a:extLst>
              <a:ext uri="{FF2B5EF4-FFF2-40B4-BE49-F238E27FC236}">
                <a16:creationId xmlns:a16="http://schemas.microsoft.com/office/drawing/2014/main" xmlns="" id="{D6A42327-E8CA-F942-95B8-AA793928DFAB}"/>
              </a:ext>
            </a:extLst>
          </p:cNvPr>
          <p:cNvSpPr/>
          <p:nvPr/>
        </p:nvSpPr>
        <p:spPr>
          <a:xfrm>
            <a:off x="3434059" y="1630621"/>
            <a:ext cx="83869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SANTANDER</a:t>
            </a:r>
          </a:p>
        </p:txBody>
      </p:sp>
      <p:sp>
        <p:nvSpPr>
          <p:cNvPr id="75" name="Rectángulo 74">
            <a:extLst>
              <a:ext uri="{FF2B5EF4-FFF2-40B4-BE49-F238E27FC236}">
                <a16:creationId xmlns:a16="http://schemas.microsoft.com/office/drawing/2014/main" xmlns="" id="{04067904-2569-DB4C-A0F2-1E0AEBCF0D82}"/>
              </a:ext>
            </a:extLst>
          </p:cNvPr>
          <p:cNvSpPr/>
          <p:nvPr/>
        </p:nvSpPr>
        <p:spPr>
          <a:xfrm>
            <a:off x="1617032" y="1404651"/>
            <a:ext cx="72151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CÓRDOBA</a:t>
            </a:r>
          </a:p>
        </p:txBody>
      </p:sp>
      <p:sp>
        <p:nvSpPr>
          <p:cNvPr id="94" name="Rectángulo 93">
            <a:extLst>
              <a:ext uri="{FF2B5EF4-FFF2-40B4-BE49-F238E27FC236}">
                <a16:creationId xmlns:a16="http://schemas.microsoft.com/office/drawing/2014/main" xmlns="" id="{90539488-C705-5944-AA15-00D60742590E}"/>
              </a:ext>
            </a:extLst>
          </p:cNvPr>
          <p:cNvSpPr/>
          <p:nvPr/>
        </p:nvSpPr>
        <p:spPr>
          <a:xfrm>
            <a:off x="3889856" y="1867158"/>
            <a:ext cx="679994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BOYACÁ</a:t>
            </a:r>
          </a:p>
        </p:txBody>
      </p:sp>
      <p:sp>
        <p:nvSpPr>
          <p:cNvPr id="96" name="Rectángulo 95">
            <a:extLst>
              <a:ext uri="{FF2B5EF4-FFF2-40B4-BE49-F238E27FC236}">
                <a16:creationId xmlns:a16="http://schemas.microsoft.com/office/drawing/2014/main" xmlns="" id="{6009407E-4A60-644E-B562-79AC50EC6D7A}"/>
              </a:ext>
            </a:extLst>
          </p:cNvPr>
          <p:cNvSpPr/>
          <p:nvPr/>
        </p:nvSpPr>
        <p:spPr>
          <a:xfrm>
            <a:off x="1421567" y="2371070"/>
            <a:ext cx="63511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CALDAS</a:t>
            </a:r>
          </a:p>
        </p:txBody>
      </p:sp>
      <p:sp>
        <p:nvSpPr>
          <p:cNvPr id="98" name="Rectángulo 97">
            <a:extLst>
              <a:ext uri="{FF2B5EF4-FFF2-40B4-BE49-F238E27FC236}">
                <a16:creationId xmlns:a16="http://schemas.microsoft.com/office/drawing/2014/main" xmlns="" id="{3FA6AC8C-0636-824D-99CE-6BD2D6887552}"/>
              </a:ext>
            </a:extLst>
          </p:cNvPr>
          <p:cNvSpPr/>
          <p:nvPr/>
        </p:nvSpPr>
        <p:spPr>
          <a:xfrm>
            <a:off x="4454731" y="2012973"/>
            <a:ext cx="80021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CASANARE</a:t>
            </a:r>
          </a:p>
        </p:txBody>
      </p:sp>
      <p:sp>
        <p:nvSpPr>
          <p:cNvPr id="109" name="Rectángulo 108">
            <a:extLst>
              <a:ext uri="{FF2B5EF4-FFF2-40B4-BE49-F238E27FC236}">
                <a16:creationId xmlns:a16="http://schemas.microsoft.com/office/drawing/2014/main" xmlns="" id="{FB9E60E0-7507-EC4A-8CD1-3282C7AADDF7}"/>
              </a:ext>
            </a:extLst>
          </p:cNvPr>
          <p:cNvSpPr/>
          <p:nvPr/>
        </p:nvSpPr>
        <p:spPr>
          <a:xfrm>
            <a:off x="1797238" y="3943526"/>
            <a:ext cx="50526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HUILA</a:t>
            </a:r>
          </a:p>
        </p:txBody>
      </p:sp>
      <p:sp>
        <p:nvSpPr>
          <p:cNvPr id="122" name="Rectángulo 121">
            <a:extLst>
              <a:ext uri="{FF2B5EF4-FFF2-40B4-BE49-F238E27FC236}">
                <a16:creationId xmlns:a16="http://schemas.microsoft.com/office/drawing/2014/main" xmlns="" id="{BEE6C5A4-D047-8A4C-8D5C-ED355695CD00}"/>
              </a:ext>
            </a:extLst>
          </p:cNvPr>
          <p:cNvSpPr/>
          <p:nvPr/>
        </p:nvSpPr>
        <p:spPr>
          <a:xfrm>
            <a:off x="1380374" y="2873922"/>
            <a:ext cx="60144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O" sz="900" b="1" dirty="0">
                <a:solidFill>
                  <a:schemeClr val="bg1"/>
                </a:solidFill>
                <a:latin typeface="Century Gothic" panose="020B0502020202020204" pitchFamily="34" charset="0"/>
              </a:rPr>
              <a:t>TOLIMA</a:t>
            </a:r>
          </a:p>
        </p:txBody>
      </p:sp>
      <p:cxnSp>
        <p:nvCxnSpPr>
          <p:cNvPr id="146" name="Conector angular 145">
            <a:extLst>
              <a:ext uri="{FF2B5EF4-FFF2-40B4-BE49-F238E27FC236}">
                <a16:creationId xmlns:a16="http://schemas.microsoft.com/office/drawing/2014/main" xmlns="" id="{D686772B-DFAF-8042-9D58-C9283747542F}"/>
              </a:ext>
            </a:extLst>
          </p:cNvPr>
          <p:cNvCxnSpPr>
            <a:cxnSpLocks/>
            <a:endCxn id="61" idx="1"/>
          </p:cNvCxnSpPr>
          <p:nvPr/>
        </p:nvCxnSpPr>
        <p:spPr>
          <a:xfrm rot="5400000" flipH="1" flipV="1">
            <a:off x="3039494" y="1795368"/>
            <a:ext cx="443895" cy="345235"/>
          </a:xfrm>
          <a:prstGeom prst="bentConnector2">
            <a:avLst/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Conector angular 152">
            <a:extLst>
              <a:ext uri="{FF2B5EF4-FFF2-40B4-BE49-F238E27FC236}">
                <a16:creationId xmlns:a16="http://schemas.microsoft.com/office/drawing/2014/main" xmlns="" id="{C04AFFDA-6207-EB4D-95F8-AE3B8971FCDE}"/>
              </a:ext>
            </a:extLst>
          </p:cNvPr>
          <p:cNvCxnSpPr>
            <a:cxnSpLocks/>
          </p:cNvCxnSpPr>
          <p:nvPr/>
        </p:nvCxnSpPr>
        <p:spPr>
          <a:xfrm rot="5400000">
            <a:off x="1916171" y="3394706"/>
            <a:ext cx="640222" cy="508852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Conector angular 168">
            <a:extLst>
              <a:ext uri="{FF2B5EF4-FFF2-40B4-BE49-F238E27FC236}">
                <a16:creationId xmlns:a16="http://schemas.microsoft.com/office/drawing/2014/main" xmlns="" id="{B5CC9E77-1C2F-5A42-B431-AA0AD6793733}"/>
              </a:ext>
            </a:extLst>
          </p:cNvPr>
          <p:cNvCxnSpPr>
            <a:cxnSpLocks/>
          </p:cNvCxnSpPr>
          <p:nvPr/>
        </p:nvCxnSpPr>
        <p:spPr>
          <a:xfrm rot="16200000" flipV="1">
            <a:off x="2236935" y="1573627"/>
            <a:ext cx="248545" cy="122282"/>
          </a:xfrm>
          <a:prstGeom prst="bentConnector3">
            <a:avLst>
              <a:gd name="adj1" fmla="val 101294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Conector recto 210">
            <a:extLst>
              <a:ext uri="{FF2B5EF4-FFF2-40B4-BE49-F238E27FC236}">
                <a16:creationId xmlns:a16="http://schemas.microsoft.com/office/drawing/2014/main" xmlns="" id="{E28DBE2A-4600-DA4A-BAB6-449A1DC4D9F7}"/>
              </a:ext>
            </a:extLst>
          </p:cNvPr>
          <p:cNvCxnSpPr>
            <a:cxnSpLocks/>
          </p:cNvCxnSpPr>
          <p:nvPr/>
        </p:nvCxnSpPr>
        <p:spPr>
          <a:xfrm>
            <a:off x="6407474" y="1707506"/>
            <a:ext cx="1714970" cy="0"/>
          </a:xfrm>
          <a:prstGeom prst="line">
            <a:avLst/>
          </a:prstGeom>
          <a:ln w="19050">
            <a:solidFill>
              <a:srgbClr val="F6B73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Conector angular 148">
            <a:extLst>
              <a:ext uri="{FF2B5EF4-FFF2-40B4-BE49-F238E27FC236}">
                <a16:creationId xmlns:a16="http://schemas.microsoft.com/office/drawing/2014/main" xmlns="" id="{9EBB0086-03F0-3C43-8702-CA186437A817}"/>
              </a:ext>
            </a:extLst>
          </p:cNvPr>
          <p:cNvCxnSpPr>
            <a:cxnSpLocks/>
          </p:cNvCxnSpPr>
          <p:nvPr/>
        </p:nvCxnSpPr>
        <p:spPr>
          <a:xfrm flipV="1">
            <a:off x="3260272" y="1950947"/>
            <a:ext cx="666914" cy="524732"/>
          </a:xfrm>
          <a:prstGeom prst="bentConnector3">
            <a:avLst>
              <a:gd name="adj1" fmla="val 12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Conector angular 149">
            <a:extLst>
              <a:ext uri="{FF2B5EF4-FFF2-40B4-BE49-F238E27FC236}">
                <a16:creationId xmlns:a16="http://schemas.microsoft.com/office/drawing/2014/main" xmlns="" id="{BCDD1793-8FFC-9549-99B4-7AF7DC22D82E}"/>
              </a:ext>
            </a:extLst>
          </p:cNvPr>
          <p:cNvCxnSpPr>
            <a:cxnSpLocks/>
          </p:cNvCxnSpPr>
          <p:nvPr/>
        </p:nvCxnSpPr>
        <p:spPr>
          <a:xfrm flipV="1">
            <a:off x="3617461" y="2113822"/>
            <a:ext cx="857543" cy="433297"/>
          </a:xfrm>
          <a:prstGeom prst="bentConnector3">
            <a:avLst>
              <a:gd name="adj1" fmla="val 17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Conector angular 153">
            <a:extLst>
              <a:ext uri="{FF2B5EF4-FFF2-40B4-BE49-F238E27FC236}">
                <a16:creationId xmlns:a16="http://schemas.microsoft.com/office/drawing/2014/main" xmlns="" id="{E13ED9E9-328B-BF46-A883-F0025DD8FADF}"/>
              </a:ext>
            </a:extLst>
          </p:cNvPr>
          <p:cNvCxnSpPr>
            <a:cxnSpLocks/>
            <a:endCxn id="59" idx="1"/>
          </p:cNvCxnSpPr>
          <p:nvPr/>
        </p:nvCxnSpPr>
        <p:spPr>
          <a:xfrm flipV="1">
            <a:off x="2917372" y="2694236"/>
            <a:ext cx="1787607" cy="10047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Conector angular 155">
            <a:extLst>
              <a:ext uri="{FF2B5EF4-FFF2-40B4-BE49-F238E27FC236}">
                <a16:creationId xmlns:a16="http://schemas.microsoft.com/office/drawing/2014/main" xmlns="" id="{D4D3C979-2566-F040-87B7-FA172B922174}"/>
              </a:ext>
            </a:extLst>
          </p:cNvPr>
          <p:cNvCxnSpPr>
            <a:cxnSpLocks/>
            <a:endCxn id="57" idx="3"/>
          </p:cNvCxnSpPr>
          <p:nvPr/>
        </p:nvCxnSpPr>
        <p:spPr>
          <a:xfrm rot="10800000" flipV="1">
            <a:off x="1990961" y="2205367"/>
            <a:ext cx="621171" cy="9235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Conector angular 160">
            <a:extLst>
              <a:ext uri="{FF2B5EF4-FFF2-40B4-BE49-F238E27FC236}">
                <a16:creationId xmlns:a16="http://schemas.microsoft.com/office/drawing/2014/main" xmlns="" id="{36DE6BF9-3FD0-554C-B759-048D0B1B2292}"/>
              </a:ext>
            </a:extLst>
          </p:cNvPr>
          <p:cNvCxnSpPr>
            <a:cxnSpLocks/>
          </p:cNvCxnSpPr>
          <p:nvPr/>
        </p:nvCxnSpPr>
        <p:spPr>
          <a:xfrm rot="10800000">
            <a:off x="1974820" y="2465758"/>
            <a:ext cx="614219" cy="74333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Conector angular 162">
            <a:extLst>
              <a:ext uri="{FF2B5EF4-FFF2-40B4-BE49-F238E27FC236}">
                <a16:creationId xmlns:a16="http://schemas.microsoft.com/office/drawing/2014/main" xmlns="" id="{0214EB0A-C3AC-874B-AB73-AA922CA8CB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1936055" y="2673443"/>
            <a:ext cx="533923" cy="60689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Conector angular 164">
            <a:extLst>
              <a:ext uri="{FF2B5EF4-FFF2-40B4-BE49-F238E27FC236}">
                <a16:creationId xmlns:a16="http://schemas.microsoft.com/office/drawing/2014/main" xmlns="" id="{A9F39793-4C77-0B41-B7CE-D119160D6A16}"/>
              </a:ext>
            </a:extLst>
          </p:cNvPr>
          <p:cNvCxnSpPr>
            <a:cxnSpLocks/>
          </p:cNvCxnSpPr>
          <p:nvPr/>
        </p:nvCxnSpPr>
        <p:spPr>
          <a:xfrm rot="10800000" flipV="1">
            <a:off x="1893555" y="2916329"/>
            <a:ext cx="724061" cy="59808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  <a:headEnd type="oval" w="med" len="med"/>
            <a:tailEnd type="triangl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560233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56209000-9190-004B-9D61-5E31BB3D3F0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3566"/>
            <a:ext cx="9144000" cy="5143500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043FC587-829D-4E1B-83B8-DA3EDC70ED7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5391" y="53566"/>
            <a:ext cx="6786043" cy="514350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FFFB9FD8-7CD7-4A4D-B078-D67BA3BFC77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xmlns="" id="{1E244A7A-9484-44D7-AFC4-E80FA47DAD7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067338" y="53566"/>
            <a:ext cx="1099710" cy="360843"/>
          </a:xfrm>
          <a:prstGeom prst="rect">
            <a:avLst/>
          </a:prstGeom>
        </p:spPr>
      </p:pic>
      <p:sp>
        <p:nvSpPr>
          <p:cNvPr id="19" name="Rectángulo 18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502918" y="117420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E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Tourism</a:t>
            </a:r>
            <a:r>
              <a:rPr lang="es-E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E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Infrastructure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sp>
        <p:nvSpPr>
          <p:cNvPr id="13" name="Rectángulo 12">
            <a:extLst>
              <a:ext uri="{FF2B5EF4-FFF2-40B4-BE49-F238E27FC236}">
                <a16:creationId xmlns:a16="http://schemas.microsoft.com/office/drawing/2014/main" xmlns="" id="{AACBDD4C-E32B-4B36-B1E9-77D368B6E120}"/>
              </a:ext>
            </a:extLst>
          </p:cNvPr>
          <p:cNvSpPr/>
          <p:nvPr/>
        </p:nvSpPr>
        <p:spPr>
          <a:xfrm>
            <a:off x="448668" y="1120982"/>
            <a:ext cx="5803746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 defTabSz="914400"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To generate a greater flow of tourists, to develop tourism infrastructure is necessary:</a:t>
            </a:r>
          </a:p>
          <a:p>
            <a:pPr lvl="0" algn="just" defTabSz="914400">
              <a:defRPr/>
            </a:pPr>
            <a:endParaRPr lang="en-US" sz="1400" dirty="0">
              <a:solidFill>
                <a:prstClr val="black"/>
              </a:solidFill>
              <a:latin typeface="Century Gothic" panose="020B0502020202020204" pitchFamily="34" charset="0"/>
            </a:endParaRPr>
          </a:p>
          <a:p>
            <a:pPr marL="742950" lvl="1" indent="-285750" algn="just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Birdwatching specialized rural hotels are needed with:</a:t>
            </a:r>
          </a:p>
          <a:p>
            <a:pPr marL="1251585" lvl="2" indent="-285750" algn="just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Roads, bird watching towers</a:t>
            </a:r>
          </a:p>
          <a:p>
            <a:pPr marL="1251585" lvl="2" indent="-285750" algn="just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Expert guides</a:t>
            </a:r>
          </a:p>
          <a:p>
            <a:pPr marL="742950" lvl="1" indent="-285750" algn="just">
              <a:buFont typeface="Wingdings" panose="05000000000000000000" pitchFamily="2" charset="2"/>
              <a:buChar char="ü"/>
              <a:defRPr/>
            </a:pPr>
            <a:endParaRPr lang="en-US" sz="1400" dirty="0">
              <a:solidFill>
                <a:prstClr val="black"/>
              </a:solidFill>
              <a:latin typeface="Century Gothic" panose="020B0502020202020204" pitchFamily="34" charset="0"/>
            </a:endParaRPr>
          </a:p>
          <a:p>
            <a:pPr marL="742950" lvl="1" indent="-285750" algn="just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Theme parks: music, nature and adventure, water parks. </a:t>
            </a:r>
          </a:p>
          <a:p>
            <a:pPr marL="742950" lvl="1" indent="-285750" algn="just">
              <a:buFont typeface="Wingdings" panose="05000000000000000000" pitchFamily="2" charset="2"/>
              <a:buChar char="ü"/>
              <a:defRPr/>
            </a:pPr>
            <a:endParaRPr lang="en-US" sz="1400" dirty="0">
              <a:solidFill>
                <a:prstClr val="black"/>
              </a:solidFill>
              <a:latin typeface="Century Gothic" panose="020B0502020202020204" pitchFamily="34" charset="0"/>
            </a:endParaRPr>
          </a:p>
          <a:p>
            <a:pPr marL="742950" lvl="1" indent="-285750" algn="just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Marinas and tourist docks in the coastal towns and cities </a:t>
            </a:r>
          </a:p>
          <a:p>
            <a:pPr marL="742950" lvl="1" indent="-285750" algn="just">
              <a:buFont typeface="Wingdings" panose="05000000000000000000" pitchFamily="2" charset="2"/>
              <a:buChar char="ü"/>
              <a:defRPr/>
            </a:pPr>
            <a:endParaRPr lang="en-US" sz="1400" dirty="0">
              <a:solidFill>
                <a:prstClr val="black"/>
              </a:solidFill>
              <a:latin typeface="Century Gothic" panose="020B0502020202020204" pitchFamily="34" charset="0"/>
            </a:endParaRPr>
          </a:p>
          <a:p>
            <a:pPr marL="742950" lvl="1" indent="-285750" algn="just">
              <a:buFont typeface="Wingdings" panose="05000000000000000000" pitchFamily="2" charset="2"/>
              <a:buChar char="ü"/>
              <a:defRPr/>
            </a:pPr>
            <a:r>
              <a:rPr lang="en-US" sz="1400" dirty="0">
                <a:solidFill>
                  <a:prstClr val="black"/>
                </a:solidFill>
                <a:latin typeface="Century Gothic" panose="020B0502020202020204" pitchFamily="34" charset="0"/>
              </a:rPr>
              <a:t>High cost of transportation is an opportunity for airlines to create new low-cost routes and tours on DC3 aircraft and helicopters.</a:t>
            </a:r>
          </a:p>
        </p:txBody>
      </p:sp>
      <p:pic>
        <p:nvPicPr>
          <p:cNvPr id="14" name="Imagen 13">
            <a:extLst>
              <a:ext uri="{FF2B5EF4-FFF2-40B4-BE49-F238E27FC236}">
                <a16:creationId xmlns:a16="http://schemas.microsoft.com/office/drawing/2014/main" xmlns="" id="{5A3736AD-D756-4FBC-8ACD-16CF26E7B130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5073" t="23303" r="57970" b="72637"/>
          <a:stretch/>
        </p:blipFill>
        <p:spPr>
          <a:xfrm>
            <a:off x="2067338" y="3858858"/>
            <a:ext cx="1099710" cy="842351"/>
          </a:xfrm>
          <a:prstGeom prst="rect">
            <a:avLst/>
          </a:prstGeom>
        </p:spPr>
      </p:pic>
      <p:sp>
        <p:nvSpPr>
          <p:cNvPr id="18" name="CuadroTexto 17">
            <a:extLst>
              <a:ext uri="{FF2B5EF4-FFF2-40B4-BE49-F238E27FC236}">
                <a16:creationId xmlns:a16="http://schemas.microsoft.com/office/drawing/2014/main" xmlns="" id="{E5AC36E4-554B-43D0-A862-1A444A9F5694}"/>
              </a:ext>
            </a:extLst>
          </p:cNvPr>
          <p:cNvSpPr txBox="1"/>
          <p:nvPr/>
        </p:nvSpPr>
        <p:spPr>
          <a:xfrm>
            <a:off x="6424226" y="1417588"/>
            <a:ext cx="22135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Theme parks</a:t>
            </a:r>
          </a:p>
          <a:p>
            <a: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Marinas and tourist docks</a:t>
            </a:r>
          </a:p>
          <a:p>
            <a: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  <a:p>
            <a: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Birdwatching infrastructure</a:t>
            </a:r>
          </a:p>
          <a:p>
            <a:endParaRPr lang="en-US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653480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xmlns="" id="{21D3F689-B539-4E45-AEC2-C7D5EDD12F4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ángulo 8">
            <a:extLst>
              <a:ext uri="{FF2B5EF4-FFF2-40B4-BE49-F238E27FC236}">
                <a16:creationId xmlns:a16="http://schemas.microsoft.com/office/drawing/2014/main" xmlns="" id="{A3F0F348-3429-490A-89EF-C1E09C5C0DC2}"/>
              </a:ext>
            </a:extLst>
          </p:cNvPr>
          <p:cNvSpPr/>
          <p:nvPr/>
        </p:nvSpPr>
        <p:spPr>
          <a:xfrm>
            <a:off x="0" y="3749505"/>
            <a:ext cx="9144000" cy="139399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dirty="0"/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xmlns="" id="{AD41D47D-5E69-4E68-9996-974BED97ABEA}"/>
              </a:ext>
            </a:extLst>
          </p:cNvPr>
          <p:cNvSpPr/>
          <p:nvPr/>
        </p:nvSpPr>
        <p:spPr>
          <a:xfrm rot="10800000">
            <a:off x="-1" y="-1"/>
            <a:ext cx="9144000" cy="1447051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xmlns="" id="{0E9BE0B0-D81E-49DD-AA08-0177C059889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4DFCBB4D-3F4B-4AF8-9EF9-84DFE357EEE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2668" y="4083442"/>
            <a:ext cx="2538664" cy="451895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xmlns="" id="{46B4F503-5A91-43C2-8609-1860C350844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30286" y="-360946"/>
            <a:ext cx="2829918" cy="1600200"/>
          </a:xfrm>
          <a:prstGeom prst="rect">
            <a:avLst/>
          </a:prstGeom>
        </p:spPr>
      </p:pic>
      <p:sp>
        <p:nvSpPr>
          <p:cNvPr id="11" name="CuadroTexto 10">
            <a:extLst>
              <a:ext uri="{FF2B5EF4-FFF2-40B4-BE49-F238E27FC236}">
                <a16:creationId xmlns:a16="http://schemas.microsoft.com/office/drawing/2014/main" xmlns="" id="{5DDF1033-7C18-48BA-A463-ED4881722231}"/>
              </a:ext>
            </a:extLst>
          </p:cNvPr>
          <p:cNvSpPr txBox="1"/>
          <p:nvPr/>
        </p:nvSpPr>
        <p:spPr>
          <a:xfrm>
            <a:off x="1979962" y="2418113"/>
            <a:ext cx="59652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35" algn="ctr"/>
            <a:r>
              <a:rPr lang="en-US" sz="3200" b="1" kern="0" spc="55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OPPORTUNITIES BY REGION</a:t>
            </a:r>
          </a:p>
        </p:txBody>
      </p:sp>
      <p:sp>
        <p:nvSpPr>
          <p:cNvPr id="14" name="4 Rectángulo">
            <a:extLst>
              <a:ext uri="{FF2B5EF4-FFF2-40B4-BE49-F238E27FC236}">
                <a16:creationId xmlns:a16="http://schemas.microsoft.com/office/drawing/2014/main" xmlns="" id="{E23473F9-D7B8-4FD2-A8F7-87BA4845A30D}"/>
              </a:ext>
            </a:extLst>
          </p:cNvPr>
          <p:cNvSpPr/>
          <p:nvPr/>
        </p:nvSpPr>
        <p:spPr>
          <a:xfrm>
            <a:off x="1553569" y="1866509"/>
            <a:ext cx="7279773" cy="171587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996686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xmlns="" id="{95110C5A-DF5D-B843-AFEF-EE92805F9A6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807A8F27-98A4-459F-9DEF-D39C7F7BC68F}"/>
              </a:ext>
            </a:extLst>
          </p:cNvPr>
          <p:cNvSpPr txBox="1"/>
          <p:nvPr/>
        </p:nvSpPr>
        <p:spPr>
          <a:xfrm>
            <a:off x="5317119" y="1992778"/>
            <a:ext cx="3412319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Colombia, one of the </a:t>
            </a:r>
            <a:b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</a:b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top growing economies </a:t>
            </a:r>
            <a:b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</a:b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in 2019 among the largest </a:t>
            </a:r>
            <a:b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</a:b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Latin American countries</a:t>
            </a:r>
          </a:p>
        </p:txBody>
      </p:sp>
      <p:sp>
        <p:nvSpPr>
          <p:cNvPr id="76" name="Rectángulo 75">
            <a:extLst>
              <a:ext uri="{FF2B5EF4-FFF2-40B4-BE49-F238E27FC236}">
                <a16:creationId xmlns:a16="http://schemas.microsoft.com/office/drawing/2014/main" xmlns="" id="{84934732-D4A1-45F6-BB55-29BECA04FC77}"/>
              </a:ext>
            </a:extLst>
          </p:cNvPr>
          <p:cNvSpPr/>
          <p:nvPr/>
        </p:nvSpPr>
        <p:spPr>
          <a:xfrm>
            <a:off x="502918" y="84763"/>
            <a:ext cx="7363015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Gross Domestic Product estimated growth 2019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  <p:sp>
        <p:nvSpPr>
          <p:cNvPr id="77" name="4 CuadroTexto">
            <a:extLst>
              <a:ext uri="{FF2B5EF4-FFF2-40B4-BE49-F238E27FC236}">
                <a16:creationId xmlns:a16="http://schemas.microsoft.com/office/drawing/2014/main" xmlns="" id="{87BE9738-D10A-4410-9D2A-CC71BF74986A}"/>
              </a:ext>
            </a:extLst>
          </p:cNvPr>
          <p:cNvSpPr txBox="1"/>
          <p:nvPr/>
        </p:nvSpPr>
        <p:spPr>
          <a:xfrm>
            <a:off x="430718" y="4716111"/>
            <a:ext cx="2541767" cy="369330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/>
          <a:p>
            <a:pPr marL="0" marR="0" lvl="0" indent="0" algn="l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*</a:t>
            </a:r>
            <a:r>
              <a:rPr lang="en-US" sz="900" dirty="0">
                <a:latin typeface="Century Gothic" panose="020B0502020202020204" pitchFamily="34" charset="0"/>
              </a:rPr>
              <a:t>Forecast</a:t>
            </a:r>
            <a:endParaRPr kumimoji="0" lang="en-US" sz="900" b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entury Gothic" panose="020B0502020202020204" pitchFamily="34" charset="0"/>
            </a:endParaRPr>
          </a:p>
          <a:p>
            <a:pPr marL="0" marR="0" lvl="0" indent="0" algn="l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dirty="0">
                <a:latin typeface="Century Gothic" panose="020B0502020202020204" pitchFamily="34" charset="0"/>
              </a:rPr>
              <a:t>S</a:t>
            </a:r>
            <a:r>
              <a:rPr kumimoji="0" lang="en-US" sz="900" b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ource</a:t>
            </a:r>
            <a:r>
              <a:rPr kumimoji="0" lang="en-US" sz="9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: FMI, WEO, January 2019</a:t>
            </a:r>
          </a:p>
        </p:txBody>
      </p:sp>
      <p:grpSp>
        <p:nvGrpSpPr>
          <p:cNvPr id="78" name="Grupo 77">
            <a:extLst>
              <a:ext uri="{FF2B5EF4-FFF2-40B4-BE49-F238E27FC236}">
                <a16:creationId xmlns:a16="http://schemas.microsoft.com/office/drawing/2014/main" xmlns="" id="{EEBB646E-2476-472C-AD48-721760E2FDA2}"/>
              </a:ext>
            </a:extLst>
          </p:cNvPr>
          <p:cNvGrpSpPr/>
          <p:nvPr/>
        </p:nvGrpSpPr>
        <p:grpSpPr>
          <a:xfrm>
            <a:off x="370253" y="975478"/>
            <a:ext cx="4846684" cy="3810773"/>
            <a:chOff x="4401510" y="978404"/>
            <a:chExt cx="6128651" cy="4818737"/>
          </a:xfrm>
        </p:grpSpPr>
        <p:grpSp>
          <p:nvGrpSpPr>
            <p:cNvPr id="79" name="Grupo 78">
              <a:extLst>
                <a:ext uri="{FF2B5EF4-FFF2-40B4-BE49-F238E27FC236}">
                  <a16:creationId xmlns:a16="http://schemas.microsoft.com/office/drawing/2014/main" xmlns="" id="{7DB275E8-B0A3-44C1-BE94-48113C583EBD}"/>
                </a:ext>
              </a:extLst>
            </p:cNvPr>
            <p:cNvGrpSpPr/>
            <p:nvPr/>
          </p:nvGrpSpPr>
          <p:grpSpPr>
            <a:xfrm>
              <a:off x="4401510" y="978404"/>
              <a:ext cx="6128651" cy="2139356"/>
              <a:chOff x="1572656" y="1343507"/>
              <a:chExt cx="4618516" cy="2139356"/>
            </a:xfrm>
          </p:grpSpPr>
          <p:cxnSp>
            <p:nvCxnSpPr>
              <p:cNvPr id="125" name="Straight Connector 5">
                <a:extLst>
                  <a:ext uri="{FF2B5EF4-FFF2-40B4-BE49-F238E27FC236}">
                    <a16:creationId xmlns:a16="http://schemas.microsoft.com/office/drawing/2014/main" xmlns="" id="{BAB95938-1867-4E50-B59D-1C1E87CAFB13}"/>
                  </a:ext>
                </a:extLst>
              </p:cNvPr>
              <p:cNvCxnSpPr/>
              <p:nvPr/>
            </p:nvCxnSpPr>
            <p:spPr bwMode="auto">
              <a:xfrm>
                <a:off x="1583173" y="1343507"/>
                <a:ext cx="4607999" cy="0"/>
              </a:xfrm>
              <a:prstGeom prst="line">
                <a:avLst/>
              </a:prstGeom>
              <a:ln w="3175">
                <a:solidFill>
                  <a:srgbClr val="FF9F1B">
                    <a:alpha val="49000"/>
                  </a:srgb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43">
                <a:extLst>
                  <a:ext uri="{FF2B5EF4-FFF2-40B4-BE49-F238E27FC236}">
                    <a16:creationId xmlns:a16="http://schemas.microsoft.com/office/drawing/2014/main" xmlns="" id="{CB9220D0-20A1-4B1A-BF10-43B74552A669}"/>
                  </a:ext>
                </a:extLst>
              </p:cNvPr>
              <p:cNvCxnSpPr/>
              <p:nvPr/>
            </p:nvCxnSpPr>
            <p:spPr bwMode="auto">
              <a:xfrm>
                <a:off x="1572656" y="1779475"/>
                <a:ext cx="4607999" cy="0"/>
              </a:xfrm>
              <a:prstGeom prst="line">
                <a:avLst/>
              </a:prstGeom>
              <a:ln w="3175">
                <a:solidFill>
                  <a:srgbClr val="FF9F1B">
                    <a:alpha val="49000"/>
                  </a:srgb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45">
                <a:extLst>
                  <a:ext uri="{FF2B5EF4-FFF2-40B4-BE49-F238E27FC236}">
                    <a16:creationId xmlns:a16="http://schemas.microsoft.com/office/drawing/2014/main" xmlns="" id="{1DA9AB98-83B3-45DE-820E-A0EAE54CEBCB}"/>
                  </a:ext>
                </a:extLst>
              </p:cNvPr>
              <p:cNvCxnSpPr/>
              <p:nvPr/>
            </p:nvCxnSpPr>
            <p:spPr bwMode="auto">
              <a:xfrm>
                <a:off x="1572656" y="2206513"/>
                <a:ext cx="4607999" cy="0"/>
              </a:xfrm>
              <a:prstGeom prst="line">
                <a:avLst/>
              </a:prstGeom>
              <a:ln w="3175">
                <a:solidFill>
                  <a:srgbClr val="FF9F1B">
                    <a:alpha val="49000"/>
                  </a:srgb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46">
                <a:extLst>
                  <a:ext uri="{FF2B5EF4-FFF2-40B4-BE49-F238E27FC236}">
                    <a16:creationId xmlns:a16="http://schemas.microsoft.com/office/drawing/2014/main" xmlns="" id="{7E39A748-63A1-4992-AC77-29524519CFD9}"/>
                  </a:ext>
                </a:extLst>
              </p:cNvPr>
              <p:cNvCxnSpPr/>
              <p:nvPr/>
            </p:nvCxnSpPr>
            <p:spPr bwMode="auto">
              <a:xfrm>
                <a:off x="1572656" y="2631964"/>
                <a:ext cx="4607999" cy="0"/>
              </a:xfrm>
              <a:prstGeom prst="line">
                <a:avLst/>
              </a:prstGeom>
              <a:ln w="3175">
                <a:solidFill>
                  <a:srgbClr val="FF9F1B">
                    <a:alpha val="49000"/>
                  </a:srgb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47">
                <a:extLst>
                  <a:ext uri="{FF2B5EF4-FFF2-40B4-BE49-F238E27FC236}">
                    <a16:creationId xmlns:a16="http://schemas.microsoft.com/office/drawing/2014/main" xmlns="" id="{AE6440DB-2961-497C-8E89-DB4A59738412}"/>
                  </a:ext>
                </a:extLst>
              </p:cNvPr>
              <p:cNvCxnSpPr/>
              <p:nvPr/>
            </p:nvCxnSpPr>
            <p:spPr bwMode="auto">
              <a:xfrm>
                <a:off x="1572656" y="3057413"/>
                <a:ext cx="4607999" cy="0"/>
              </a:xfrm>
              <a:prstGeom prst="line">
                <a:avLst/>
              </a:prstGeom>
              <a:ln w="3175">
                <a:solidFill>
                  <a:srgbClr val="FF9F1B">
                    <a:alpha val="49000"/>
                  </a:srgb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Straight Connector 48">
                <a:extLst>
                  <a:ext uri="{FF2B5EF4-FFF2-40B4-BE49-F238E27FC236}">
                    <a16:creationId xmlns:a16="http://schemas.microsoft.com/office/drawing/2014/main" xmlns="" id="{2E7DA350-0CB1-40B7-B480-D24F31B6CBC4}"/>
                  </a:ext>
                </a:extLst>
              </p:cNvPr>
              <p:cNvCxnSpPr/>
              <p:nvPr/>
            </p:nvCxnSpPr>
            <p:spPr bwMode="auto">
              <a:xfrm>
                <a:off x="1572656" y="3482863"/>
                <a:ext cx="4607999" cy="0"/>
              </a:xfrm>
              <a:prstGeom prst="line">
                <a:avLst/>
              </a:prstGeom>
              <a:ln w="3175">
                <a:solidFill>
                  <a:srgbClr val="FF9F1B">
                    <a:alpha val="49000"/>
                  </a:srgb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0" name="Rounded Rectangle 3">
              <a:extLst>
                <a:ext uri="{FF2B5EF4-FFF2-40B4-BE49-F238E27FC236}">
                  <a16:creationId xmlns:a16="http://schemas.microsoft.com/office/drawing/2014/main" xmlns="" id="{DFECC2E2-9E04-441F-9FB9-0966ADD6AE04}"/>
                </a:ext>
              </a:extLst>
            </p:cNvPr>
            <p:cNvSpPr/>
            <p:nvPr/>
          </p:nvSpPr>
          <p:spPr bwMode="auto">
            <a:xfrm>
              <a:off x="4952273" y="1067196"/>
              <a:ext cx="443744" cy="3293477"/>
            </a:xfrm>
            <a:prstGeom prst="roundRect">
              <a:avLst>
                <a:gd name="adj" fmla="val 50000"/>
              </a:avLst>
            </a:prstGeom>
            <a:solidFill>
              <a:srgbClr val="0D1E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81" name="Oval 62">
              <a:extLst>
                <a:ext uri="{FF2B5EF4-FFF2-40B4-BE49-F238E27FC236}">
                  <a16:creationId xmlns:a16="http://schemas.microsoft.com/office/drawing/2014/main" xmlns="" id="{B231F16C-2BB5-4802-A042-4C885AEAD275}"/>
                </a:ext>
              </a:extLst>
            </p:cNvPr>
            <p:cNvSpPr/>
            <p:nvPr/>
          </p:nvSpPr>
          <p:spPr bwMode="auto">
            <a:xfrm>
              <a:off x="5115114" y="3495372"/>
              <a:ext cx="118060" cy="118060"/>
            </a:xfrm>
            <a:prstGeom prst="ellipse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82" name="Rounded Rectangle 63">
              <a:extLst>
                <a:ext uri="{FF2B5EF4-FFF2-40B4-BE49-F238E27FC236}">
                  <a16:creationId xmlns:a16="http://schemas.microsoft.com/office/drawing/2014/main" xmlns="" id="{9DF0C9F2-9C37-414C-A2D2-3BC5FEEE99F9}"/>
                </a:ext>
              </a:extLst>
            </p:cNvPr>
            <p:cNvSpPr/>
            <p:nvPr/>
          </p:nvSpPr>
          <p:spPr bwMode="auto">
            <a:xfrm>
              <a:off x="5130338" y="1516960"/>
              <a:ext cx="87611" cy="192300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83" name="Oval 64">
              <a:extLst>
                <a:ext uri="{FF2B5EF4-FFF2-40B4-BE49-F238E27FC236}">
                  <a16:creationId xmlns:a16="http://schemas.microsoft.com/office/drawing/2014/main" xmlns="" id="{97FA5A69-C72D-487C-8669-359AA2DF04A7}"/>
                </a:ext>
              </a:extLst>
            </p:cNvPr>
            <p:cNvSpPr/>
            <p:nvPr/>
          </p:nvSpPr>
          <p:spPr bwMode="auto">
            <a:xfrm>
              <a:off x="5058704" y="1516713"/>
              <a:ext cx="230881" cy="229455"/>
            </a:xfrm>
            <a:prstGeom prst="ellipse">
              <a:avLst/>
            </a:prstGeom>
            <a:solidFill>
              <a:schemeClr val="bg1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84" name="Title 1">
              <a:extLst>
                <a:ext uri="{FF2B5EF4-FFF2-40B4-BE49-F238E27FC236}">
                  <a16:creationId xmlns:a16="http://schemas.microsoft.com/office/drawing/2014/main" xmlns="" id="{FB75B485-D37E-4DCE-9115-859B40D9FED7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884886" y="1094625"/>
              <a:ext cx="578516" cy="388513"/>
            </a:xfrm>
            <a:prstGeom prst="rect">
              <a:avLst/>
            </a:prstGeom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100" b="1" dirty="0">
                  <a:solidFill>
                    <a:srgbClr val="FFFFFF"/>
                  </a:solidFill>
                  <a:latin typeface="Century Gothic" panose="020B0502020202020204" pitchFamily="34" charset="0"/>
                  <a:cs typeface="Century Gothic"/>
                </a:rPr>
                <a:t>4,1</a:t>
              </a: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B0502020202020204" pitchFamily="34" charset="0"/>
                  <a:cs typeface="Century Gothic"/>
                </a:rPr>
                <a:t>%</a:t>
              </a:r>
            </a:p>
          </p:txBody>
        </p:sp>
        <p:sp>
          <p:nvSpPr>
            <p:cNvPr id="85" name="Rounded Rectangle 38">
              <a:extLst>
                <a:ext uri="{FF2B5EF4-FFF2-40B4-BE49-F238E27FC236}">
                  <a16:creationId xmlns:a16="http://schemas.microsoft.com/office/drawing/2014/main" xmlns="" id="{E6DE3F51-D8E7-45FD-956B-C65886E677D8}"/>
                </a:ext>
              </a:extLst>
            </p:cNvPr>
            <p:cNvSpPr/>
            <p:nvPr/>
          </p:nvSpPr>
          <p:spPr bwMode="auto">
            <a:xfrm>
              <a:off x="5623048" y="1067197"/>
              <a:ext cx="443744" cy="3293476"/>
            </a:xfrm>
            <a:prstGeom prst="roundRect">
              <a:avLst>
                <a:gd name="adj" fmla="val 50000"/>
              </a:avLst>
            </a:prstGeom>
            <a:solidFill>
              <a:srgbClr val="0D1E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86" name="Rounded Rectangle 63">
              <a:extLst>
                <a:ext uri="{FF2B5EF4-FFF2-40B4-BE49-F238E27FC236}">
                  <a16:creationId xmlns:a16="http://schemas.microsoft.com/office/drawing/2014/main" xmlns="" id="{2498307A-A14A-4323-A782-CE002C7FE574}"/>
                </a:ext>
              </a:extLst>
            </p:cNvPr>
            <p:cNvSpPr/>
            <p:nvPr/>
          </p:nvSpPr>
          <p:spPr bwMode="auto">
            <a:xfrm>
              <a:off x="5793742" y="1706485"/>
              <a:ext cx="102357" cy="1733475"/>
            </a:xfrm>
            <a:prstGeom prst="roundRect">
              <a:avLst>
                <a:gd name="adj" fmla="val 50000"/>
              </a:avLst>
            </a:prstGeom>
            <a:solidFill>
              <a:srgbClr val="FF5C1B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87" name="Oval 62">
              <a:extLst>
                <a:ext uri="{FF2B5EF4-FFF2-40B4-BE49-F238E27FC236}">
                  <a16:creationId xmlns:a16="http://schemas.microsoft.com/office/drawing/2014/main" xmlns="" id="{B8E7D06E-973D-49B1-899B-CED849232B7F}"/>
                </a:ext>
              </a:extLst>
            </p:cNvPr>
            <p:cNvSpPr/>
            <p:nvPr/>
          </p:nvSpPr>
          <p:spPr bwMode="auto">
            <a:xfrm>
              <a:off x="5785890" y="3495372"/>
              <a:ext cx="118060" cy="118060"/>
            </a:xfrm>
            <a:prstGeom prst="ellipse">
              <a:avLst/>
            </a:prstGeom>
            <a:solidFill>
              <a:srgbClr val="FF5C1B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88" name="Title 1">
              <a:extLst>
                <a:ext uri="{FF2B5EF4-FFF2-40B4-BE49-F238E27FC236}">
                  <a16:creationId xmlns:a16="http://schemas.microsoft.com/office/drawing/2014/main" xmlns="" id="{E426AF24-F4CE-4F57-AD26-55A38157C5CD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5543631" y="1121299"/>
              <a:ext cx="602577" cy="335165"/>
            </a:xfrm>
            <a:prstGeom prst="rect">
              <a:avLst/>
            </a:prstGeom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Century Gothic" panose="020B0502020202020204" pitchFamily="34" charset="0"/>
                  <a:cs typeface="Century Gothic"/>
                </a:rPr>
                <a:t>3,6%</a:t>
              </a:r>
            </a:p>
          </p:txBody>
        </p:sp>
        <p:sp>
          <p:nvSpPr>
            <p:cNvPr id="89" name="Oval 64">
              <a:extLst>
                <a:ext uri="{FF2B5EF4-FFF2-40B4-BE49-F238E27FC236}">
                  <a16:creationId xmlns:a16="http://schemas.microsoft.com/office/drawing/2014/main" xmlns="" id="{E70CA4A3-ABC8-4842-89F4-694AEE267DEA}"/>
                </a:ext>
              </a:extLst>
            </p:cNvPr>
            <p:cNvSpPr/>
            <p:nvPr/>
          </p:nvSpPr>
          <p:spPr bwMode="auto">
            <a:xfrm>
              <a:off x="5729479" y="1690251"/>
              <a:ext cx="230881" cy="229455"/>
            </a:xfrm>
            <a:prstGeom prst="ellipse">
              <a:avLst/>
            </a:prstGeom>
            <a:solidFill>
              <a:srgbClr val="FF5C1B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90" name="Rounded Rectangle 39">
              <a:extLst>
                <a:ext uri="{FF2B5EF4-FFF2-40B4-BE49-F238E27FC236}">
                  <a16:creationId xmlns:a16="http://schemas.microsoft.com/office/drawing/2014/main" xmlns="" id="{3B954449-236C-4FD0-934E-4678F04C8C3D}"/>
                </a:ext>
              </a:extLst>
            </p:cNvPr>
            <p:cNvSpPr/>
            <p:nvPr/>
          </p:nvSpPr>
          <p:spPr bwMode="auto">
            <a:xfrm>
              <a:off x="6294778" y="1067196"/>
              <a:ext cx="445780" cy="3293477"/>
            </a:xfrm>
            <a:prstGeom prst="roundRect">
              <a:avLst>
                <a:gd name="adj" fmla="val 50000"/>
              </a:avLst>
            </a:prstGeom>
            <a:solidFill>
              <a:srgbClr val="0D1E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91" name="Title 1">
              <a:extLst>
                <a:ext uri="{FF2B5EF4-FFF2-40B4-BE49-F238E27FC236}">
                  <a16:creationId xmlns:a16="http://schemas.microsoft.com/office/drawing/2014/main" xmlns="" id="{C1C96FE8-F34F-485E-8249-81415FE80B9E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226437" y="1181198"/>
              <a:ext cx="582462" cy="215367"/>
            </a:xfrm>
            <a:prstGeom prst="rect">
              <a:avLst/>
            </a:prstGeom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100" b="1" dirty="0">
                  <a:solidFill>
                    <a:srgbClr val="FFFFFF"/>
                  </a:solidFill>
                  <a:latin typeface="Century Gothic" panose="020B0502020202020204" pitchFamily="34" charset="0"/>
                  <a:cs typeface="Century Gothic"/>
                </a:rPr>
                <a:t>3,4</a:t>
              </a: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B0502020202020204" pitchFamily="34" charset="0"/>
                  <a:cs typeface="Century Gothic"/>
                </a:rPr>
                <a:t>%</a:t>
              </a:r>
            </a:p>
          </p:txBody>
        </p:sp>
        <p:grpSp>
          <p:nvGrpSpPr>
            <p:cNvPr id="92" name="Grupo 91">
              <a:extLst>
                <a:ext uri="{FF2B5EF4-FFF2-40B4-BE49-F238E27FC236}">
                  <a16:creationId xmlns:a16="http://schemas.microsoft.com/office/drawing/2014/main" xmlns="" id="{85E8D6E9-168B-44E6-9C5B-DE4946218463}"/>
                </a:ext>
              </a:extLst>
            </p:cNvPr>
            <p:cNvGrpSpPr/>
            <p:nvPr/>
          </p:nvGrpSpPr>
          <p:grpSpPr>
            <a:xfrm>
              <a:off x="6402227" y="1986368"/>
              <a:ext cx="230881" cy="1627065"/>
              <a:chOff x="6402227" y="1986368"/>
              <a:chExt cx="230881" cy="1627065"/>
            </a:xfrm>
            <a:solidFill>
              <a:srgbClr val="FF5C1B"/>
            </a:solidFill>
          </p:grpSpPr>
          <p:sp>
            <p:nvSpPr>
              <p:cNvPr id="122" name="Rounded Rectangle 63">
                <a:extLst>
                  <a:ext uri="{FF2B5EF4-FFF2-40B4-BE49-F238E27FC236}">
                    <a16:creationId xmlns:a16="http://schemas.microsoft.com/office/drawing/2014/main" xmlns="" id="{96C0C757-6779-4D4C-B304-DEA81F37E426}"/>
                  </a:ext>
                </a:extLst>
              </p:cNvPr>
              <p:cNvSpPr/>
              <p:nvPr/>
            </p:nvSpPr>
            <p:spPr bwMode="auto">
              <a:xfrm>
                <a:off x="6466103" y="2075387"/>
                <a:ext cx="103130" cy="136457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121892" tIns="60945" rIns="121892" bIns="60945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121914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6F8F8"/>
                  </a:solidFill>
                  <a:effectLst/>
                  <a:uLnTx/>
                  <a:uFillTx/>
                  <a:latin typeface="Century Gothic"/>
                  <a:ea typeface="+mn-ea"/>
                  <a:cs typeface="Century Gothic"/>
                </a:endParaRPr>
              </a:p>
            </p:txBody>
          </p:sp>
          <p:sp>
            <p:nvSpPr>
              <p:cNvPr id="123" name="Oval 59">
                <a:extLst>
                  <a:ext uri="{FF2B5EF4-FFF2-40B4-BE49-F238E27FC236}">
                    <a16:creationId xmlns:a16="http://schemas.microsoft.com/office/drawing/2014/main" xmlns="" id="{7FB4F0F1-2A21-4994-A5B1-4F63C0DE13BE}"/>
                  </a:ext>
                </a:extLst>
              </p:cNvPr>
              <p:cNvSpPr/>
              <p:nvPr/>
            </p:nvSpPr>
            <p:spPr bwMode="auto">
              <a:xfrm>
                <a:off x="6458638" y="3495372"/>
                <a:ext cx="118061" cy="11806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121914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/>
                  <a:ea typeface="+mn-ea"/>
                  <a:cs typeface="Century Gothic"/>
                </a:endParaRPr>
              </a:p>
            </p:txBody>
          </p:sp>
          <p:sp>
            <p:nvSpPr>
              <p:cNvPr id="124" name="Oval 64">
                <a:extLst>
                  <a:ext uri="{FF2B5EF4-FFF2-40B4-BE49-F238E27FC236}">
                    <a16:creationId xmlns:a16="http://schemas.microsoft.com/office/drawing/2014/main" xmlns="" id="{B605877A-B88E-4755-82DB-E54A02FC4187}"/>
                  </a:ext>
                </a:extLst>
              </p:cNvPr>
              <p:cNvSpPr/>
              <p:nvPr/>
            </p:nvSpPr>
            <p:spPr bwMode="auto">
              <a:xfrm>
                <a:off x="6402227" y="1986368"/>
                <a:ext cx="230881" cy="229455"/>
              </a:xfrm>
              <a:prstGeom prst="ellipse">
                <a:avLst/>
              </a:prstGeom>
              <a:solidFill>
                <a:schemeClr val="bg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121892" tIns="60945" rIns="121892" bIns="60945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121914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6F8F8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endParaRPr>
              </a:p>
            </p:txBody>
          </p:sp>
        </p:grpSp>
        <p:sp>
          <p:nvSpPr>
            <p:cNvPr id="93" name="Rounded Rectangle 40">
              <a:extLst>
                <a:ext uri="{FF2B5EF4-FFF2-40B4-BE49-F238E27FC236}">
                  <a16:creationId xmlns:a16="http://schemas.microsoft.com/office/drawing/2014/main" xmlns="" id="{4EF7B0BD-9E29-4B20-8848-31470E459924}"/>
                </a:ext>
              </a:extLst>
            </p:cNvPr>
            <p:cNvSpPr/>
            <p:nvPr/>
          </p:nvSpPr>
          <p:spPr bwMode="auto">
            <a:xfrm>
              <a:off x="6954593" y="1067195"/>
              <a:ext cx="445778" cy="3293478"/>
            </a:xfrm>
            <a:prstGeom prst="roundRect">
              <a:avLst>
                <a:gd name="adj" fmla="val 50000"/>
              </a:avLst>
            </a:prstGeom>
            <a:solidFill>
              <a:srgbClr val="0D1E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94" name="Rounded Rectangle 63">
              <a:extLst>
                <a:ext uri="{FF2B5EF4-FFF2-40B4-BE49-F238E27FC236}">
                  <a16:creationId xmlns:a16="http://schemas.microsoft.com/office/drawing/2014/main" xmlns="" id="{5AECB79E-37A6-44F6-BC30-9378D70B6733}"/>
                </a:ext>
              </a:extLst>
            </p:cNvPr>
            <p:cNvSpPr/>
            <p:nvPr/>
          </p:nvSpPr>
          <p:spPr bwMode="auto">
            <a:xfrm>
              <a:off x="7127776" y="2282968"/>
              <a:ext cx="99413" cy="115699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95" name="Oval 59">
              <a:extLst>
                <a:ext uri="{FF2B5EF4-FFF2-40B4-BE49-F238E27FC236}">
                  <a16:creationId xmlns:a16="http://schemas.microsoft.com/office/drawing/2014/main" xmlns="" id="{3E77E9D3-F9BB-4E73-AB47-8955E07204BC}"/>
                </a:ext>
              </a:extLst>
            </p:cNvPr>
            <p:cNvSpPr/>
            <p:nvPr/>
          </p:nvSpPr>
          <p:spPr bwMode="auto">
            <a:xfrm>
              <a:off x="7118452" y="3495372"/>
              <a:ext cx="118061" cy="1180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96" name="Title 1">
              <a:extLst>
                <a:ext uri="{FF2B5EF4-FFF2-40B4-BE49-F238E27FC236}">
                  <a16:creationId xmlns:a16="http://schemas.microsoft.com/office/drawing/2014/main" xmlns="" id="{20D706EA-2B9B-467E-9BBA-C618BA0ACA04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889128" y="1149449"/>
              <a:ext cx="576708" cy="278865"/>
            </a:xfrm>
            <a:prstGeom prst="rect">
              <a:avLst/>
            </a:prstGeom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B0502020202020204" pitchFamily="34" charset="0"/>
                  <a:cs typeface="Century Gothic"/>
                </a:rPr>
                <a:t>2,5%</a:t>
              </a:r>
            </a:p>
          </p:txBody>
        </p:sp>
        <p:sp>
          <p:nvSpPr>
            <p:cNvPr id="97" name="Oval 64">
              <a:extLst>
                <a:ext uri="{FF2B5EF4-FFF2-40B4-BE49-F238E27FC236}">
                  <a16:creationId xmlns:a16="http://schemas.microsoft.com/office/drawing/2014/main" xmlns="" id="{3431DD4E-AA4E-4ABB-9D76-2779BD9C467A}"/>
                </a:ext>
              </a:extLst>
            </p:cNvPr>
            <p:cNvSpPr/>
            <p:nvPr/>
          </p:nvSpPr>
          <p:spPr bwMode="auto">
            <a:xfrm>
              <a:off x="7062042" y="2283714"/>
              <a:ext cx="230881" cy="229455"/>
            </a:xfrm>
            <a:prstGeom prst="ellipse">
              <a:avLst/>
            </a:prstGeom>
            <a:solidFill>
              <a:schemeClr val="bg1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8" name="Rounded Rectangle 40">
              <a:extLst>
                <a:ext uri="{FF2B5EF4-FFF2-40B4-BE49-F238E27FC236}">
                  <a16:creationId xmlns:a16="http://schemas.microsoft.com/office/drawing/2014/main" xmlns="" id="{5AEBB35F-AD2C-4915-8AFB-96BD0A8A88A6}"/>
                </a:ext>
              </a:extLst>
            </p:cNvPr>
            <p:cNvSpPr/>
            <p:nvPr/>
          </p:nvSpPr>
          <p:spPr bwMode="auto">
            <a:xfrm>
              <a:off x="7611530" y="1067195"/>
              <a:ext cx="445778" cy="3293478"/>
            </a:xfrm>
            <a:prstGeom prst="roundRect">
              <a:avLst>
                <a:gd name="adj" fmla="val 50000"/>
              </a:avLst>
            </a:prstGeom>
            <a:solidFill>
              <a:srgbClr val="0D1E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99" name="Title 1">
              <a:extLst>
                <a:ext uri="{FF2B5EF4-FFF2-40B4-BE49-F238E27FC236}">
                  <a16:creationId xmlns:a16="http://schemas.microsoft.com/office/drawing/2014/main" xmlns="" id="{4D3D8F44-4033-4280-A4B8-109BF34B3549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546065" y="1149449"/>
              <a:ext cx="576708" cy="278865"/>
            </a:xfrm>
            <a:prstGeom prst="rect">
              <a:avLst/>
            </a:prstGeom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B0502020202020204" pitchFamily="34" charset="0"/>
                  <a:cs typeface="Century Gothic"/>
                </a:rPr>
                <a:t>2,3%</a:t>
              </a:r>
            </a:p>
          </p:txBody>
        </p:sp>
        <p:sp>
          <p:nvSpPr>
            <p:cNvPr id="100" name="Rounded Rectangle 63">
              <a:extLst>
                <a:ext uri="{FF2B5EF4-FFF2-40B4-BE49-F238E27FC236}">
                  <a16:creationId xmlns:a16="http://schemas.microsoft.com/office/drawing/2014/main" xmlns="" id="{AF5CE435-0E25-4B6A-B907-BB8E94E4BC6F}"/>
                </a:ext>
              </a:extLst>
            </p:cNvPr>
            <p:cNvSpPr/>
            <p:nvPr/>
          </p:nvSpPr>
          <p:spPr bwMode="auto">
            <a:xfrm>
              <a:off x="7784713" y="2282968"/>
              <a:ext cx="99413" cy="115699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101" name="Oval 59">
              <a:extLst>
                <a:ext uri="{FF2B5EF4-FFF2-40B4-BE49-F238E27FC236}">
                  <a16:creationId xmlns:a16="http://schemas.microsoft.com/office/drawing/2014/main" xmlns="" id="{3F245FF5-C2CF-40A6-9247-EB938452962B}"/>
                </a:ext>
              </a:extLst>
            </p:cNvPr>
            <p:cNvSpPr/>
            <p:nvPr/>
          </p:nvSpPr>
          <p:spPr bwMode="auto">
            <a:xfrm>
              <a:off x="7775389" y="3495372"/>
              <a:ext cx="118061" cy="1180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102" name="Oval 64">
              <a:extLst>
                <a:ext uri="{FF2B5EF4-FFF2-40B4-BE49-F238E27FC236}">
                  <a16:creationId xmlns:a16="http://schemas.microsoft.com/office/drawing/2014/main" xmlns="" id="{C50B3BF2-2E62-4604-ACC5-FA7B736FEE88}"/>
                </a:ext>
              </a:extLst>
            </p:cNvPr>
            <p:cNvSpPr/>
            <p:nvPr/>
          </p:nvSpPr>
          <p:spPr bwMode="auto">
            <a:xfrm>
              <a:off x="7718979" y="2283714"/>
              <a:ext cx="230881" cy="229455"/>
            </a:xfrm>
            <a:prstGeom prst="ellipse">
              <a:avLst/>
            </a:prstGeom>
            <a:solidFill>
              <a:schemeClr val="bg1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3" name="Rounded Rectangle 40">
              <a:extLst>
                <a:ext uri="{FF2B5EF4-FFF2-40B4-BE49-F238E27FC236}">
                  <a16:creationId xmlns:a16="http://schemas.microsoft.com/office/drawing/2014/main" xmlns="" id="{95078244-4E0A-46F4-AB84-767D244ED6FE}"/>
                </a:ext>
              </a:extLst>
            </p:cNvPr>
            <p:cNvSpPr/>
            <p:nvPr/>
          </p:nvSpPr>
          <p:spPr bwMode="auto">
            <a:xfrm>
              <a:off x="8269141" y="1067195"/>
              <a:ext cx="445780" cy="3293478"/>
            </a:xfrm>
            <a:prstGeom prst="roundRect">
              <a:avLst>
                <a:gd name="adj" fmla="val 50000"/>
              </a:avLst>
            </a:prstGeom>
            <a:solidFill>
              <a:srgbClr val="0D1E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104" name="Oval 59">
              <a:extLst>
                <a:ext uri="{FF2B5EF4-FFF2-40B4-BE49-F238E27FC236}">
                  <a16:creationId xmlns:a16="http://schemas.microsoft.com/office/drawing/2014/main" xmlns="" id="{4686105F-49DD-4DC0-8DFB-14A7DC7E3DCD}"/>
                </a:ext>
              </a:extLst>
            </p:cNvPr>
            <p:cNvSpPr/>
            <p:nvPr/>
          </p:nvSpPr>
          <p:spPr bwMode="auto">
            <a:xfrm>
              <a:off x="8433001" y="3493834"/>
              <a:ext cx="118060" cy="1180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105" name="Title 1">
              <a:extLst>
                <a:ext uri="{FF2B5EF4-FFF2-40B4-BE49-F238E27FC236}">
                  <a16:creationId xmlns:a16="http://schemas.microsoft.com/office/drawing/2014/main" xmlns="" id="{48A3845A-A7D5-47DE-B98E-100787FC9294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203002" y="1201741"/>
              <a:ext cx="578058" cy="174280"/>
            </a:xfrm>
            <a:prstGeom prst="rect">
              <a:avLst/>
            </a:prstGeom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B0502020202020204" pitchFamily="34" charset="0"/>
                  <a:cs typeface="Century Gothic"/>
                </a:rPr>
                <a:t>2,2%</a:t>
              </a:r>
            </a:p>
          </p:txBody>
        </p:sp>
        <p:sp>
          <p:nvSpPr>
            <p:cNvPr id="106" name="Rounded Rectangle 63">
              <a:extLst>
                <a:ext uri="{FF2B5EF4-FFF2-40B4-BE49-F238E27FC236}">
                  <a16:creationId xmlns:a16="http://schemas.microsoft.com/office/drawing/2014/main" xmlns="" id="{96B2A787-B3E4-4C12-A53A-57B0F6C3AA50}"/>
                </a:ext>
              </a:extLst>
            </p:cNvPr>
            <p:cNvSpPr/>
            <p:nvPr/>
          </p:nvSpPr>
          <p:spPr bwMode="auto">
            <a:xfrm>
              <a:off x="8440989" y="2453548"/>
              <a:ext cx="102084" cy="991934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107" name="Oval 64">
              <a:extLst>
                <a:ext uri="{FF2B5EF4-FFF2-40B4-BE49-F238E27FC236}">
                  <a16:creationId xmlns:a16="http://schemas.microsoft.com/office/drawing/2014/main" xmlns="" id="{4018780F-495D-4658-9092-5938F83FC727}"/>
                </a:ext>
              </a:extLst>
            </p:cNvPr>
            <p:cNvSpPr/>
            <p:nvPr/>
          </p:nvSpPr>
          <p:spPr bwMode="auto">
            <a:xfrm>
              <a:off x="8376590" y="2448434"/>
              <a:ext cx="230881" cy="229455"/>
            </a:xfrm>
            <a:prstGeom prst="ellipse">
              <a:avLst/>
            </a:prstGeom>
            <a:solidFill>
              <a:schemeClr val="bg1"/>
            </a:solidFill>
            <a:ln w="25400" cap="flat" cmpd="sng" algn="ctr">
              <a:noFill/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8" name="Rounded Rectangle 40">
              <a:extLst>
                <a:ext uri="{FF2B5EF4-FFF2-40B4-BE49-F238E27FC236}">
                  <a16:creationId xmlns:a16="http://schemas.microsoft.com/office/drawing/2014/main" xmlns="" id="{03503D92-1283-442C-AECB-41BC0B144117}"/>
                </a:ext>
              </a:extLst>
            </p:cNvPr>
            <p:cNvSpPr/>
            <p:nvPr/>
          </p:nvSpPr>
          <p:spPr bwMode="auto">
            <a:xfrm>
              <a:off x="8928025" y="1067196"/>
              <a:ext cx="445780" cy="3293477"/>
            </a:xfrm>
            <a:prstGeom prst="roundRect">
              <a:avLst>
                <a:gd name="adj" fmla="val 50000"/>
              </a:avLst>
            </a:prstGeom>
            <a:solidFill>
              <a:srgbClr val="0D1E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109" name="Oval 59">
              <a:extLst>
                <a:ext uri="{FF2B5EF4-FFF2-40B4-BE49-F238E27FC236}">
                  <a16:creationId xmlns:a16="http://schemas.microsoft.com/office/drawing/2014/main" xmlns="" id="{C9593362-2C41-4032-BD45-C9BFCA2105A3}"/>
                </a:ext>
              </a:extLst>
            </p:cNvPr>
            <p:cNvSpPr/>
            <p:nvPr/>
          </p:nvSpPr>
          <p:spPr bwMode="auto">
            <a:xfrm>
              <a:off x="9091885" y="3493833"/>
              <a:ext cx="118060" cy="1180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110" name="Rounded Rectangle 41">
              <a:extLst>
                <a:ext uri="{FF2B5EF4-FFF2-40B4-BE49-F238E27FC236}">
                  <a16:creationId xmlns:a16="http://schemas.microsoft.com/office/drawing/2014/main" xmlns="" id="{763E3751-D884-4C4D-8DC6-8990EA3A5FFB}"/>
                </a:ext>
              </a:extLst>
            </p:cNvPr>
            <p:cNvSpPr/>
            <p:nvPr/>
          </p:nvSpPr>
          <p:spPr bwMode="auto">
            <a:xfrm>
              <a:off x="9520772" y="1067195"/>
              <a:ext cx="443744" cy="3293478"/>
            </a:xfrm>
            <a:prstGeom prst="roundRect">
              <a:avLst>
                <a:gd name="adj" fmla="val 50000"/>
              </a:avLst>
            </a:prstGeom>
            <a:solidFill>
              <a:srgbClr val="0D1E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111" name="Oval 59">
              <a:extLst>
                <a:ext uri="{FF2B5EF4-FFF2-40B4-BE49-F238E27FC236}">
                  <a16:creationId xmlns:a16="http://schemas.microsoft.com/office/drawing/2014/main" xmlns="" id="{9686E932-C54A-43F9-B4B4-9FAA349B5938}"/>
                </a:ext>
              </a:extLst>
            </p:cNvPr>
            <p:cNvSpPr/>
            <p:nvPr/>
          </p:nvSpPr>
          <p:spPr bwMode="auto">
            <a:xfrm>
              <a:off x="9684080" y="3493833"/>
              <a:ext cx="118060" cy="1180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112" name="Rounded Rectangle 63">
              <a:extLst>
                <a:ext uri="{FF2B5EF4-FFF2-40B4-BE49-F238E27FC236}">
                  <a16:creationId xmlns:a16="http://schemas.microsoft.com/office/drawing/2014/main" xmlns="" id="{0F19F025-26AC-4DD0-8B61-23DFD67C099D}"/>
                </a:ext>
              </a:extLst>
            </p:cNvPr>
            <p:cNvSpPr/>
            <p:nvPr/>
          </p:nvSpPr>
          <p:spPr bwMode="auto">
            <a:xfrm>
              <a:off x="9692068" y="3666838"/>
              <a:ext cx="93677" cy="172968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3175" cap="flat" cmpd="sng" algn="ctr">
              <a:solidFill>
                <a:srgbClr val="0D1E2D"/>
              </a:solidFill>
              <a:prstDash val="solid"/>
            </a:ln>
            <a:effectLst/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F6F8F8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  <p:sp>
          <p:nvSpPr>
            <p:cNvPr id="113" name="Oval 64">
              <a:extLst>
                <a:ext uri="{FF2B5EF4-FFF2-40B4-BE49-F238E27FC236}">
                  <a16:creationId xmlns:a16="http://schemas.microsoft.com/office/drawing/2014/main" xmlns="" id="{53506457-3DE0-45AF-8F16-E080B2565B5D}"/>
                </a:ext>
              </a:extLst>
            </p:cNvPr>
            <p:cNvSpPr/>
            <p:nvPr/>
          </p:nvSpPr>
          <p:spPr bwMode="auto">
            <a:xfrm>
              <a:off x="9624744" y="5254924"/>
              <a:ext cx="230881" cy="229455"/>
            </a:xfrm>
            <a:prstGeom prst="ellipse">
              <a:avLst/>
            </a:prstGeom>
            <a:solidFill>
              <a:srgbClr val="FFFFFF"/>
            </a:solidFill>
            <a:ln>
              <a:solidFill>
                <a:srgbClr val="0D1E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11 CuadroTexto">
              <a:extLst>
                <a:ext uri="{FF2B5EF4-FFF2-40B4-BE49-F238E27FC236}">
                  <a16:creationId xmlns:a16="http://schemas.microsoft.com/office/drawing/2014/main" xmlns="" id="{4D94F8D0-0B9D-4CDD-BEB8-A1E89D0CAEB9}"/>
                </a:ext>
              </a:extLst>
            </p:cNvPr>
            <p:cNvSpPr txBox="1"/>
            <p:nvPr/>
          </p:nvSpPr>
          <p:spPr>
            <a:xfrm rot="16200000">
              <a:off x="6228531" y="4509255"/>
              <a:ext cx="602075" cy="295948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lIns="121892" tIns="60945" rIns="121892" bIns="60945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D1E2D"/>
                  </a:solidFill>
                  <a:effectLst/>
                  <a:uLnTx/>
                  <a:uFillTx/>
                  <a:latin typeface="Century Gothic"/>
                  <a:ea typeface="+mn-ea"/>
                  <a:cs typeface="Century Gothic"/>
                </a:rPr>
                <a:t>Chile</a:t>
              </a:r>
            </a:p>
          </p:txBody>
        </p:sp>
        <p:sp>
          <p:nvSpPr>
            <p:cNvPr id="115" name="Title 1">
              <a:extLst>
                <a:ext uri="{FF2B5EF4-FFF2-40B4-BE49-F238E27FC236}">
                  <a16:creationId xmlns:a16="http://schemas.microsoft.com/office/drawing/2014/main" xmlns="" id="{E7400955-D188-4CE6-94E2-D313AC9233E5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259815" y="5396523"/>
              <a:ext cx="960742" cy="400618"/>
            </a:xfrm>
            <a:prstGeom prst="rect">
              <a:avLst/>
            </a:prstGeom>
          </p:spPr>
          <p:txBody>
            <a:bodyPr lIns="121892" tIns="60945" rIns="121892" bIns="60945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D1E2D"/>
                  </a:solidFill>
                  <a:effectLst/>
                  <a:uLnTx/>
                  <a:uFillTx/>
                  <a:latin typeface="Century Gothic" panose="020B0502020202020204" pitchFamily="34" charset="0"/>
                </a:rPr>
                <a:t>-5,0%</a:t>
              </a:r>
            </a:p>
          </p:txBody>
        </p:sp>
        <p:sp>
          <p:nvSpPr>
            <p:cNvPr id="116" name="99 CuadroTexto">
              <a:extLst>
                <a:ext uri="{FF2B5EF4-FFF2-40B4-BE49-F238E27FC236}">
                  <a16:creationId xmlns:a16="http://schemas.microsoft.com/office/drawing/2014/main" xmlns="" id="{7D3BE35B-2042-4C63-86DD-D501E0F2C811}"/>
                </a:ext>
              </a:extLst>
            </p:cNvPr>
            <p:cNvSpPr txBox="1"/>
            <p:nvPr/>
          </p:nvSpPr>
          <p:spPr>
            <a:xfrm rot="16200000">
              <a:off x="5347818" y="4751051"/>
              <a:ext cx="1066039" cy="295948"/>
            </a:xfrm>
            <a:prstGeom prst="rect">
              <a:avLst/>
            </a:prstGeom>
            <a:noFill/>
          </p:spPr>
          <p:txBody>
            <a:bodyPr wrap="square" lIns="121892" tIns="60945" rIns="121892" bIns="60945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FF5C1B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rPr>
                <a:t>Colombia</a:t>
              </a:r>
            </a:p>
          </p:txBody>
        </p:sp>
        <p:sp>
          <p:nvSpPr>
            <p:cNvPr id="117" name="108 CuadroTexto">
              <a:extLst>
                <a:ext uri="{FF2B5EF4-FFF2-40B4-BE49-F238E27FC236}">
                  <a16:creationId xmlns:a16="http://schemas.microsoft.com/office/drawing/2014/main" xmlns="" id="{5DA79E1F-0A05-43DB-9A9D-E4BF98387997}"/>
                </a:ext>
              </a:extLst>
            </p:cNvPr>
            <p:cNvSpPr txBox="1"/>
            <p:nvPr/>
          </p:nvSpPr>
          <p:spPr>
            <a:xfrm rot="16200000">
              <a:off x="8878868" y="2524933"/>
              <a:ext cx="1704571" cy="295948"/>
            </a:xfrm>
            <a:prstGeom prst="rect">
              <a:avLst/>
            </a:prstGeom>
            <a:noFill/>
          </p:spPr>
          <p:txBody>
            <a:bodyPr wrap="square" lIns="121892" tIns="60945" rIns="121892" bIns="60945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+mn-ea"/>
                  <a:cs typeface="Century Gothic"/>
                </a:rPr>
                <a:t>Venezuela</a:t>
              </a:r>
            </a:p>
          </p:txBody>
        </p:sp>
        <p:sp>
          <p:nvSpPr>
            <p:cNvPr id="118" name="107 CuadroTexto">
              <a:extLst>
                <a:ext uri="{FF2B5EF4-FFF2-40B4-BE49-F238E27FC236}">
                  <a16:creationId xmlns:a16="http://schemas.microsoft.com/office/drawing/2014/main" xmlns="" id="{BCBC9A92-0D8A-4707-8ECA-68AB32388D95}"/>
                </a:ext>
              </a:extLst>
            </p:cNvPr>
            <p:cNvSpPr txBox="1"/>
            <p:nvPr/>
          </p:nvSpPr>
          <p:spPr>
            <a:xfrm rot="16200000">
              <a:off x="7370871" y="4689274"/>
              <a:ext cx="942484" cy="295948"/>
            </a:xfrm>
            <a:prstGeom prst="rect">
              <a:avLst/>
            </a:prstGeom>
            <a:noFill/>
          </p:spPr>
          <p:txBody>
            <a:bodyPr wrap="square" lIns="121892" tIns="60945" rIns="121892" bIns="60945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D1E2D"/>
                  </a:solidFill>
                  <a:effectLst/>
                  <a:uLnTx/>
                  <a:uFillTx/>
                  <a:latin typeface="Century Gothic"/>
                  <a:ea typeface="+mn-ea"/>
                  <a:cs typeface="Century Gothic"/>
                </a:rPr>
                <a:t>Brasil</a:t>
              </a:r>
            </a:p>
          </p:txBody>
        </p:sp>
        <p:sp>
          <p:nvSpPr>
            <p:cNvPr id="119" name="107 CuadroTexto">
              <a:extLst>
                <a:ext uri="{FF2B5EF4-FFF2-40B4-BE49-F238E27FC236}">
                  <a16:creationId xmlns:a16="http://schemas.microsoft.com/office/drawing/2014/main" xmlns="" id="{3284D48C-A765-4B57-8C32-D22024903E67}"/>
                </a:ext>
              </a:extLst>
            </p:cNvPr>
            <p:cNvSpPr txBox="1"/>
            <p:nvPr/>
          </p:nvSpPr>
          <p:spPr>
            <a:xfrm rot="16200000">
              <a:off x="8013872" y="4672811"/>
              <a:ext cx="946347" cy="295947"/>
            </a:xfrm>
            <a:prstGeom prst="rect">
              <a:avLst/>
            </a:prstGeom>
            <a:noFill/>
          </p:spPr>
          <p:txBody>
            <a:bodyPr wrap="square" lIns="121892" tIns="60945" rIns="121892" bIns="60945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D1E2D"/>
                  </a:solidFill>
                  <a:effectLst/>
                  <a:uLnTx/>
                  <a:uFillTx/>
                  <a:latin typeface="Century Gothic"/>
                  <a:ea typeface="+mn-ea"/>
                  <a:cs typeface="Century Gothic"/>
                </a:rPr>
                <a:t>LATAM</a:t>
              </a:r>
            </a:p>
          </p:txBody>
        </p:sp>
        <p:sp>
          <p:nvSpPr>
            <p:cNvPr id="120" name="97 CuadroTexto">
              <a:extLst>
                <a:ext uri="{FF2B5EF4-FFF2-40B4-BE49-F238E27FC236}">
                  <a16:creationId xmlns:a16="http://schemas.microsoft.com/office/drawing/2014/main" xmlns="" id="{288E3970-2513-4506-ADA3-F0720FB06FB7}"/>
                </a:ext>
              </a:extLst>
            </p:cNvPr>
            <p:cNvSpPr txBox="1"/>
            <p:nvPr/>
          </p:nvSpPr>
          <p:spPr>
            <a:xfrm rot="16200000">
              <a:off x="4787430" y="4604415"/>
              <a:ext cx="783436" cy="295948"/>
            </a:xfrm>
            <a:prstGeom prst="rect">
              <a:avLst/>
            </a:prstGeom>
            <a:noFill/>
          </p:spPr>
          <p:txBody>
            <a:bodyPr wrap="square" lIns="121892" tIns="60945" rIns="121892" bIns="60945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050" b="1" i="0" u="none" strike="noStrike" kern="1200" cap="none" spc="0" normalizeH="0" baseline="0" noProof="0">
                  <a:ln>
                    <a:noFill/>
                  </a:ln>
                  <a:solidFill>
                    <a:srgbClr val="0D1E2D"/>
                  </a:solidFill>
                  <a:effectLst/>
                  <a:uLnTx/>
                  <a:uFillTx/>
                  <a:latin typeface="Century Gothic"/>
                  <a:ea typeface="+mn-ea"/>
                  <a:cs typeface="Century Gothic"/>
                </a:rPr>
                <a:t>Perú</a:t>
              </a:r>
            </a:p>
          </p:txBody>
        </p:sp>
        <p:sp>
          <p:nvSpPr>
            <p:cNvPr id="121" name="107 CuadroTexto">
              <a:extLst>
                <a:ext uri="{FF2B5EF4-FFF2-40B4-BE49-F238E27FC236}">
                  <a16:creationId xmlns:a16="http://schemas.microsoft.com/office/drawing/2014/main" xmlns="" id="{0ACE1052-E8E2-40A7-A7D5-A952BEBCCC44}"/>
                </a:ext>
              </a:extLst>
            </p:cNvPr>
            <p:cNvSpPr txBox="1"/>
            <p:nvPr/>
          </p:nvSpPr>
          <p:spPr>
            <a:xfrm rot="16200000">
              <a:off x="6774968" y="4582030"/>
              <a:ext cx="828206" cy="295947"/>
            </a:xfrm>
            <a:prstGeom prst="rect">
              <a:avLst/>
            </a:prstGeom>
            <a:noFill/>
          </p:spPr>
          <p:txBody>
            <a:bodyPr wrap="square" lIns="121892" tIns="60945" rIns="121892" bIns="60945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r" defTabSz="12191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CO" sz="1050" b="1" i="0" u="none" strike="noStrike" kern="1200" cap="none" spc="0" normalizeH="0" baseline="0" noProof="0">
                  <a:ln>
                    <a:noFill/>
                  </a:ln>
                  <a:solidFill>
                    <a:srgbClr val="0D1E2D"/>
                  </a:solidFill>
                  <a:effectLst/>
                  <a:uLnTx/>
                  <a:uFillTx/>
                  <a:latin typeface="Century Gothic"/>
                  <a:ea typeface="+mn-ea"/>
                  <a:cs typeface="Century Gothic"/>
                </a:rPr>
                <a:t>M</a:t>
              </a:r>
              <a:r>
                <a:rPr kumimoji="0" lang="es-ES" sz="1050" b="1" i="0" u="none" strike="noStrike" kern="1200" cap="none" spc="0" normalizeH="0" baseline="0" noProof="0" err="1">
                  <a:ln>
                    <a:noFill/>
                  </a:ln>
                  <a:solidFill>
                    <a:srgbClr val="0D1E2D"/>
                  </a:solidFill>
                  <a:effectLst/>
                  <a:uLnTx/>
                  <a:uFillTx/>
                  <a:latin typeface="Century Gothic"/>
                  <a:ea typeface="+mn-ea"/>
                  <a:cs typeface="Century Gothic"/>
                </a:rPr>
                <a:t>éxico</a:t>
              </a:r>
              <a:endParaRPr kumimoji="0" lang="es-CO" sz="1050" b="1" i="0" u="none" strike="noStrike" kern="1200" cap="none" spc="0" normalizeH="0" baseline="0" noProof="0">
                <a:ln>
                  <a:noFill/>
                </a:ln>
                <a:solidFill>
                  <a:srgbClr val="0D1E2D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407572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pSp>
        <p:nvGrpSpPr>
          <p:cNvPr id="51" name="Group 39">
            <a:extLst>
              <a:ext uri="{FF2B5EF4-FFF2-40B4-BE49-F238E27FC236}">
                <a16:creationId xmlns:a16="http://schemas.microsoft.com/office/drawing/2014/main" xmlns="" id="{46BEB515-0975-4A54-BC09-B030AA395211}"/>
              </a:ext>
            </a:extLst>
          </p:cNvPr>
          <p:cNvGrpSpPr>
            <a:grpSpLocks/>
          </p:cNvGrpSpPr>
          <p:nvPr/>
        </p:nvGrpSpPr>
        <p:grpSpPr bwMode="auto">
          <a:xfrm>
            <a:off x="786637" y="941501"/>
            <a:ext cx="2708040" cy="3303241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52" name="Freeform 40">
              <a:extLst>
                <a:ext uri="{FF2B5EF4-FFF2-40B4-BE49-F238E27FC236}">
                  <a16:creationId xmlns:a16="http://schemas.microsoft.com/office/drawing/2014/main" xmlns="" id="{33DFBE25-8977-44F5-9671-453AF3C22C1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53" name="Freeform 41">
              <a:extLst>
                <a:ext uri="{FF2B5EF4-FFF2-40B4-BE49-F238E27FC236}">
                  <a16:creationId xmlns:a16="http://schemas.microsoft.com/office/drawing/2014/main" xmlns="" id="{4C3F03E0-1785-439F-A04B-20FA1ED4F95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54" name="Freeform 42">
              <a:extLst>
                <a:ext uri="{FF2B5EF4-FFF2-40B4-BE49-F238E27FC236}">
                  <a16:creationId xmlns:a16="http://schemas.microsoft.com/office/drawing/2014/main" xmlns="" id="{08C1EDD9-BF26-4A1E-942D-2B2B58FDE1F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55" name="Freeform 43">
              <a:extLst>
                <a:ext uri="{FF2B5EF4-FFF2-40B4-BE49-F238E27FC236}">
                  <a16:creationId xmlns:a16="http://schemas.microsoft.com/office/drawing/2014/main" xmlns="" id="{A54CB557-C638-40F2-BB25-88AB8A8EBC6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56" name="Freeform 44">
              <a:extLst>
                <a:ext uri="{FF2B5EF4-FFF2-40B4-BE49-F238E27FC236}">
                  <a16:creationId xmlns:a16="http://schemas.microsoft.com/office/drawing/2014/main" xmlns="" id="{45CC0492-7570-4757-A7C0-36E0C00C9C4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57" name="Freeform 45">
              <a:extLst>
                <a:ext uri="{FF2B5EF4-FFF2-40B4-BE49-F238E27FC236}">
                  <a16:creationId xmlns:a16="http://schemas.microsoft.com/office/drawing/2014/main" xmlns="" id="{FA1F0643-0EE9-4BDE-8F98-9B1FB2CD85D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58" name="Freeform 46">
              <a:extLst>
                <a:ext uri="{FF2B5EF4-FFF2-40B4-BE49-F238E27FC236}">
                  <a16:creationId xmlns:a16="http://schemas.microsoft.com/office/drawing/2014/main" xmlns="" id="{DCE9E4D3-59A3-4BDC-8A60-7352BD85DEB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59" name="Freeform 47">
              <a:extLst>
                <a:ext uri="{FF2B5EF4-FFF2-40B4-BE49-F238E27FC236}">
                  <a16:creationId xmlns:a16="http://schemas.microsoft.com/office/drawing/2014/main" xmlns="" id="{1DCB149D-8A88-461A-9B79-EA336B28C8C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0" name="Freeform 48">
              <a:extLst>
                <a:ext uri="{FF2B5EF4-FFF2-40B4-BE49-F238E27FC236}">
                  <a16:creationId xmlns:a16="http://schemas.microsoft.com/office/drawing/2014/main" xmlns="" id="{5659DADB-769B-4429-9461-26A44CF6542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77" y="1035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1" name="Freeform 49">
              <a:extLst>
                <a:ext uri="{FF2B5EF4-FFF2-40B4-BE49-F238E27FC236}">
                  <a16:creationId xmlns:a16="http://schemas.microsoft.com/office/drawing/2014/main" xmlns="" id="{A7CDC0D4-8D54-495E-836E-51244E05D6B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2" name="Freeform 50">
              <a:extLst>
                <a:ext uri="{FF2B5EF4-FFF2-40B4-BE49-F238E27FC236}">
                  <a16:creationId xmlns:a16="http://schemas.microsoft.com/office/drawing/2014/main" xmlns="" id="{847F8E55-659D-42F0-9156-114741AFCBE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3" name="Freeform 51">
              <a:extLst>
                <a:ext uri="{FF2B5EF4-FFF2-40B4-BE49-F238E27FC236}">
                  <a16:creationId xmlns:a16="http://schemas.microsoft.com/office/drawing/2014/main" xmlns="" id="{31C55C28-C467-4A38-8E93-08888ED10BB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4" name="Freeform 52">
              <a:extLst>
                <a:ext uri="{FF2B5EF4-FFF2-40B4-BE49-F238E27FC236}">
                  <a16:creationId xmlns:a16="http://schemas.microsoft.com/office/drawing/2014/main" xmlns="" id="{1BF7607F-9DED-4D52-AF32-F2AAE30418C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5" name="Freeform 53">
              <a:extLst>
                <a:ext uri="{FF2B5EF4-FFF2-40B4-BE49-F238E27FC236}">
                  <a16:creationId xmlns:a16="http://schemas.microsoft.com/office/drawing/2014/main" xmlns="" id="{3FF20307-54C9-4C19-9291-BD9FFCD0C63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6" name="Freeform 54">
              <a:extLst>
                <a:ext uri="{FF2B5EF4-FFF2-40B4-BE49-F238E27FC236}">
                  <a16:creationId xmlns:a16="http://schemas.microsoft.com/office/drawing/2014/main" xmlns="" id="{5E26D09B-AECB-4D68-91B8-C554DE00F8B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7" name="Freeform 55">
              <a:extLst>
                <a:ext uri="{FF2B5EF4-FFF2-40B4-BE49-F238E27FC236}">
                  <a16:creationId xmlns:a16="http://schemas.microsoft.com/office/drawing/2014/main" xmlns="" id="{7DEDF5FD-EA72-4BD6-9E1E-B9C9941B9F0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xmlns="" id="{70E2182B-1812-41FD-9421-12631462751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9" name="Freeform 57">
              <a:extLst>
                <a:ext uri="{FF2B5EF4-FFF2-40B4-BE49-F238E27FC236}">
                  <a16:creationId xmlns:a16="http://schemas.microsoft.com/office/drawing/2014/main" xmlns="" id="{8B9893EF-C15A-41CA-8090-A26B32754C4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70" name="Freeform 58">
              <a:extLst>
                <a:ext uri="{FF2B5EF4-FFF2-40B4-BE49-F238E27FC236}">
                  <a16:creationId xmlns:a16="http://schemas.microsoft.com/office/drawing/2014/main" xmlns="" id="{A4A59F10-F0E5-4EC9-9F27-0723B3A88A5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71" name="Freeform 59">
              <a:extLst>
                <a:ext uri="{FF2B5EF4-FFF2-40B4-BE49-F238E27FC236}">
                  <a16:creationId xmlns:a16="http://schemas.microsoft.com/office/drawing/2014/main" xmlns="" id="{4E133B6F-1DF6-41DF-83E8-12089DF3EFD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72" name="Freeform 60">
              <a:extLst>
                <a:ext uri="{FF2B5EF4-FFF2-40B4-BE49-F238E27FC236}">
                  <a16:creationId xmlns:a16="http://schemas.microsoft.com/office/drawing/2014/main" xmlns="" id="{1A33CA84-7A99-4B7B-B777-4B2D52A7604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73" name="Freeform 61">
              <a:extLst>
                <a:ext uri="{FF2B5EF4-FFF2-40B4-BE49-F238E27FC236}">
                  <a16:creationId xmlns:a16="http://schemas.microsoft.com/office/drawing/2014/main" xmlns="" id="{1E99A3ED-F891-45E7-B6BB-0BF1657EB99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74" name="Freeform 62">
              <a:extLst>
                <a:ext uri="{FF2B5EF4-FFF2-40B4-BE49-F238E27FC236}">
                  <a16:creationId xmlns:a16="http://schemas.microsoft.com/office/drawing/2014/main" xmlns="" id="{944FF589-745E-435E-ABB1-FBC43065D26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75" name="Freeform 63">
              <a:extLst>
                <a:ext uri="{FF2B5EF4-FFF2-40B4-BE49-F238E27FC236}">
                  <a16:creationId xmlns:a16="http://schemas.microsoft.com/office/drawing/2014/main" xmlns="" id="{33D8E90E-D4FC-4556-B909-C44DD907970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76" name="Freeform 64">
              <a:extLst>
                <a:ext uri="{FF2B5EF4-FFF2-40B4-BE49-F238E27FC236}">
                  <a16:creationId xmlns:a16="http://schemas.microsoft.com/office/drawing/2014/main" xmlns="" id="{DDF1B85E-D2E8-401C-92E3-A2E5968A875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77" name="Freeform 65">
              <a:extLst>
                <a:ext uri="{FF2B5EF4-FFF2-40B4-BE49-F238E27FC236}">
                  <a16:creationId xmlns:a16="http://schemas.microsoft.com/office/drawing/2014/main" xmlns="" id="{58D17722-0B04-4F35-9BE1-087204124D4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xmlns="" id="{6BE9E1DA-8368-435E-95FB-EF79C021A8D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79" name="Freeform 67">
              <a:extLst>
                <a:ext uri="{FF2B5EF4-FFF2-40B4-BE49-F238E27FC236}">
                  <a16:creationId xmlns:a16="http://schemas.microsoft.com/office/drawing/2014/main" xmlns="" id="{5F132750-71A9-46D4-BE4F-CD86FB3F2D0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0" name="Freeform 68">
              <a:extLst>
                <a:ext uri="{FF2B5EF4-FFF2-40B4-BE49-F238E27FC236}">
                  <a16:creationId xmlns:a16="http://schemas.microsoft.com/office/drawing/2014/main" xmlns="" id="{B9763118-D000-479B-BA34-BB409973F48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1" name="Freeform 69">
              <a:extLst>
                <a:ext uri="{FF2B5EF4-FFF2-40B4-BE49-F238E27FC236}">
                  <a16:creationId xmlns:a16="http://schemas.microsoft.com/office/drawing/2014/main" xmlns="" id="{3E40CA98-723A-48B2-AF9C-0D1BBACEC47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2" name="Freeform 70">
              <a:extLst>
                <a:ext uri="{FF2B5EF4-FFF2-40B4-BE49-F238E27FC236}">
                  <a16:creationId xmlns:a16="http://schemas.microsoft.com/office/drawing/2014/main" xmlns="" id="{493AF861-BEF7-4BC0-9E3A-C4DDB14A3C4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3" name="Freeform 71">
              <a:extLst>
                <a:ext uri="{FF2B5EF4-FFF2-40B4-BE49-F238E27FC236}">
                  <a16:creationId xmlns:a16="http://schemas.microsoft.com/office/drawing/2014/main" xmlns="" id="{B02A9350-B6DA-486A-A15F-CAC0B8A4E36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4" name="Freeform 72">
              <a:extLst>
                <a:ext uri="{FF2B5EF4-FFF2-40B4-BE49-F238E27FC236}">
                  <a16:creationId xmlns:a16="http://schemas.microsoft.com/office/drawing/2014/main" xmlns="" id="{9D0D4774-09A0-4167-B44A-7D3B6D023E2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5" name="Freeform 73">
              <a:extLst>
                <a:ext uri="{FF2B5EF4-FFF2-40B4-BE49-F238E27FC236}">
                  <a16:creationId xmlns:a16="http://schemas.microsoft.com/office/drawing/2014/main" xmlns="" id="{0EA66646-721B-4EC8-8293-D2B96877A12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sp>
        <p:nvSpPr>
          <p:cNvPr id="86" name="CuadroTexto 85">
            <a:extLst>
              <a:ext uri="{FF2B5EF4-FFF2-40B4-BE49-F238E27FC236}">
                <a16:creationId xmlns:a16="http://schemas.microsoft.com/office/drawing/2014/main" xmlns="" id="{3A73E64D-E858-4805-A7A1-0EDA9A5C54F6}"/>
              </a:ext>
            </a:extLst>
          </p:cNvPr>
          <p:cNvSpPr txBox="1"/>
          <p:nvPr/>
        </p:nvSpPr>
        <p:spPr>
          <a:xfrm>
            <a:off x="3973718" y="687177"/>
            <a:ext cx="4663514" cy="18060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228600" marR="0" lvl="0" indent="-2286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</a:t>
            </a: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pris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tine areas such as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Tarapacá,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Chorrera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Pedrera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 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Luxury</a:t>
            </a: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ecolodges</a:t>
            </a: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Tree</a:t>
            </a: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houses</a:t>
            </a: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 watching infrastructure.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Floating</a:t>
            </a: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restaurants.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Access </a:t>
            </a:r>
            <a:r>
              <a:rPr kumimoji="0" lang="es-CO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</a:t>
            </a: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</a:t>
            </a:r>
            <a:r>
              <a:rPr kumimoji="0" lang="es-CO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low</a:t>
            </a: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cost</a:t>
            </a:r>
            <a:r>
              <a:rPr kumimoji="0" lang="es-CO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Airlines.</a:t>
            </a:r>
          </a:p>
          <a:p>
            <a:pPr marL="238125" marR="0" lvl="0" indent="-2381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87" name="Imagen 86">
            <a:extLst>
              <a:ext uri="{FF2B5EF4-FFF2-40B4-BE49-F238E27FC236}">
                <a16:creationId xmlns:a16="http://schemas.microsoft.com/office/drawing/2014/main" xmlns="" id="{5E82C66E-E791-43AC-891F-89337880CE7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23703" y="4420748"/>
            <a:ext cx="441398" cy="441398"/>
          </a:xfrm>
          <a:prstGeom prst="rect">
            <a:avLst/>
          </a:prstGeom>
        </p:spPr>
      </p:pic>
      <p:pic>
        <p:nvPicPr>
          <p:cNvPr id="88" name="Imagen 87">
            <a:extLst>
              <a:ext uri="{FF2B5EF4-FFF2-40B4-BE49-F238E27FC236}">
                <a16:creationId xmlns:a16="http://schemas.microsoft.com/office/drawing/2014/main" xmlns="" id="{B0CEE0D3-7572-4201-97BB-0584316DAC6D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92336" y="4470342"/>
            <a:ext cx="404923" cy="404923"/>
          </a:xfrm>
          <a:prstGeom prst="rect">
            <a:avLst/>
          </a:prstGeom>
        </p:spPr>
      </p:pic>
      <p:pic>
        <p:nvPicPr>
          <p:cNvPr id="89" name="Imagen 88">
            <a:extLst>
              <a:ext uri="{FF2B5EF4-FFF2-40B4-BE49-F238E27FC236}">
                <a16:creationId xmlns:a16="http://schemas.microsoft.com/office/drawing/2014/main" xmlns="" id="{2428A98E-419F-49A1-AF2F-EBD3C22F658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75038" y="4538389"/>
            <a:ext cx="438395" cy="438395"/>
          </a:xfrm>
          <a:prstGeom prst="rect">
            <a:avLst/>
          </a:prstGeom>
        </p:spPr>
      </p:pic>
      <p:sp>
        <p:nvSpPr>
          <p:cNvPr id="90" name="CuadroTexto 89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2686056" y="4567954"/>
            <a:ext cx="1079974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s-ES"/>
            </a:defPPr>
            <a:lvl1pPr algn="ctr">
              <a:defRPr sz="1000"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</a:p>
        </p:txBody>
      </p:sp>
      <p:sp>
        <p:nvSpPr>
          <p:cNvPr id="91" name="CuadroTexto 90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6165224" y="4586482"/>
            <a:ext cx="687588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92" name="CuadroTexto 91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4488265" y="4497493"/>
            <a:ext cx="995767" cy="400110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 watching</a:t>
            </a:r>
          </a:p>
        </p:txBody>
      </p:sp>
      <p:pic>
        <p:nvPicPr>
          <p:cNvPr id="93" name="Imagen 92">
            <a:extLst>
              <a:ext uri="{FF2B5EF4-FFF2-40B4-BE49-F238E27FC236}">
                <a16:creationId xmlns:a16="http://schemas.microsoft.com/office/drawing/2014/main" xmlns="" id="{DD1C88E4-A360-4639-98F6-50CB53958C30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20380" y="4538389"/>
            <a:ext cx="404040" cy="404040"/>
          </a:xfrm>
          <a:prstGeom prst="rect">
            <a:avLst/>
          </a:prstGeom>
        </p:spPr>
      </p:pic>
      <p:sp>
        <p:nvSpPr>
          <p:cNvPr id="94" name="CuadroTexto 93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7681193" y="4625787"/>
            <a:ext cx="956038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Adventure</a:t>
            </a:r>
          </a:p>
        </p:txBody>
      </p:sp>
      <p:sp>
        <p:nvSpPr>
          <p:cNvPr id="96" name="Rectángulo 95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708132" y="199872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Amazonas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graphicFrame>
        <p:nvGraphicFramePr>
          <p:cNvPr id="98" name="Tabla 97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210510" y="2618361"/>
          <a:ext cx="4217656" cy="1441805"/>
        </p:xfrm>
        <a:graphic>
          <a:graphicData uri="http://schemas.openxmlformats.org/drawingml/2006/table">
            <a:tbl>
              <a:tblPr firstRow="1" bandRow="1"/>
              <a:tblGrid>
                <a:gridCol w="2108828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108828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n-US" sz="1200" noProof="0" dirty="0"/>
                        <a:t>: 20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n-US" sz="1200" noProof="0" dirty="0"/>
                        <a:t>BOG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2017: </a:t>
                      </a:r>
                      <a:r>
                        <a:rPr lang="en-US" sz="1200" b="0" i="0" noProof="0" dirty="0"/>
                        <a:t>6.497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2016: </a:t>
                      </a:r>
                      <a:r>
                        <a:rPr lang="en-US" sz="1200" b="0" i="0" noProof="0" dirty="0"/>
                        <a:t>+40,6%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29854797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3.179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-5,0%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92050251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Hotels: </a:t>
                      </a:r>
                      <a:r>
                        <a:rPr lang="en-US" sz="1200" noProof="0"/>
                        <a:t>28</a:t>
                      </a:r>
                      <a:endParaRPr lang="en-US" sz="1200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Beds: </a:t>
                      </a:r>
                      <a:r>
                        <a:rPr lang="en-US" sz="1200" noProof="0" dirty="0"/>
                        <a:t>1.577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681739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801356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xmlns="" id="{5E82C66E-E791-43AC-891F-89337880CE7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8727" y="4471059"/>
            <a:ext cx="493302" cy="493302"/>
          </a:xfrm>
          <a:prstGeom prst="rect">
            <a:avLst/>
          </a:prstGeom>
        </p:spPr>
      </p:pic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1681184" y="4609972"/>
            <a:ext cx="1025304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4993428" y="4509758"/>
            <a:ext cx="768441" cy="400110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Sun</a:t>
            </a:r>
            <a:r>
              <a:rPr kumimoji="0" lang="es-CO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s-CO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</a:t>
            </a:r>
            <a:endParaRPr kumimoji="0" lang="es-CO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3357617" y="4595391"/>
            <a:ext cx="962030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MICE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6515463" y="4575038"/>
            <a:ext cx="755430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grpSp>
        <p:nvGrpSpPr>
          <p:cNvPr id="11" name="Group 39">
            <a:extLst>
              <a:ext uri="{FF2B5EF4-FFF2-40B4-BE49-F238E27FC236}">
                <a16:creationId xmlns:a16="http://schemas.microsoft.com/office/drawing/2014/main" xmlns="" id="{95DEF084-4680-4A9C-873A-B194856BC98A}"/>
              </a:ext>
            </a:extLst>
          </p:cNvPr>
          <p:cNvGrpSpPr>
            <a:grpSpLocks/>
          </p:cNvGrpSpPr>
          <p:nvPr/>
        </p:nvGrpSpPr>
        <p:grpSpPr bwMode="auto">
          <a:xfrm>
            <a:off x="560703" y="655182"/>
            <a:ext cx="2950084" cy="3606588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12" name="Freeform 40">
              <a:extLst>
                <a:ext uri="{FF2B5EF4-FFF2-40B4-BE49-F238E27FC236}">
                  <a16:creationId xmlns:a16="http://schemas.microsoft.com/office/drawing/2014/main" xmlns="" id="{4B4EA003-A42F-4881-8268-7D37CB79DF2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" name="Freeform 41">
              <a:extLst>
                <a:ext uri="{FF2B5EF4-FFF2-40B4-BE49-F238E27FC236}">
                  <a16:creationId xmlns:a16="http://schemas.microsoft.com/office/drawing/2014/main" xmlns="" id="{107F7226-3B8E-412B-A8D9-EB582700673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" name="Freeform 42">
              <a:extLst>
                <a:ext uri="{FF2B5EF4-FFF2-40B4-BE49-F238E27FC236}">
                  <a16:creationId xmlns:a16="http://schemas.microsoft.com/office/drawing/2014/main" xmlns="" id="{2441A1E9-C76B-4A37-B764-D6CAB9C1828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" name="Freeform 43">
              <a:extLst>
                <a:ext uri="{FF2B5EF4-FFF2-40B4-BE49-F238E27FC236}">
                  <a16:creationId xmlns:a16="http://schemas.microsoft.com/office/drawing/2014/main" xmlns="" id="{D53B131E-B8FD-47BE-A3CC-6D5C293CF73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" name="Freeform 44">
              <a:extLst>
                <a:ext uri="{FF2B5EF4-FFF2-40B4-BE49-F238E27FC236}">
                  <a16:creationId xmlns:a16="http://schemas.microsoft.com/office/drawing/2014/main" xmlns="" id="{C0FCD317-7AE3-485A-875B-B8A6D2CF9A1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7" name="Freeform 45">
              <a:extLst>
                <a:ext uri="{FF2B5EF4-FFF2-40B4-BE49-F238E27FC236}">
                  <a16:creationId xmlns:a16="http://schemas.microsoft.com/office/drawing/2014/main" xmlns="" id="{0BDAA2DD-734A-4061-B823-D90A3EF0928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8" name="Freeform 46">
              <a:extLst>
                <a:ext uri="{FF2B5EF4-FFF2-40B4-BE49-F238E27FC236}">
                  <a16:creationId xmlns:a16="http://schemas.microsoft.com/office/drawing/2014/main" xmlns="" id="{B8EEBB56-C16B-4A22-BE6B-5C3F0F21C4F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" name="Freeform 47">
              <a:extLst>
                <a:ext uri="{FF2B5EF4-FFF2-40B4-BE49-F238E27FC236}">
                  <a16:creationId xmlns:a16="http://schemas.microsoft.com/office/drawing/2014/main" xmlns="" id="{679E0EBF-3A93-48A3-BC61-610A8E62A07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" name="Freeform 48">
              <a:extLst>
                <a:ext uri="{FF2B5EF4-FFF2-40B4-BE49-F238E27FC236}">
                  <a16:creationId xmlns:a16="http://schemas.microsoft.com/office/drawing/2014/main" xmlns="" id="{464DC354-ABFF-47E3-AF42-4B112EA6E83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" name="Freeform 49">
              <a:extLst>
                <a:ext uri="{FF2B5EF4-FFF2-40B4-BE49-F238E27FC236}">
                  <a16:creationId xmlns:a16="http://schemas.microsoft.com/office/drawing/2014/main" xmlns="" id="{02E334C9-295B-456D-B680-59DE467F58E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3" name="Freeform 50">
              <a:extLst>
                <a:ext uri="{FF2B5EF4-FFF2-40B4-BE49-F238E27FC236}">
                  <a16:creationId xmlns:a16="http://schemas.microsoft.com/office/drawing/2014/main" xmlns="" id="{1CD70D93-59B7-4307-9D77-FD7AD4A1408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4" name="Freeform 51">
              <a:extLst>
                <a:ext uri="{FF2B5EF4-FFF2-40B4-BE49-F238E27FC236}">
                  <a16:creationId xmlns:a16="http://schemas.microsoft.com/office/drawing/2014/main" xmlns="" id="{7A2C4E88-E5D6-4909-A795-87105E97670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xmlns="" id="{8F22615F-06E6-4C8C-8908-50D4CD78F90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6" name="Freeform 53">
              <a:extLst>
                <a:ext uri="{FF2B5EF4-FFF2-40B4-BE49-F238E27FC236}">
                  <a16:creationId xmlns:a16="http://schemas.microsoft.com/office/drawing/2014/main" xmlns="" id="{306AE766-7AD1-4D36-A4EA-397FB1A9037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7" name="Freeform 54">
              <a:extLst>
                <a:ext uri="{FF2B5EF4-FFF2-40B4-BE49-F238E27FC236}">
                  <a16:creationId xmlns:a16="http://schemas.microsoft.com/office/drawing/2014/main" xmlns="" id="{5F51408D-AFF3-4E22-8E40-34C9A4C2ABF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xmlns="" id="{D8AFCBBF-2597-4A5B-9BEF-31A615F0BDA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9" name="Freeform 56">
              <a:extLst>
                <a:ext uri="{FF2B5EF4-FFF2-40B4-BE49-F238E27FC236}">
                  <a16:creationId xmlns:a16="http://schemas.microsoft.com/office/drawing/2014/main" xmlns="" id="{BDFDAAE2-1E75-4C8B-8D0C-95965A98A61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xmlns="" id="{DCAC33DB-10BD-4C3A-982E-08324548412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xmlns="" id="{D039A2D8-C73A-49E8-A27D-C94F1654CCE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2" name="Freeform 59">
              <a:extLst>
                <a:ext uri="{FF2B5EF4-FFF2-40B4-BE49-F238E27FC236}">
                  <a16:creationId xmlns:a16="http://schemas.microsoft.com/office/drawing/2014/main" xmlns="" id="{B7956DAA-B5A7-474B-9FF7-A875768D4B7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3" name="Freeform 60">
              <a:extLst>
                <a:ext uri="{FF2B5EF4-FFF2-40B4-BE49-F238E27FC236}">
                  <a16:creationId xmlns:a16="http://schemas.microsoft.com/office/drawing/2014/main" xmlns="" id="{BE6987FA-D6BE-4426-8D20-334662409D2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4" name="Freeform 61">
              <a:extLst>
                <a:ext uri="{FF2B5EF4-FFF2-40B4-BE49-F238E27FC236}">
                  <a16:creationId xmlns:a16="http://schemas.microsoft.com/office/drawing/2014/main" xmlns="" id="{A92E9F14-2C4E-4DE5-A8AC-E601497FCC0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5" name="Freeform 62">
              <a:extLst>
                <a:ext uri="{FF2B5EF4-FFF2-40B4-BE49-F238E27FC236}">
                  <a16:creationId xmlns:a16="http://schemas.microsoft.com/office/drawing/2014/main" xmlns="" id="{8434B13A-3EB9-4C5B-81B3-8C96DF53A09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6" name="Freeform 63">
              <a:extLst>
                <a:ext uri="{FF2B5EF4-FFF2-40B4-BE49-F238E27FC236}">
                  <a16:creationId xmlns:a16="http://schemas.microsoft.com/office/drawing/2014/main" xmlns="" id="{FA3CA6E1-60A7-449F-A58D-0EF4D95E4E4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7" name="Freeform 64">
              <a:extLst>
                <a:ext uri="{FF2B5EF4-FFF2-40B4-BE49-F238E27FC236}">
                  <a16:creationId xmlns:a16="http://schemas.microsoft.com/office/drawing/2014/main" xmlns="" id="{D501155E-B675-4D1B-8E59-D3AD5EEB34D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8" name="Freeform 65">
              <a:extLst>
                <a:ext uri="{FF2B5EF4-FFF2-40B4-BE49-F238E27FC236}">
                  <a16:creationId xmlns:a16="http://schemas.microsoft.com/office/drawing/2014/main" xmlns="" id="{BFFC7BF5-A4CB-45C1-B68C-A18809D8C35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9" name="Freeform 66">
              <a:extLst>
                <a:ext uri="{FF2B5EF4-FFF2-40B4-BE49-F238E27FC236}">
                  <a16:creationId xmlns:a16="http://schemas.microsoft.com/office/drawing/2014/main" xmlns="" id="{E76AB2DC-CF2A-4347-8B0D-11780EDA27E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0" name="Freeform 67">
              <a:extLst>
                <a:ext uri="{FF2B5EF4-FFF2-40B4-BE49-F238E27FC236}">
                  <a16:creationId xmlns:a16="http://schemas.microsoft.com/office/drawing/2014/main" xmlns="" id="{71C08E88-2066-42E9-9D5F-9914E5E6855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1" name="Freeform 68">
              <a:extLst>
                <a:ext uri="{FF2B5EF4-FFF2-40B4-BE49-F238E27FC236}">
                  <a16:creationId xmlns:a16="http://schemas.microsoft.com/office/drawing/2014/main" xmlns="" id="{23659CC8-66A6-4824-808E-95218DBA028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2" name="Freeform 69">
              <a:extLst>
                <a:ext uri="{FF2B5EF4-FFF2-40B4-BE49-F238E27FC236}">
                  <a16:creationId xmlns:a16="http://schemas.microsoft.com/office/drawing/2014/main" xmlns="" id="{BD98FE7D-3459-4BCC-A91B-5215F7FBA0B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3" name="Freeform 70">
              <a:extLst>
                <a:ext uri="{FF2B5EF4-FFF2-40B4-BE49-F238E27FC236}">
                  <a16:creationId xmlns:a16="http://schemas.microsoft.com/office/drawing/2014/main" xmlns="" id="{139BB912-0AB6-4E9D-A038-5AE8F761D5E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4" name="Freeform 71">
              <a:extLst>
                <a:ext uri="{FF2B5EF4-FFF2-40B4-BE49-F238E27FC236}">
                  <a16:creationId xmlns:a16="http://schemas.microsoft.com/office/drawing/2014/main" xmlns="" id="{4BCCB4C0-C7C7-4F51-905C-E560ADC74EC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5" name="Freeform 72">
              <a:extLst>
                <a:ext uri="{FF2B5EF4-FFF2-40B4-BE49-F238E27FC236}">
                  <a16:creationId xmlns:a16="http://schemas.microsoft.com/office/drawing/2014/main" xmlns="" id="{50356DDF-BE4A-46A1-BCE2-00923FB3E05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6" name="Freeform 73">
              <a:extLst>
                <a:ext uri="{FF2B5EF4-FFF2-40B4-BE49-F238E27FC236}">
                  <a16:creationId xmlns:a16="http://schemas.microsoft.com/office/drawing/2014/main" xmlns="" id="{8A2F7DE6-B5DB-49CE-95B0-B6363FE396D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pic>
        <p:nvPicPr>
          <p:cNvPr id="47" name="Imagen 46">
            <a:extLst>
              <a:ext uri="{FF2B5EF4-FFF2-40B4-BE49-F238E27FC236}">
                <a16:creationId xmlns:a16="http://schemas.microsoft.com/office/drawing/2014/main" xmlns="" id="{81D5D3A5-E893-405A-9B8F-710AFBB09D20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95833" y="4557060"/>
            <a:ext cx="369423" cy="369423"/>
          </a:xfrm>
          <a:prstGeom prst="rect">
            <a:avLst/>
          </a:prstGeom>
        </p:spPr>
      </p:pic>
      <p:pic>
        <p:nvPicPr>
          <p:cNvPr id="48" name="Imagen 47">
            <a:extLst>
              <a:ext uri="{FF2B5EF4-FFF2-40B4-BE49-F238E27FC236}">
                <a16:creationId xmlns:a16="http://schemas.microsoft.com/office/drawing/2014/main" xmlns="" id="{79F8E788-CACC-402C-8DEB-7A81A23DF75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97958" y="4487191"/>
            <a:ext cx="439292" cy="439292"/>
          </a:xfrm>
          <a:prstGeom prst="rect">
            <a:avLst/>
          </a:prstGeom>
        </p:spPr>
      </p:pic>
      <p:pic>
        <p:nvPicPr>
          <p:cNvPr id="49" name="Imagen 48">
            <a:extLst>
              <a:ext uri="{FF2B5EF4-FFF2-40B4-BE49-F238E27FC236}">
                <a16:creationId xmlns:a16="http://schemas.microsoft.com/office/drawing/2014/main" xmlns="" id="{972FA99A-3497-4671-AAD4-5F6054673CF2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18047" y="4498082"/>
            <a:ext cx="458214" cy="458214"/>
          </a:xfrm>
          <a:prstGeom prst="rect">
            <a:avLst/>
          </a:prstGeom>
        </p:spPr>
      </p:pic>
      <p:pic>
        <p:nvPicPr>
          <p:cNvPr id="50" name="Imagen 49">
            <a:extLst>
              <a:ext uri="{FF2B5EF4-FFF2-40B4-BE49-F238E27FC236}">
                <a16:creationId xmlns:a16="http://schemas.microsoft.com/office/drawing/2014/main" xmlns="" id="{9FC76A2C-1950-4AE8-A5AF-E9F33A063A4F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50317" y="4472194"/>
            <a:ext cx="443375" cy="443375"/>
          </a:xfrm>
          <a:prstGeom prst="rect">
            <a:avLst/>
          </a:prstGeom>
        </p:spPr>
      </p:pic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539DC663-C5A5-472B-B314-7A18CA07148A}"/>
              </a:ext>
            </a:extLst>
          </p:cNvPr>
          <p:cNvSpPr txBox="1"/>
          <p:nvPr/>
        </p:nvSpPr>
        <p:spPr>
          <a:xfrm>
            <a:off x="7940424" y="4536983"/>
            <a:ext cx="755430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sp>
        <p:nvSpPr>
          <p:cNvPr id="52" name="CuadroTexto 51">
            <a:extLst>
              <a:ext uri="{FF2B5EF4-FFF2-40B4-BE49-F238E27FC236}">
                <a16:creationId xmlns:a16="http://schemas.microsoft.com/office/drawing/2014/main" xmlns="" id="{40EEE8BE-5ABC-45E7-A4FD-AA3E510B7658}"/>
              </a:ext>
            </a:extLst>
          </p:cNvPr>
          <p:cNvSpPr txBox="1"/>
          <p:nvPr/>
        </p:nvSpPr>
        <p:spPr>
          <a:xfrm>
            <a:off x="3479547" y="134087"/>
            <a:ext cx="5548245" cy="1643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 infrastructure in </a:t>
            </a:r>
            <a:r>
              <a:rPr kumimoji="0" lang="en-US" sz="126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Medellín, </a:t>
            </a:r>
            <a:r>
              <a:rPr kumimoji="0" lang="en-US" sz="126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Santafé</a:t>
            </a:r>
            <a:r>
              <a:rPr kumimoji="0" lang="en-US" sz="126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de Antioquia and </a:t>
            </a:r>
            <a:r>
              <a:rPr kumimoji="0" lang="en-US" sz="126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Necoclí</a:t>
            </a:r>
            <a:r>
              <a:rPr kumimoji="0" lang="en-US" sz="126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 for the tourist dock and the nautical base in </a:t>
            </a:r>
            <a:r>
              <a:rPr kumimoji="0" lang="en-US" sz="126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Necoclí</a:t>
            </a:r>
            <a:r>
              <a:rPr kumimoji="0" lang="en-US" sz="126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Turbo.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Glamping in </a:t>
            </a:r>
            <a:r>
              <a:rPr kumimoji="0" lang="en-US" sz="126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Guatapé</a:t>
            </a:r>
            <a:r>
              <a:rPr kumimoji="0" lang="en-US" sz="126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Co-living and open houses in </a:t>
            </a:r>
            <a:r>
              <a:rPr kumimoji="0" lang="en-US" sz="126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Medellín</a:t>
            </a:r>
            <a:r>
              <a:rPr kumimoji="0" lang="en-US" sz="126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 watching infrastructure. 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Tree houses.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Recreational center “Lagos de </a:t>
            </a:r>
            <a:r>
              <a:rPr kumimoji="0" lang="en-US" sz="126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Porce</a:t>
            </a:r>
            <a:r>
              <a:rPr kumimoji="0" lang="en-US" sz="12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” in </a:t>
            </a:r>
            <a:r>
              <a:rPr kumimoji="0" lang="en-US" sz="126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Porcesito</a:t>
            </a:r>
            <a:r>
              <a:rPr kumimoji="0" lang="en-US" sz="126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endParaRPr kumimoji="0" lang="en-US" sz="126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53" name="Rectángulo 52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Antioquia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graphicFrame>
        <p:nvGraphicFramePr>
          <p:cNvPr id="55" name="Tabla 54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543689" y="1853373"/>
          <a:ext cx="5163828" cy="2493475"/>
        </p:xfrm>
        <a:graphic>
          <a:graphicData uri="http://schemas.openxmlformats.org/drawingml/2006/table">
            <a:tbl>
              <a:tblPr firstRow="1" bandRow="1"/>
              <a:tblGrid>
                <a:gridCol w="2581914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581914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flights: </a:t>
                      </a:r>
                      <a:r>
                        <a:rPr lang="es-CO" sz="1200" dirty="0"/>
                        <a:t>946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+20 </a:t>
                      </a:r>
                      <a:r>
                        <a:rPr lang="es-CO" sz="1200" b="0" i="1" dirty="0"/>
                        <a:t>BOG, CTG, BAQ. MZL, MTR, SMR.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Frequencies: </a:t>
                      </a:r>
                      <a:r>
                        <a:rPr lang="en-US" sz="1200" b="0" i="0" noProof="0" dirty="0"/>
                        <a:t>131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Chairs: </a:t>
                      </a:r>
                      <a:r>
                        <a:rPr lang="en-US" sz="1200" b="0" i="0" noProof="0" dirty="0"/>
                        <a:t>19.030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186564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2017: </a:t>
                      </a:r>
                      <a:r>
                        <a:rPr lang="es-CO" sz="1200" b="0" i="0" dirty="0"/>
                        <a:t>374.947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+9,5%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207.039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+24,5%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63030579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Hotels: </a:t>
                      </a:r>
                      <a:r>
                        <a:rPr lang="es-CO" sz="1200" b="0" i="0" noProof="0" dirty="0"/>
                        <a:t>608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25.584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2017 occupancy: </a:t>
                      </a:r>
                      <a:r>
                        <a:rPr lang="en-US" sz="1200" b="0" i="0" noProof="0" dirty="0"/>
                        <a:t>63,23%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$211.217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58,27%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$</a:t>
                      </a:r>
                      <a:r>
                        <a:rPr lang="es-CO" sz="1200" b="0" i="1" dirty="0"/>
                        <a:t>214.679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8922447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3271806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627" y="-46533"/>
            <a:ext cx="9144000" cy="5143500"/>
          </a:xfrm>
          <a:prstGeom prst="rect">
            <a:avLst/>
          </a:prstGeom>
          <a:solidFill>
            <a:srgbClr val="CCCCCC"/>
          </a:solidFill>
          <a:ln>
            <a:noFill/>
          </a:ln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6942" y="-46534"/>
            <a:ext cx="476102" cy="5190033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Arauca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xmlns="" id="{5E82C66E-E791-43AC-891F-89337880CE7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3847" y="4336878"/>
            <a:ext cx="493302" cy="493302"/>
          </a:xfrm>
          <a:prstGeom prst="rect">
            <a:avLst/>
          </a:prstGeom>
        </p:spPr>
      </p:pic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1260272" y="4488802"/>
            <a:ext cx="1025304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4895227" y="4481123"/>
            <a:ext cx="1118665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Gastronomy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3016059" y="4482313"/>
            <a:ext cx="1232045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 watching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6543813" y="4481122"/>
            <a:ext cx="755430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9FC76A2C-1950-4AE8-A5AF-E9F33A063A4F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37164" y="4355322"/>
            <a:ext cx="541010" cy="541010"/>
          </a:xfrm>
          <a:prstGeom prst="rect">
            <a:avLst/>
          </a:prstGeom>
        </p:spPr>
      </p:pic>
      <p:grpSp>
        <p:nvGrpSpPr>
          <p:cNvPr id="14" name="Group 39">
            <a:extLst>
              <a:ext uri="{FF2B5EF4-FFF2-40B4-BE49-F238E27FC236}">
                <a16:creationId xmlns:a16="http://schemas.microsoft.com/office/drawing/2014/main" xmlns="" id="{CB8B34C9-979F-4B81-A22D-631E20ACEC49}"/>
              </a:ext>
            </a:extLst>
          </p:cNvPr>
          <p:cNvGrpSpPr>
            <a:grpSpLocks/>
          </p:cNvGrpSpPr>
          <p:nvPr/>
        </p:nvGrpSpPr>
        <p:grpSpPr bwMode="auto">
          <a:xfrm>
            <a:off x="673830" y="863117"/>
            <a:ext cx="2532320" cy="3144441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15" name="Freeform 40">
              <a:extLst>
                <a:ext uri="{FF2B5EF4-FFF2-40B4-BE49-F238E27FC236}">
                  <a16:creationId xmlns:a16="http://schemas.microsoft.com/office/drawing/2014/main" xmlns="" id="{A521A080-F069-4B73-AE45-FC1D604733D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" name="Freeform 41">
              <a:extLst>
                <a:ext uri="{FF2B5EF4-FFF2-40B4-BE49-F238E27FC236}">
                  <a16:creationId xmlns:a16="http://schemas.microsoft.com/office/drawing/2014/main" xmlns="" id="{8004FC1B-0DAF-4EF7-BAB0-4D6ECC31B69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rgbClr val="CCCCCC"/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7" name="Freeform 42">
              <a:extLst>
                <a:ext uri="{FF2B5EF4-FFF2-40B4-BE49-F238E27FC236}">
                  <a16:creationId xmlns:a16="http://schemas.microsoft.com/office/drawing/2014/main" xmlns="" id="{CD758688-7884-4812-93F5-5B22A2120EF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8" name="Freeform 43">
              <a:extLst>
                <a:ext uri="{FF2B5EF4-FFF2-40B4-BE49-F238E27FC236}">
                  <a16:creationId xmlns:a16="http://schemas.microsoft.com/office/drawing/2014/main" xmlns="" id="{18F5AEBA-2D6F-4A47-9DCB-DE1BEAC31A8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" name="Freeform 44">
              <a:extLst>
                <a:ext uri="{FF2B5EF4-FFF2-40B4-BE49-F238E27FC236}">
                  <a16:creationId xmlns:a16="http://schemas.microsoft.com/office/drawing/2014/main" xmlns="" id="{9C4ED218-FD50-464A-BEA3-0E138769F3C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" name="Freeform 45">
              <a:extLst>
                <a:ext uri="{FF2B5EF4-FFF2-40B4-BE49-F238E27FC236}">
                  <a16:creationId xmlns:a16="http://schemas.microsoft.com/office/drawing/2014/main" xmlns="" id="{C3086939-3214-4BF3-A55D-B2C3A980504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" name="Freeform 46">
              <a:extLst>
                <a:ext uri="{FF2B5EF4-FFF2-40B4-BE49-F238E27FC236}">
                  <a16:creationId xmlns:a16="http://schemas.microsoft.com/office/drawing/2014/main" xmlns="" id="{618AEDF4-2A03-4DA8-96A5-C7D777FBEE0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3" name="Freeform 47">
              <a:extLst>
                <a:ext uri="{FF2B5EF4-FFF2-40B4-BE49-F238E27FC236}">
                  <a16:creationId xmlns:a16="http://schemas.microsoft.com/office/drawing/2014/main" xmlns="" id="{F292F045-DC4B-4A6D-9840-733A29C815F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rgbClr val="CCCCCC"/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4" name="Freeform 48">
              <a:extLst>
                <a:ext uri="{FF2B5EF4-FFF2-40B4-BE49-F238E27FC236}">
                  <a16:creationId xmlns:a16="http://schemas.microsoft.com/office/drawing/2014/main" xmlns="" id="{C0A7B3D0-BBEC-4384-A7B6-A8E0970A295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rgbClr val="CCCCCC"/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5" name="Freeform 49">
              <a:extLst>
                <a:ext uri="{FF2B5EF4-FFF2-40B4-BE49-F238E27FC236}">
                  <a16:creationId xmlns:a16="http://schemas.microsoft.com/office/drawing/2014/main" xmlns="" id="{AB66F7E8-038D-46ED-88E6-E4686574DF0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6" name="Freeform 50">
              <a:extLst>
                <a:ext uri="{FF2B5EF4-FFF2-40B4-BE49-F238E27FC236}">
                  <a16:creationId xmlns:a16="http://schemas.microsoft.com/office/drawing/2014/main" xmlns="" id="{8A4BEC68-70C5-44F6-ABB7-9ADAA6DCEEA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CCCCCC"/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7" name="Freeform 51">
              <a:extLst>
                <a:ext uri="{FF2B5EF4-FFF2-40B4-BE49-F238E27FC236}">
                  <a16:creationId xmlns:a16="http://schemas.microsoft.com/office/drawing/2014/main" xmlns="" id="{F8CB7005-8241-40E2-BC12-51A2288046A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rgbClr val="CCCCCC"/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8" name="Freeform 52">
              <a:extLst>
                <a:ext uri="{FF2B5EF4-FFF2-40B4-BE49-F238E27FC236}">
                  <a16:creationId xmlns:a16="http://schemas.microsoft.com/office/drawing/2014/main" xmlns="" id="{15FB465B-6AFD-4B9C-BC7C-298C1B35C18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9" name="Freeform 53">
              <a:extLst>
                <a:ext uri="{FF2B5EF4-FFF2-40B4-BE49-F238E27FC236}">
                  <a16:creationId xmlns:a16="http://schemas.microsoft.com/office/drawing/2014/main" xmlns="" id="{3F74EC12-0F53-4BE1-A20E-9418E8489CE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0" name="Freeform 54">
              <a:extLst>
                <a:ext uri="{FF2B5EF4-FFF2-40B4-BE49-F238E27FC236}">
                  <a16:creationId xmlns:a16="http://schemas.microsoft.com/office/drawing/2014/main" xmlns="" id="{A5145683-4729-4674-AC0D-586BE6BD70D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1" name="Freeform 55">
              <a:extLst>
                <a:ext uri="{FF2B5EF4-FFF2-40B4-BE49-F238E27FC236}">
                  <a16:creationId xmlns:a16="http://schemas.microsoft.com/office/drawing/2014/main" xmlns="" id="{256573FF-1EB9-44C6-B531-DFABC5F2B9A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2" name="Freeform 56">
              <a:extLst>
                <a:ext uri="{FF2B5EF4-FFF2-40B4-BE49-F238E27FC236}">
                  <a16:creationId xmlns:a16="http://schemas.microsoft.com/office/drawing/2014/main" xmlns="" id="{332D29AB-0173-4BD7-A272-84BE3B49F1F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3" name="Freeform 57">
              <a:extLst>
                <a:ext uri="{FF2B5EF4-FFF2-40B4-BE49-F238E27FC236}">
                  <a16:creationId xmlns:a16="http://schemas.microsoft.com/office/drawing/2014/main" xmlns="" id="{19CA774E-B7A3-4B5C-ADCC-3BBAD1B2D36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4" name="Freeform 58">
              <a:extLst>
                <a:ext uri="{FF2B5EF4-FFF2-40B4-BE49-F238E27FC236}">
                  <a16:creationId xmlns:a16="http://schemas.microsoft.com/office/drawing/2014/main" xmlns="" id="{3F9BB645-7D0E-4ECB-8D35-827B4E45B86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rgbClr val="CCCCCC"/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5" name="Freeform 59">
              <a:extLst>
                <a:ext uri="{FF2B5EF4-FFF2-40B4-BE49-F238E27FC236}">
                  <a16:creationId xmlns:a16="http://schemas.microsoft.com/office/drawing/2014/main" xmlns="" id="{7991F785-7580-48F1-A444-1BB9A1C5C8D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rgbClr val="CCCCCC"/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6" name="Freeform 60">
              <a:extLst>
                <a:ext uri="{FF2B5EF4-FFF2-40B4-BE49-F238E27FC236}">
                  <a16:creationId xmlns:a16="http://schemas.microsoft.com/office/drawing/2014/main" xmlns="" id="{965C57DA-EF2B-40D1-8118-A056F235C1C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solidFill>
              <a:srgbClr val="CCCCCC"/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7" name="Freeform 61">
              <a:extLst>
                <a:ext uri="{FF2B5EF4-FFF2-40B4-BE49-F238E27FC236}">
                  <a16:creationId xmlns:a16="http://schemas.microsoft.com/office/drawing/2014/main" xmlns="" id="{3198CA42-1EB9-4AE9-A08A-328C346D6C6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rgbClr val="CCCCCC"/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8" name="Freeform 62">
              <a:extLst>
                <a:ext uri="{FF2B5EF4-FFF2-40B4-BE49-F238E27FC236}">
                  <a16:creationId xmlns:a16="http://schemas.microsoft.com/office/drawing/2014/main" xmlns="" id="{4B738A19-AE04-4589-9860-8AB60AFDD67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9" name="Freeform 63">
              <a:extLst>
                <a:ext uri="{FF2B5EF4-FFF2-40B4-BE49-F238E27FC236}">
                  <a16:creationId xmlns:a16="http://schemas.microsoft.com/office/drawing/2014/main" xmlns="" id="{D9554E89-3069-4CE7-86AF-6FB1BBD274C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0" name="Freeform 64">
              <a:extLst>
                <a:ext uri="{FF2B5EF4-FFF2-40B4-BE49-F238E27FC236}">
                  <a16:creationId xmlns:a16="http://schemas.microsoft.com/office/drawing/2014/main" xmlns="" id="{995235B7-CFE0-4892-890D-536D92A4B5A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rgbClr val="CCCCCC"/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1" name="Freeform 65">
              <a:extLst>
                <a:ext uri="{FF2B5EF4-FFF2-40B4-BE49-F238E27FC236}">
                  <a16:creationId xmlns:a16="http://schemas.microsoft.com/office/drawing/2014/main" xmlns="" id="{F7859B54-F274-4ECA-83BE-4323D1F3CA4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2" name="Freeform 66">
              <a:extLst>
                <a:ext uri="{FF2B5EF4-FFF2-40B4-BE49-F238E27FC236}">
                  <a16:creationId xmlns:a16="http://schemas.microsoft.com/office/drawing/2014/main" xmlns="" id="{3AFCF0F5-E7E0-4FCF-9793-2B797F55DCF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3" name="Freeform 67">
              <a:extLst>
                <a:ext uri="{FF2B5EF4-FFF2-40B4-BE49-F238E27FC236}">
                  <a16:creationId xmlns:a16="http://schemas.microsoft.com/office/drawing/2014/main" xmlns="" id="{69AD1B4D-6547-4FA9-88BF-36056A01D44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4" name="Freeform 68">
              <a:extLst>
                <a:ext uri="{FF2B5EF4-FFF2-40B4-BE49-F238E27FC236}">
                  <a16:creationId xmlns:a16="http://schemas.microsoft.com/office/drawing/2014/main" xmlns="" id="{FC0E9A0C-8702-4319-BFAE-84D1B806E8B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5" name="Freeform 69">
              <a:extLst>
                <a:ext uri="{FF2B5EF4-FFF2-40B4-BE49-F238E27FC236}">
                  <a16:creationId xmlns:a16="http://schemas.microsoft.com/office/drawing/2014/main" xmlns="" id="{E12903C4-036E-479B-A2C8-6A359F355CF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6" name="Freeform 70">
              <a:extLst>
                <a:ext uri="{FF2B5EF4-FFF2-40B4-BE49-F238E27FC236}">
                  <a16:creationId xmlns:a16="http://schemas.microsoft.com/office/drawing/2014/main" xmlns="" id="{365A33E8-FD9C-41B1-A20A-BC289247C9B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7" name="Freeform 71">
              <a:extLst>
                <a:ext uri="{FF2B5EF4-FFF2-40B4-BE49-F238E27FC236}">
                  <a16:creationId xmlns:a16="http://schemas.microsoft.com/office/drawing/2014/main" xmlns="" id="{AE9623C9-BE2E-4F18-BC8D-2E1C885C667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rgbClr val="CCCCCC"/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8" name="Freeform 72">
              <a:extLst>
                <a:ext uri="{FF2B5EF4-FFF2-40B4-BE49-F238E27FC236}">
                  <a16:creationId xmlns:a16="http://schemas.microsoft.com/office/drawing/2014/main" xmlns="" id="{1FAEDE40-EFE5-4078-AEAE-0149E8B4755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9" name="Freeform 73">
              <a:extLst>
                <a:ext uri="{FF2B5EF4-FFF2-40B4-BE49-F238E27FC236}">
                  <a16:creationId xmlns:a16="http://schemas.microsoft.com/office/drawing/2014/main" xmlns="" id="{F42C29FF-D906-4028-8174-E9E2A38B90B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sp>
        <p:nvSpPr>
          <p:cNvPr id="50" name="CuadroTexto 49">
            <a:extLst>
              <a:ext uri="{FF2B5EF4-FFF2-40B4-BE49-F238E27FC236}">
                <a16:creationId xmlns:a16="http://schemas.microsoft.com/office/drawing/2014/main" xmlns="" id="{64FAFAE0-D04D-4E5B-B071-0CE69E1F2E45}"/>
              </a:ext>
            </a:extLst>
          </p:cNvPr>
          <p:cNvSpPr txBox="1"/>
          <p:nvPr/>
        </p:nvSpPr>
        <p:spPr>
          <a:xfrm>
            <a:off x="3705364" y="620714"/>
            <a:ext cx="3182281" cy="2979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 and 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recreational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</a:t>
            </a:r>
          </a:p>
        </p:txBody>
      </p:sp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CD95B765-8FC7-49B3-A32B-55E9E4D9B77D}"/>
              </a:ext>
            </a:extLst>
          </p:cNvPr>
          <p:cNvSpPr txBox="1"/>
          <p:nvPr/>
        </p:nvSpPr>
        <p:spPr>
          <a:xfrm>
            <a:off x="3632679" y="1067266"/>
            <a:ext cx="537039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Cocoa experience: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Tame,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Fortul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Saravena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Arauca and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Arauquita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Llano work songs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: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Arauca,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Cravo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Norte, Puerto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Rondón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Tame.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 watching: </a:t>
            </a:r>
            <a:r>
              <a:rPr kumimoji="0" lang="es-CO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Tame, Saravena and Arauca.</a:t>
            </a:r>
          </a:p>
        </p:txBody>
      </p:sp>
      <p:pic>
        <p:nvPicPr>
          <p:cNvPr id="52" name="Imagen 51">
            <a:extLst>
              <a:ext uri="{FF2B5EF4-FFF2-40B4-BE49-F238E27FC236}">
                <a16:creationId xmlns:a16="http://schemas.microsoft.com/office/drawing/2014/main" xmlns="" id="{E6F9FFAF-A81A-4A3F-87A7-0010F61BF6AC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78569" y="4316125"/>
            <a:ext cx="604049" cy="604049"/>
          </a:xfrm>
          <a:prstGeom prst="rect">
            <a:avLst/>
          </a:prstGeom>
        </p:spPr>
      </p:pic>
      <p:pic>
        <p:nvPicPr>
          <p:cNvPr id="53" name="Imagen 52">
            <a:extLst>
              <a:ext uri="{FF2B5EF4-FFF2-40B4-BE49-F238E27FC236}">
                <a16:creationId xmlns:a16="http://schemas.microsoft.com/office/drawing/2014/main" xmlns="" id="{BCDB2806-8A10-4EAF-9A3B-1746CE191FCD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4415" y="4393283"/>
            <a:ext cx="465090" cy="465090"/>
          </a:xfrm>
          <a:prstGeom prst="rect">
            <a:avLst/>
          </a:prstGeom>
        </p:spPr>
      </p:pic>
      <p:pic>
        <p:nvPicPr>
          <p:cNvPr id="54" name="Imagen 53">
            <a:extLst>
              <a:ext uri="{FF2B5EF4-FFF2-40B4-BE49-F238E27FC236}">
                <a16:creationId xmlns:a16="http://schemas.microsoft.com/office/drawing/2014/main" xmlns="" id="{B8C5E4A7-3534-4BBB-A180-E49BB76AECA3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74991" y="4328803"/>
            <a:ext cx="529570" cy="529570"/>
          </a:xfrm>
          <a:prstGeom prst="rect">
            <a:avLst/>
          </a:prstGeom>
        </p:spPr>
      </p:pic>
      <p:sp>
        <p:nvSpPr>
          <p:cNvPr id="55" name="CuadroTexto 54">
            <a:extLst>
              <a:ext uri="{FF2B5EF4-FFF2-40B4-BE49-F238E27FC236}">
                <a16:creationId xmlns:a16="http://schemas.microsoft.com/office/drawing/2014/main" xmlns="" id="{539DC663-C5A5-472B-B314-7A18CA07148A}"/>
              </a:ext>
            </a:extLst>
          </p:cNvPr>
          <p:cNvSpPr txBox="1"/>
          <p:nvPr/>
        </p:nvSpPr>
        <p:spPr>
          <a:xfrm>
            <a:off x="8131846" y="4460418"/>
            <a:ext cx="755430" cy="246221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graphicFrame>
        <p:nvGraphicFramePr>
          <p:cNvPr id="57" name="Tabla 56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005723" y="2382198"/>
          <a:ext cx="4668106" cy="1628392"/>
        </p:xfrm>
        <a:graphic>
          <a:graphicData uri="http://schemas.openxmlformats.org/drawingml/2006/table">
            <a:tbl>
              <a:tblPr firstRow="1" bandRow="1"/>
              <a:tblGrid>
                <a:gridCol w="2334053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34053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40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1" dirty="0"/>
                        <a:t>BOG, CUC </a:t>
                      </a:r>
                      <a:r>
                        <a:rPr lang="es-CO" sz="1200" b="0" i="1"/>
                        <a:t>y BGA.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2.149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-90,1%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2.942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+208,1%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2747582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30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1.103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86534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5052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46" y="-50526"/>
            <a:ext cx="476102" cy="5194025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Bolivar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grpSp>
        <p:nvGrpSpPr>
          <p:cNvPr id="15" name="Group 39">
            <a:extLst>
              <a:ext uri="{FF2B5EF4-FFF2-40B4-BE49-F238E27FC236}">
                <a16:creationId xmlns:a16="http://schemas.microsoft.com/office/drawing/2014/main" xmlns="" id="{5D1D1E6B-211E-4BB4-AF5D-11FB48FF4705}"/>
              </a:ext>
            </a:extLst>
          </p:cNvPr>
          <p:cNvGrpSpPr>
            <a:grpSpLocks/>
          </p:cNvGrpSpPr>
          <p:nvPr/>
        </p:nvGrpSpPr>
        <p:grpSpPr bwMode="auto">
          <a:xfrm>
            <a:off x="525677" y="643123"/>
            <a:ext cx="3027600" cy="369360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16" name="Freeform 40">
              <a:extLst>
                <a:ext uri="{FF2B5EF4-FFF2-40B4-BE49-F238E27FC236}">
                  <a16:creationId xmlns:a16="http://schemas.microsoft.com/office/drawing/2014/main" xmlns="" id="{7026AFFE-7D1E-406F-B69B-7424150FE36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7" name="Freeform 41">
              <a:extLst>
                <a:ext uri="{FF2B5EF4-FFF2-40B4-BE49-F238E27FC236}">
                  <a16:creationId xmlns:a16="http://schemas.microsoft.com/office/drawing/2014/main" xmlns="" id="{B5511805-2EE0-4390-BA1B-7D0451CBA7B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rgbClr val="E7E6E6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8" name="Freeform 42">
              <a:extLst>
                <a:ext uri="{FF2B5EF4-FFF2-40B4-BE49-F238E27FC236}">
                  <a16:creationId xmlns:a16="http://schemas.microsoft.com/office/drawing/2014/main" xmlns="" id="{2AF1347F-4A2A-4FF8-9D47-ABCD7CA2B82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" name="Freeform 43">
              <a:extLst>
                <a:ext uri="{FF2B5EF4-FFF2-40B4-BE49-F238E27FC236}">
                  <a16:creationId xmlns:a16="http://schemas.microsoft.com/office/drawing/2014/main" xmlns="" id="{CE02A497-A17A-4E03-83D2-6ADEF8D1598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" name="Freeform 44">
              <a:extLst>
                <a:ext uri="{FF2B5EF4-FFF2-40B4-BE49-F238E27FC236}">
                  <a16:creationId xmlns:a16="http://schemas.microsoft.com/office/drawing/2014/main" xmlns="" id="{CBCBAE59-E236-40D6-9D29-26303500183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" name="Freeform 45">
              <a:extLst>
                <a:ext uri="{FF2B5EF4-FFF2-40B4-BE49-F238E27FC236}">
                  <a16:creationId xmlns:a16="http://schemas.microsoft.com/office/drawing/2014/main" xmlns="" id="{2530B9E0-1C8C-4A7C-BA53-55E78CDD53A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3" name="Freeform 46">
              <a:extLst>
                <a:ext uri="{FF2B5EF4-FFF2-40B4-BE49-F238E27FC236}">
                  <a16:creationId xmlns:a16="http://schemas.microsoft.com/office/drawing/2014/main" xmlns="" id="{8FFB6711-83C8-42FE-BFE6-C60F49BB187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4" name="Freeform 47">
              <a:extLst>
                <a:ext uri="{FF2B5EF4-FFF2-40B4-BE49-F238E27FC236}">
                  <a16:creationId xmlns:a16="http://schemas.microsoft.com/office/drawing/2014/main" xmlns="" id="{32115E06-60EE-481A-8D32-2EAAE7E85C7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5" name="Freeform 48">
              <a:extLst>
                <a:ext uri="{FF2B5EF4-FFF2-40B4-BE49-F238E27FC236}">
                  <a16:creationId xmlns:a16="http://schemas.microsoft.com/office/drawing/2014/main" xmlns="" id="{76050C36-506A-4DE0-A714-428CA84A0EA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6" name="Freeform 49">
              <a:extLst>
                <a:ext uri="{FF2B5EF4-FFF2-40B4-BE49-F238E27FC236}">
                  <a16:creationId xmlns:a16="http://schemas.microsoft.com/office/drawing/2014/main" xmlns="" id="{524AFB16-D47F-4B73-A993-3556CBCE285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7" name="Freeform 50">
              <a:extLst>
                <a:ext uri="{FF2B5EF4-FFF2-40B4-BE49-F238E27FC236}">
                  <a16:creationId xmlns:a16="http://schemas.microsoft.com/office/drawing/2014/main" xmlns="" id="{ACD2ECA5-6F53-47DA-8DB2-09908A95E30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8" name="Freeform 51">
              <a:extLst>
                <a:ext uri="{FF2B5EF4-FFF2-40B4-BE49-F238E27FC236}">
                  <a16:creationId xmlns:a16="http://schemas.microsoft.com/office/drawing/2014/main" xmlns="" id="{1A96ED2F-C43D-4D46-909B-FFEBB99AA6E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9" name="Freeform 52">
              <a:extLst>
                <a:ext uri="{FF2B5EF4-FFF2-40B4-BE49-F238E27FC236}">
                  <a16:creationId xmlns:a16="http://schemas.microsoft.com/office/drawing/2014/main" xmlns="" id="{44ADD5D0-3332-4E36-8E90-C00CD882478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0" name="Freeform 53">
              <a:extLst>
                <a:ext uri="{FF2B5EF4-FFF2-40B4-BE49-F238E27FC236}">
                  <a16:creationId xmlns:a16="http://schemas.microsoft.com/office/drawing/2014/main" xmlns="" id="{0CEC408F-2B06-4E4A-9909-805B5E1EF28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1" name="Freeform 54">
              <a:extLst>
                <a:ext uri="{FF2B5EF4-FFF2-40B4-BE49-F238E27FC236}">
                  <a16:creationId xmlns:a16="http://schemas.microsoft.com/office/drawing/2014/main" xmlns="" id="{02D1387C-0666-4B28-9D78-F8C7B14E7E5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2" name="Freeform 55">
              <a:extLst>
                <a:ext uri="{FF2B5EF4-FFF2-40B4-BE49-F238E27FC236}">
                  <a16:creationId xmlns:a16="http://schemas.microsoft.com/office/drawing/2014/main" xmlns="" id="{DE16F055-4302-42E6-92D5-DBFF784B626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3" name="Freeform 56">
              <a:extLst>
                <a:ext uri="{FF2B5EF4-FFF2-40B4-BE49-F238E27FC236}">
                  <a16:creationId xmlns:a16="http://schemas.microsoft.com/office/drawing/2014/main" xmlns="" id="{388D82AA-8D1E-410F-85EC-0864D88B14E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4" name="Freeform 57">
              <a:extLst>
                <a:ext uri="{FF2B5EF4-FFF2-40B4-BE49-F238E27FC236}">
                  <a16:creationId xmlns:a16="http://schemas.microsoft.com/office/drawing/2014/main" xmlns="" id="{1509AC02-0D11-4642-9D92-9244C11C64F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5" name="Freeform 58">
              <a:extLst>
                <a:ext uri="{FF2B5EF4-FFF2-40B4-BE49-F238E27FC236}">
                  <a16:creationId xmlns:a16="http://schemas.microsoft.com/office/drawing/2014/main" xmlns="" id="{27C26268-7998-4410-A8E5-25E88C5D33D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6" name="Freeform 59">
              <a:extLst>
                <a:ext uri="{FF2B5EF4-FFF2-40B4-BE49-F238E27FC236}">
                  <a16:creationId xmlns:a16="http://schemas.microsoft.com/office/drawing/2014/main" xmlns="" id="{3B675B53-A120-4FC3-A8F6-1BAD4BDA03E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7" name="Freeform 60">
              <a:extLst>
                <a:ext uri="{FF2B5EF4-FFF2-40B4-BE49-F238E27FC236}">
                  <a16:creationId xmlns:a16="http://schemas.microsoft.com/office/drawing/2014/main" xmlns="" id="{CD43E776-29D3-41BE-A40C-1E45EE8A7BE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8" name="Freeform 61">
              <a:extLst>
                <a:ext uri="{FF2B5EF4-FFF2-40B4-BE49-F238E27FC236}">
                  <a16:creationId xmlns:a16="http://schemas.microsoft.com/office/drawing/2014/main" xmlns="" id="{E04E3311-4A19-4555-A326-F36B92F9314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9" name="Freeform 62">
              <a:extLst>
                <a:ext uri="{FF2B5EF4-FFF2-40B4-BE49-F238E27FC236}">
                  <a16:creationId xmlns:a16="http://schemas.microsoft.com/office/drawing/2014/main" xmlns="" id="{F3518C0B-6E44-4178-A6D4-E0F58548789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0" name="Freeform 63">
              <a:extLst>
                <a:ext uri="{FF2B5EF4-FFF2-40B4-BE49-F238E27FC236}">
                  <a16:creationId xmlns:a16="http://schemas.microsoft.com/office/drawing/2014/main" xmlns="" id="{70688E10-DB5E-4066-84B0-6970BD4348B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1" name="Freeform 64">
              <a:extLst>
                <a:ext uri="{FF2B5EF4-FFF2-40B4-BE49-F238E27FC236}">
                  <a16:creationId xmlns:a16="http://schemas.microsoft.com/office/drawing/2014/main" xmlns="" id="{E9C0D92B-CF6A-444F-902C-419B5B6582F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2" name="Freeform 65">
              <a:extLst>
                <a:ext uri="{FF2B5EF4-FFF2-40B4-BE49-F238E27FC236}">
                  <a16:creationId xmlns:a16="http://schemas.microsoft.com/office/drawing/2014/main" xmlns="" id="{B29C9F26-47EC-45BE-B2A5-F0E319BDFB9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3" name="Freeform 66">
              <a:extLst>
                <a:ext uri="{FF2B5EF4-FFF2-40B4-BE49-F238E27FC236}">
                  <a16:creationId xmlns:a16="http://schemas.microsoft.com/office/drawing/2014/main" xmlns="" id="{F1AC34C5-904B-40B4-B9BE-284C2668443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4" name="Freeform 67">
              <a:extLst>
                <a:ext uri="{FF2B5EF4-FFF2-40B4-BE49-F238E27FC236}">
                  <a16:creationId xmlns:a16="http://schemas.microsoft.com/office/drawing/2014/main" xmlns="" id="{815923D6-7A6E-4BF3-B3C9-513DF10C278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5" name="Freeform 68">
              <a:extLst>
                <a:ext uri="{FF2B5EF4-FFF2-40B4-BE49-F238E27FC236}">
                  <a16:creationId xmlns:a16="http://schemas.microsoft.com/office/drawing/2014/main" xmlns="" id="{13FC0230-ACE9-40AC-9C97-9B2D6E70EA8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6" name="Freeform 69">
              <a:extLst>
                <a:ext uri="{FF2B5EF4-FFF2-40B4-BE49-F238E27FC236}">
                  <a16:creationId xmlns:a16="http://schemas.microsoft.com/office/drawing/2014/main" xmlns="" id="{721A5634-8D42-4332-9BAE-C21CFFBC0F2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7" name="Freeform 70">
              <a:extLst>
                <a:ext uri="{FF2B5EF4-FFF2-40B4-BE49-F238E27FC236}">
                  <a16:creationId xmlns:a16="http://schemas.microsoft.com/office/drawing/2014/main" xmlns="" id="{132431DA-3831-4C4A-BF16-08C9B476E12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8" name="Freeform 71">
              <a:extLst>
                <a:ext uri="{FF2B5EF4-FFF2-40B4-BE49-F238E27FC236}">
                  <a16:creationId xmlns:a16="http://schemas.microsoft.com/office/drawing/2014/main" xmlns="" id="{4B4EBEBF-7260-41EA-8A57-8459A6F2267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9" name="Freeform 72">
              <a:extLst>
                <a:ext uri="{FF2B5EF4-FFF2-40B4-BE49-F238E27FC236}">
                  <a16:creationId xmlns:a16="http://schemas.microsoft.com/office/drawing/2014/main" xmlns="" id="{5B02D81B-02CC-4A39-BE5A-6C30A4436F8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50" name="Freeform 73">
              <a:extLst>
                <a:ext uri="{FF2B5EF4-FFF2-40B4-BE49-F238E27FC236}">
                  <a16:creationId xmlns:a16="http://schemas.microsoft.com/office/drawing/2014/main" xmlns="" id="{07DDD5B0-55A1-40D1-85AE-37AD935E8D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73265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sp>
        <p:nvSpPr>
          <p:cNvPr id="66" name="CuadroTexto 65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1422620" y="4401916"/>
            <a:ext cx="1025304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Sun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7" name="CuadroTexto 66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5007214" y="4481171"/>
            <a:ext cx="1118665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Gastronomy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8" name="CuadroTexto 67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3256713" y="4481169"/>
            <a:ext cx="1010013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MICE</a:t>
            </a:r>
          </a:p>
        </p:txBody>
      </p:sp>
      <p:sp>
        <p:nvSpPr>
          <p:cNvPr id="69" name="CuadroTexto 68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6655800" y="4481170"/>
            <a:ext cx="755430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pic>
        <p:nvPicPr>
          <p:cNvPr id="70" name="Imagen 69">
            <a:extLst>
              <a:ext uri="{FF2B5EF4-FFF2-40B4-BE49-F238E27FC236}">
                <a16:creationId xmlns:a16="http://schemas.microsoft.com/office/drawing/2014/main" xmlns="" id="{9FC76A2C-1950-4AE8-A5AF-E9F33A063A4F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49151" y="4355370"/>
            <a:ext cx="541010" cy="541010"/>
          </a:xfrm>
          <a:prstGeom prst="rect">
            <a:avLst/>
          </a:prstGeom>
        </p:spPr>
      </p:pic>
      <p:sp>
        <p:nvSpPr>
          <p:cNvPr id="71" name="CuadroTexto 70">
            <a:extLst>
              <a:ext uri="{FF2B5EF4-FFF2-40B4-BE49-F238E27FC236}">
                <a16:creationId xmlns:a16="http://schemas.microsoft.com/office/drawing/2014/main" xmlns="" id="{539DC663-C5A5-472B-B314-7A18CA07148A}"/>
              </a:ext>
            </a:extLst>
          </p:cNvPr>
          <p:cNvSpPr txBox="1"/>
          <p:nvPr/>
        </p:nvSpPr>
        <p:spPr>
          <a:xfrm>
            <a:off x="8172451" y="4481169"/>
            <a:ext cx="755430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pic>
        <p:nvPicPr>
          <p:cNvPr id="72" name="Imagen 71">
            <a:extLst>
              <a:ext uri="{FF2B5EF4-FFF2-40B4-BE49-F238E27FC236}">
                <a16:creationId xmlns:a16="http://schemas.microsoft.com/office/drawing/2014/main" xmlns="" id="{BCDB2806-8A10-4EAF-9A3B-1746CE191FC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6402" y="4393331"/>
            <a:ext cx="465090" cy="465090"/>
          </a:xfrm>
          <a:prstGeom prst="rect">
            <a:avLst/>
          </a:prstGeom>
        </p:spPr>
      </p:pic>
      <p:pic>
        <p:nvPicPr>
          <p:cNvPr id="73" name="Imagen 72">
            <a:extLst>
              <a:ext uri="{FF2B5EF4-FFF2-40B4-BE49-F238E27FC236}">
                <a16:creationId xmlns:a16="http://schemas.microsoft.com/office/drawing/2014/main" xmlns="" id="{B8C5E4A7-3534-4BBB-A180-E49BB76AECA3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86978" y="4328851"/>
            <a:ext cx="529570" cy="529570"/>
          </a:xfrm>
          <a:prstGeom prst="rect">
            <a:avLst/>
          </a:prstGeom>
        </p:spPr>
      </p:pic>
      <p:sp>
        <p:nvSpPr>
          <p:cNvPr id="75" name="CuadroTexto 74">
            <a:extLst>
              <a:ext uri="{FF2B5EF4-FFF2-40B4-BE49-F238E27FC236}">
                <a16:creationId xmlns:a16="http://schemas.microsoft.com/office/drawing/2014/main" xmlns="" id="{3FA5D94F-DABE-4FE8-8A70-EBF598934B86}"/>
              </a:ext>
            </a:extLst>
          </p:cNvPr>
          <p:cNvSpPr txBox="1"/>
          <p:nvPr/>
        </p:nvSpPr>
        <p:spPr>
          <a:xfrm>
            <a:off x="3534815" y="309822"/>
            <a:ext cx="5551703" cy="1531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Lodging infrastructure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Mompox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San Jacinto and Palenque. 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Tourist center in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San Jacinto.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Ecolodge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Turbaco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Luxury hotels in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Cartagena.</a:t>
            </a:r>
            <a:endParaRPr kumimoji="0" lang="es-CO" sz="1336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above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sea.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Only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adults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endParaRPr kumimoji="0" lang="es-CO" sz="1336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38530" marR="0" lvl="0" indent="-23853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s-CO" sz="1336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76" name="Imagen 75">
            <a:extLst>
              <a:ext uri="{FF2B5EF4-FFF2-40B4-BE49-F238E27FC236}">
                <a16:creationId xmlns:a16="http://schemas.microsoft.com/office/drawing/2014/main" xmlns="" id="{1855BC38-45E1-4AA8-A6D2-934497C43619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44431" y="4354913"/>
            <a:ext cx="526559" cy="526559"/>
          </a:xfrm>
          <a:prstGeom prst="rect">
            <a:avLst/>
          </a:prstGeom>
        </p:spPr>
      </p:pic>
      <p:pic>
        <p:nvPicPr>
          <p:cNvPr id="77" name="Imagen 76">
            <a:extLst>
              <a:ext uri="{FF2B5EF4-FFF2-40B4-BE49-F238E27FC236}">
                <a16:creationId xmlns:a16="http://schemas.microsoft.com/office/drawing/2014/main" xmlns="" id="{F99C3ACF-EBCB-491F-94E5-769E39F10E59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361" y="4328851"/>
            <a:ext cx="453005" cy="453005"/>
          </a:xfrm>
          <a:prstGeom prst="rect">
            <a:avLst/>
          </a:prstGeom>
        </p:spPr>
      </p:pic>
      <p:graphicFrame>
        <p:nvGraphicFramePr>
          <p:cNvPr id="80" name="Tabla 79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114156" y="1971237"/>
          <a:ext cx="4668106" cy="1628392"/>
        </p:xfrm>
        <a:graphic>
          <a:graphicData uri="http://schemas.openxmlformats.org/drawingml/2006/table">
            <a:tbl>
              <a:tblPr firstRow="1" bandRow="1"/>
              <a:tblGrid>
                <a:gridCol w="2334053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34053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40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1" dirty="0"/>
                        <a:t>BOG, CUC </a:t>
                      </a:r>
                      <a:r>
                        <a:rPr lang="es-CO" sz="1200" b="0" i="1"/>
                        <a:t>y BGA.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2.149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-90,1%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2.942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+208,1%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2747582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30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1.103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1221026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Boyaca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4406186" y="4539503"/>
            <a:ext cx="1118665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Gastronomy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2655685" y="4539501"/>
            <a:ext cx="1010013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MICE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6279415" y="4547182"/>
            <a:ext cx="1006496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539DC663-C5A5-472B-B314-7A18CA07148A}"/>
              </a:ext>
            </a:extLst>
          </p:cNvPr>
          <p:cNvSpPr txBox="1"/>
          <p:nvPr/>
        </p:nvSpPr>
        <p:spPr>
          <a:xfrm>
            <a:off x="7855980" y="4539501"/>
            <a:ext cx="969416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Wellness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BCDB2806-8A10-4EAF-9A3B-1746CE191FC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55374" y="4451663"/>
            <a:ext cx="465090" cy="465090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1855BC38-45E1-4AA8-A6D2-934497C43619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43403" y="4413245"/>
            <a:ext cx="526559" cy="526559"/>
          </a:xfrm>
          <a:prstGeom prst="rect">
            <a:avLst/>
          </a:prstGeom>
        </p:spPr>
      </p:pic>
      <p:grpSp>
        <p:nvGrpSpPr>
          <p:cNvPr id="13" name="Group 39">
            <a:extLst>
              <a:ext uri="{FF2B5EF4-FFF2-40B4-BE49-F238E27FC236}">
                <a16:creationId xmlns:a16="http://schemas.microsoft.com/office/drawing/2014/main" xmlns="" id="{876B031C-9D90-4D15-B751-34FDC781876B}"/>
              </a:ext>
            </a:extLst>
          </p:cNvPr>
          <p:cNvGrpSpPr>
            <a:grpSpLocks/>
          </p:cNvGrpSpPr>
          <p:nvPr/>
        </p:nvGrpSpPr>
        <p:grpSpPr bwMode="auto">
          <a:xfrm>
            <a:off x="495259" y="719407"/>
            <a:ext cx="2844743" cy="3638332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14" name="Freeform 40">
              <a:extLst>
                <a:ext uri="{FF2B5EF4-FFF2-40B4-BE49-F238E27FC236}">
                  <a16:creationId xmlns:a16="http://schemas.microsoft.com/office/drawing/2014/main" xmlns="" id="{C2F349E9-3FA6-4BE6-B489-5841D703A81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" name="Freeform 41">
              <a:extLst>
                <a:ext uri="{FF2B5EF4-FFF2-40B4-BE49-F238E27FC236}">
                  <a16:creationId xmlns:a16="http://schemas.microsoft.com/office/drawing/2014/main" xmlns="" id="{A02AEFB3-9B3C-4517-B00B-22D1ED7E5A3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" name="Freeform 42">
              <a:extLst>
                <a:ext uri="{FF2B5EF4-FFF2-40B4-BE49-F238E27FC236}">
                  <a16:creationId xmlns:a16="http://schemas.microsoft.com/office/drawing/2014/main" xmlns="" id="{342DF801-C265-4A35-80E0-97D722F1597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7" name="Freeform 43">
              <a:extLst>
                <a:ext uri="{FF2B5EF4-FFF2-40B4-BE49-F238E27FC236}">
                  <a16:creationId xmlns:a16="http://schemas.microsoft.com/office/drawing/2014/main" xmlns="" id="{55D898F2-AEAF-484D-A8A4-42B3F892E87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8" name="Freeform 44">
              <a:extLst>
                <a:ext uri="{FF2B5EF4-FFF2-40B4-BE49-F238E27FC236}">
                  <a16:creationId xmlns:a16="http://schemas.microsoft.com/office/drawing/2014/main" xmlns="" id="{2224E8A3-25DE-4D63-B3C6-FE42DDB18E4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" name="Freeform 45">
              <a:extLst>
                <a:ext uri="{FF2B5EF4-FFF2-40B4-BE49-F238E27FC236}">
                  <a16:creationId xmlns:a16="http://schemas.microsoft.com/office/drawing/2014/main" xmlns="" id="{2B77073A-A77C-4F06-8F1F-B49E4B566F9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" name="Freeform 46">
              <a:extLst>
                <a:ext uri="{FF2B5EF4-FFF2-40B4-BE49-F238E27FC236}">
                  <a16:creationId xmlns:a16="http://schemas.microsoft.com/office/drawing/2014/main" xmlns="" id="{66061D19-9770-4F99-AB4C-464F23A431F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" name="Freeform 47">
              <a:extLst>
                <a:ext uri="{FF2B5EF4-FFF2-40B4-BE49-F238E27FC236}">
                  <a16:creationId xmlns:a16="http://schemas.microsoft.com/office/drawing/2014/main" xmlns="" id="{E6B08FFB-3C1D-420D-8D9D-96453C95826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3" name="Freeform 48">
              <a:extLst>
                <a:ext uri="{FF2B5EF4-FFF2-40B4-BE49-F238E27FC236}">
                  <a16:creationId xmlns:a16="http://schemas.microsoft.com/office/drawing/2014/main" xmlns="" id="{04DAE760-E94C-4DBB-BB02-114920F3950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4" name="Freeform 49">
              <a:extLst>
                <a:ext uri="{FF2B5EF4-FFF2-40B4-BE49-F238E27FC236}">
                  <a16:creationId xmlns:a16="http://schemas.microsoft.com/office/drawing/2014/main" xmlns="" id="{67474E96-F79F-44B7-8F71-3A8755D840C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5" name="Freeform 50">
              <a:extLst>
                <a:ext uri="{FF2B5EF4-FFF2-40B4-BE49-F238E27FC236}">
                  <a16:creationId xmlns:a16="http://schemas.microsoft.com/office/drawing/2014/main" xmlns="" id="{AE8E5831-F0AE-4FFB-866F-8A4807AF7C9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xmlns="" id="{67F8E8CE-0E13-4F57-98FE-B62D746AF4C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xmlns="" id="{B6D4D5FE-B537-4F9A-A9EA-77AD673B081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xmlns="" id="{7F4B349A-4A47-49BF-8ABA-13523FF746F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xmlns="" id="{048EF39B-EBCD-456B-B1EA-65D0852AE82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xmlns="" id="{22E564EB-0830-49DD-BDB5-5C311628449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xmlns="" id="{B147E127-9924-4781-9B1E-C1C1426233B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xmlns="" id="{3A6C25B3-9016-4869-93FB-98800ACCB2E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3" name="Freeform 58">
              <a:extLst>
                <a:ext uri="{FF2B5EF4-FFF2-40B4-BE49-F238E27FC236}">
                  <a16:creationId xmlns:a16="http://schemas.microsoft.com/office/drawing/2014/main" xmlns="" id="{7EFAD44C-1E61-4E77-9B02-04E9EC72603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4" name="Freeform 59">
              <a:extLst>
                <a:ext uri="{FF2B5EF4-FFF2-40B4-BE49-F238E27FC236}">
                  <a16:creationId xmlns:a16="http://schemas.microsoft.com/office/drawing/2014/main" xmlns="" id="{2369FAA2-7AD3-4A9F-9DAD-7A8A300D13D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5" name="Freeform 60">
              <a:extLst>
                <a:ext uri="{FF2B5EF4-FFF2-40B4-BE49-F238E27FC236}">
                  <a16:creationId xmlns:a16="http://schemas.microsoft.com/office/drawing/2014/main" xmlns="" id="{35E2821C-9FB3-47A4-BF40-ED0F880DB9D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6" name="Freeform 61">
              <a:extLst>
                <a:ext uri="{FF2B5EF4-FFF2-40B4-BE49-F238E27FC236}">
                  <a16:creationId xmlns:a16="http://schemas.microsoft.com/office/drawing/2014/main" xmlns="" id="{27D9E334-DCA1-4C69-8A5F-3EC78483F89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7" name="Freeform 62">
              <a:extLst>
                <a:ext uri="{FF2B5EF4-FFF2-40B4-BE49-F238E27FC236}">
                  <a16:creationId xmlns:a16="http://schemas.microsoft.com/office/drawing/2014/main" xmlns="" id="{FA60C780-5F30-40F6-8B7D-AB29797AB58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8" name="Freeform 63">
              <a:extLst>
                <a:ext uri="{FF2B5EF4-FFF2-40B4-BE49-F238E27FC236}">
                  <a16:creationId xmlns:a16="http://schemas.microsoft.com/office/drawing/2014/main" xmlns="" id="{DC20AAAD-1169-4C97-8EF0-50CF7C72461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9" name="Freeform 64">
              <a:extLst>
                <a:ext uri="{FF2B5EF4-FFF2-40B4-BE49-F238E27FC236}">
                  <a16:creationId xmlns:a16="http://schemas.microsoft.com/office/drawing/2014/main" xmlns="" id="{D3491F7E-7898-4377-A209-339DF28FA06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0" name="Freeform 65">
              <a:extLst>
                <a:ext uri="{FF2B5EF4-FFF2-40B4-BE49-F238E27FC236}">
                  <a16:creationId xmlns:a16="http://schemas.microsoft.com/office/drawing/2014/main" xmlns="" id="{CC6C4566-C250-4589-B59B-CA8C736EFCA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1" name="Freeform 66">
              <a:extLst>
                <a:ext uri="{FF2B5EF4-FFF2-40B4-BE49-F238E27FC236}">
                  <a16:creationId xmlns:a16="http://schemas.microsoft.com/office/drawing/2014/main" xmlns="" id="{EE7DAF5F-AE80-445F-9BC9-5B3E7ED1A50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2" name="Freeform 67">
              <a:extLst>
                <a:ext uri="{FF2B5EF4-FFF2-40B4-BE49-F238E27FC236}">
                  <a16:creationId xmlns:a16="http://schemas.microsoft.com/office/drawing/2014/main" xmlns="" id="{C3EA1C9B-27DB-4DB0-8B18-B98D963AB81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3" name="Freeform 68">
              <a:extLst>
                <a:ext uri="{FF2B5EF4-FFF2-40B4-BE49-F238E27FC236}">
                  <a16:creationId xmlns:a16="http://schemas.microsoft.com/office/drawing/2014/main" xmlns="" id="{1707C279-7877-4D7E-BC8F-DC81982D1E8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4" name="Freeform 69">
              <a:extLst>
                <a:ext uri="{FF2B5EF4-FFF2-40B4-BE49-F238E27FC236}">
                  <a16:creationId xmlns:a16="http://schemas.microsoft.com/office/drawing/2014/main" xmlns="" id="{EE26B226-433C-4ACF-BC0E-E91B561950A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5" name="Freeform 70">
              <a:extLst>
                <a:ext uri="{FF2B5EF4-FFF2-40B4-BE49-F238E27FC236}">
                  <a16:creationId xmlns:a16="http://schemas.microsoft.com/office/drawing/2014/main" xmlns="" id="{D2C1EA61-F8CA-44F9-AE70-95DEC1AE576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6" name="Freeform 71">
              <a:extLst>
                <a:ext uri="{FF2B5EF4-FFF2-40B4-BE49-F238E27FC236}">
                  <a16:creationId xmlns:a16="http://schemas.microsoft.com/office/drawing/2014/main" xmlns="" id="{DFD35FF6-DD0D-4CE9-BF90-6406B0FE9B3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7" name="Freeform 72">
              <a:extLst>
                <a:ext uri="{FF2B5EF4-FFF2-40B4-BE49-F238E27FC236}">
                  <a16:creationId xmlns:a16="http://schemas.microsoft.com/office/drawing/2014/main" xmlns="" id="{B032BC5A-3829-4E3A-AED7-6F26324B89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8" name="Freeform 73">
              <a:extLst>
                <a:ext uri="{FF2B5EF4-FFF2-40B4-BE49-F238E27FC236}">
                  <a16:creationId xmlns:a16="http://schemas.microsoft.com/office/drawing/2014/main" xmlns="" id="{DE448677-1BBE-47C1-8E53-25ECC765FC2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sp>
        <p:nvSpPr>
          <p:cNvPr id="49" name="CuadroTexto 48">
            <a:extLst>
              <a:ext uri="{FF2B5EF4-FFF2-40B4-BE49-F238E27FC236}">
                <a16:creationId xmlns:a16="http://schemas.microsoft.com/office/drawing/2014/main" xmlns="" id="{0C1FAD6E-A09E-41C2-AC7B-E35655C7D794}"/>
              </a:ext>
            </a:extLst>
          </p:cNvPr>
          <p:cNvSpPr txBox="1"/>
          <p:nvPr/>
        </p:nvSpPr>
        <p:spPr>
          <a:xfrm>
            <a:off x="4141267" y="671581"/>
            <a:ext cx="4733517" cy="15313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228600" marR="0" lvl="0" indent="-2286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1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Paipa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tourist complex: hotel infrastructure,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meetings center and </a:t>
            </a: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recreational infrastructure. </a:t>
            </a:r>
            <a:endParaRPr kumimoji="0" lang="en-US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Lodging and restaurants at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Laguna </a:t>
            </a:r>
            <a:r>
              <a:rPr kumimoji="0" lang="en-US" sz="1336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de Tota.</a:t>
            </a:r>
            <a:endParaRPr kumimoji="0" lang="en-US" sz="1336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Bike hotels.</a:t>
            </a:r>
            <a:endParaRPr kumimoji="0" lang="en-US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Glamping at the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Laguna de </a:t>
            </a:r>
            <a:r>
              <a:rPr kumimoji="0" lang="en-US" sz="1300" b="1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Tota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near </a:t>
            </a:r>
            <a:r>
              <a:rPr kumimoji="0" lang="en-US" sz="1300" b="1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Iguaqué</a:t>
            </a: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Spa and </a:t>
            </a:r>
            <a:r>
              <a:rPr kumimoji="0" lang="en-US" sz="133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wellness centers.</a:t>
            </a:r>
            <a:endParaRPr kumimoji="0" lang="en-US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38125" marR="0" lvl="0" indent="-2381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50" name="Imagen 49">
            <a:extLst>
              <a:ext uri="{FF2B5EF4-FFF2-40B4-BE49-F238E27FC236}">
                <a16:creationId xmlns:a16="http://schemas.microsoft.com/office/drawing/2014/main" xmlns="" id="{10012ED2-7F74-48A5-932D-06981200B776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77867" y="4361692"/>
            <a:ext cx="578113" cy="578113"/>
          </a:xfrm>
          <a:prstGeom prst="rect">
            <a:avLst/>
          </a:prstGeom>
        </p:spPr>
      </p:pic>
      <p:pic>
        <p:nvPicPr>
          <p:cNvPr id="51" name="Imagen 50">
            <a:extLst>
              <a:ext uri="{FF2B5EF4-FFF2-40B4-BE49-F238E27FC236}">
                <a16:creationId xmlns:a16="http://schemas.microsoft.com/office/drawing/2014/main" xmlns="" id="{62088C85-BEA2-4403-84E7-7277A8760A9B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86928" y="4413246"/>
            <a:ext cx="503507" cy="503507"/>
          </a:xfrm>
          <a:prstGeom prst="rect">
            <a:avLst/>
          </a:prstGeom>
        </p:spPr>
      </p:pic>
      <p:graphicFrame>
        <p:nvGraphicFramePr>
          <p:cNvPr id="53" name="Tabla 52">
            <a:extLst>
              <a:ext uri="{FF2B5EF4-FFF2-40B4-BE49-F238E27FC236}">
                <a16:creationId xmlns:a16="http://schemas.microsoft.com/office/drawing/2014/main" xmlns="" id="{ABC7AC1C-2A50-46EC-BDD0-7EC76E44339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146442" y="2277130"/>
          <a:ext cx="4728342" cy="1730166"/>
        </p:xfrm>
        <a:graphic>
          <a:graphicData uri="http://schemas.openxmlformats.org/drawingml/2006/table">
            <a:tbl>
              <a:tblPr firstRow="1" bandRow="1"/>
              <a:tblGrid>
                <a:gridCol w="2364171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64171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6.996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+29,7%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3.413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+12%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181835447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384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12.170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36,81%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$231.967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35,52%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$234.668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9773914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050329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Caldas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4429453" y="4619799"/>
            <a:ext cx="1118665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Gastronomy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2665203" y="4634308"/>
            <a:ext cx="1010013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6420802" y="4627582"/>
            <a:ext cx="755430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539DC663-C5A5-472B-B314-7A18CA07148A}"/>
              </a:ext>
            </a:extLst>
          </p:cNvPr>
          <p:cNvSpPr txBox="1"/>
          <p:nvPr/>
        </p:nvSpPr>
        <p:spPr>
          <a:xfrm>
            <a:off x="8065682" y="4551682"/>
            <a:ext cx="881951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Coffee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route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BCDB2806-8A10-4EAF-9A3B-1746CE191FC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8640" y="4531959"/>
            <a:ext cx="465090" cy="465090"/>
          </a:xfrm>
          <a:prstGeom prst="rect">
            <a:avLst/>
          </a:prstGeom>
        </p:spPr>
      </p:pic>
      <p:grpSp>
        <p:nvGrpSpPr>
          <p:cNvPr id="12" name="Group 39">
            <a:extLst>
              <a:ext uri="{FF2B5EF4-FFF2-40B4-BE49-F238E27FC236}">
                <a16:creationId xmlns:a16="http://schemas.microsoft.com/office/drawing/2014/main" xmlns="" id="{E6D2269E-F986-4450-BB4E-208AAD33B4FF}"/>
              </a:ext>
            </a:extLst>
          </p:cNvPr>
          <p:cNvGrpSpPr>
            <a:grpSpLocks/>
          </p:cNvGrpSpPr>
          <p:nvPr/>
        </p:nvGrpSpPr>
        <p:grpSpPr bwMode="auto">
          <a:xfrm>
            <a:off x="602517" y="692647"/>
            <a:ext cx="2842106" cy="3626122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13" name="Freeform 40">
              <a:extLst>
                <a:ext uri="{FF2B5EF4-FFF2-40B4-BE49-F238E27FC236}">
                  <a16:creationId xmlns:a16="http://schemas.microsoft.com/office/drawing/2014/main" xmlns="" id="{5271BF9A-4B7C-484F-9DB7-5F787B46D3D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" name="Freeform 41">
              <a:extLst>
                <a:ext uri="{FF2B5EF4-FFF2-40B4-BE49-F238E27FC236}">
                  <a16:creationId xmlns:a16="http://schemas.microsoft.com/office/drawing/2014/main" xmlns="" id="{6129C31C-9A21-416C-B16B-8A65CC3493A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" name="Freeform 42">
              <a:extLst>
                <a:ext uri="{FF2B5EF4-FFF2-40B4-BE49-F238E27FC236}">
                  <a16:creationId xmlns:a16="http://schemas.microsoft.com/office/drawing/2014/main" xmlns="" id="{DABEC62E-B174-4BC6-98CA-24F299320E9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" name="Freeform 43">
              <a:extLst>
                <a:ext uri="{FF2B5EF4-FFF2-40B4-BE49-F238E27FC236}">
                  <a16:creationId xmlns:a16="http://schemas.microsoft.com/office/drawing/2014/main" xmlns="" id="{2AD6F314-EC4D-4495-82AA-A0DA72F0FB7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7" name="Freeform 44">
              <a:extLst>
                <a:ext uri="{FF2B5EF4-FFF2-40B4-BE49-F238E27FC236}">
                  <a16:creationId xmlns:a16="http://schemas.microsoft.com/office/drawing/2014/main" xmlns="" id="{68251752-D9DF-432B-9827-8095BC452C3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8" name="Freeform 45">
              <a:extLst>
                <a:ext uri="{FF2B5EF4-FFF2-40B4-BE49-F238E27FC236}">
                  <a16:creationId xmlns:a16="http://schemas.microsoft.com/office/drawing/2014/main" xmlns="" id="{95E330E8-C759-4FBE-9BE0-F50FD7EB46F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" name="Freeform 46">
              <a:extLst>
                <a:ext uri="{FF2B5EF4-FFF2-40B4-BE49-F238E27FC236}">
                  <a16:creationId xmlns:a16="http://schemas.microsoft.com/office/drawing/2014/main" xmlns="" id="{32826466-2F58-4490-8E95-C711CD58E40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" name="Freeform 47">
              <a:extLst>
                <a:ext uri="{FF2B5EF4-FFF2-40B4-BE49-F238E27FC236}">
                  <a16:creationId xmlns:a16="http://schemas.microsoft.com/office/drawing/2014/main" xmlns="" id="{B16EB04F-C8B7-4BD3-96EE-C6A849A506E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" name="Freeform 48">
              <a:extLst>
                <a:ext uri="{FF2B5EF4-FFF2-40B4-BE49-F238E27FC236}">
                  <a16:creationId xmlns:a16="http://schemas.microsoft.com/office/drawing/2014/main" xmlns="" id="{20305926-0493-4CA3-911B-167129DF52A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3" name="Freeform 49">
              <a:extLst>
                <a:ext uri="{FF2B5EF4-FFF2-40B4-BE49-F238E27FC236}">
                  <a16:creationId xmlns:a16="http://schemas.microsoft.com/office/drawing/2014/main" xmlns="" id="{C8148E72-9239-4481-ACE3-22B09C8584C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4" name="Freeform 50">
              <a:extLst>
                <a:ext uri="{FF2B5EF4-FFF2-40B4-BE49-F238E27FC236}">
                  <a16:creationId xmlns:a16="http://schemas.microsoft.com/office/drawing/2014/main" xmlns="" id="{2B902FF8-D7FC-4309-ADA5-091FF9ED80F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5" name="Freeform 51">
              <a:extLst>
                <a:ext uri="{FF2B5EF4-FFF2-40B4-BE49-F238E27FC236}">
                  <a16:creationId xmlns:a16="http://schemas.microsoft.com/office/drawing/2014/main" xmlns="" id="{CF35D6E1-9E52-40FE-BEFF-0B6AE3110C3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6" name="Freeform 52">
              <a:extLst>
                <a:ext uri="{FF2B5EF4-FFF2-40B4-BE49-F238E27FC236}">
                  <a16:creationId xmlns:a16="http://schemas.microsoft.com/office/drawing/2014/main" xmlns="" id="{918C590F-C70B-4100-8E19-15123F79306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7" name="Freeform 53">
              <a:extLst>
                <a:ext uri="{FF2B5EF4-FFF2-40B4-BE49-F238E27FC236}">
                  <a16:creationId xmlns:a16="http://schemas.microsoft.com/office/drawing/2014/main" xmlns="" id="{000BC3D1-A139-43AC-815F-7B7935E9940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8" name="Freeform 54">
              <a:extLst>
                <a:ext uri="{FF2B5EF4-FFF2-40B4-BE49-F238E27FC236}">
                  <a16:creationId xmlns:a16="http://schemas.microsoft.com/office/drawing/2014/main" xmlns="" id="{8C6F6407-8B3D-4F5E-9849-CD727DFAC1F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9" name="Freeform 55">
              <a:extLst>
                <a:ext uri="{FF2B5EF4-FFF2-40B4-BE49-F238E27FC236}">
                  <a16:creationId xmlns:a16="http://schemas.microsoft.com/office/drawing/2014/main" xmlns="" id="{4559F9BD-2C44-448F-8ACA-D791A6BFB62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0" name="Freeform 56">
              <a:extLst>
                <a:ext uri="{FF2B5EF4-FFF2-40B4-BE49-F238E27FC236}">
                  <a16:creationId xmlns:a16="http://schemas.microsoft.com/office/drawing/2014/main" xmlns="" id="{11E78E2C-73E4-40A4-BAC2-B58E319C181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1" name="Freeform 57">
              <a:extLst>
                <a:ext uri="{FF2B5EF4-FFF2-40B4-BE49-F238E27FC236}">
                  <a16:creationId xmlns:a16="http://schemas.microsoft.com/office/drawing/2014/main" xmlns="" id="{89DF9387-7CB0-4611-86BF-A2B8457D9A8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2" name="Freeform 58">
              <a:extLst>
                <a:ext uri="{FF2B5EF4-FFF2-40B4-BE49-F238E27FC236}">
                  <a16:creationId xmlns:a16="http://schemas.microsoft.com/office/drawing/2014/main" xmlns="" id="{81950AA4-79E4-43E0-964D-EC536466A56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xmlns="" id="{065A2C72-2160-4F0B-98BB-891FB3A3062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xmlns="" id="{CCDB96F8-8607-4664-8E5E-50E569CAC11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xmlns="" id="{F6756FEE-E6BA-4382-8ABC-F82DB47F8F5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6" name="Freeform 62">
              <a:extLst>
                <a:ext uri="{FF2B5EF4-FFF2-40B4-BE49-F238E27FC236}">
                  <a16:creationId xmlns:a16="http://schemas.microsoft.com/office/drawing/2014/main" xmlns="" id="{AE72C75A-8BEE-4234-9CA9-84A840985CF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7" name="Freeform 63">
              <a:extLst>
                <a:ext uri="{FF2B5EF4-FFF2-40B4-BE49-F238E27FC236}">
                  <a16:creationId xmlns:a16="http://schemas.microsoft.com/office/drawing/2014/main" xmlns="" id="{4114E399-807B-4E02-9EE9-F0A2FBB38D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8" name="Freeform 64">
              <a:extLst>
                <a:ext uri="{FF2B5EF4-FFF2-40B4-BE49-F238E27FC236}">
                  <a16:creationId xmlns:a16="http://schemas.microsoft.com/office/drawing/2014/main" xmlns="" id="{B363ABF0-3F3E-47A2-94E4-609CD30FC1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9" name="Freeform 65">
              <a:extLst>
                <a:ext uri="{FF2B5EF4-FFF2-40B4-BE49-F238E27FC236}">
                  <a16:creationId xmlns:a16="http://schemas.microsoft.com/office/drawing/2014/main" xmlns="" id="{C62866F7-4D3C-4676-B4D0-1E59A14DD31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0" name="Freeform 66">
              <a:extLst>
                <a:ext uri="{FF2B5EF4-FFF2-40B4-BE49-F238E27FC236}">
                  <a16:creationId xmlns:a16="http://schemas.microsoft.com/office/drawing/2014/main" xmlns="" id="{C27B7C64-FE5C-403F-8328-1DB9A72161C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1" name="Freeform 67">
              <a:extLst>
                <a:ext uri="{FF2B5EF4-FFF2-40B4-BE49-F238E27FC236}">
                  <a16:creationId xmlns:a16="http://schemas.microsoft.com/office/drawing/2014/main" xmlns="" id="{B549C8C4-60C4-40D5-B5D2-C3FBAF5098A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2" name="Freeform 68">
              <a:extLst>
                <a:ext uri="{FF2B5EF4-FFF2-40B4-BE49-F238E27FC236}">
                  <a16:creationId xmlns:a16="http://schemas.microsoft.com/office/drawing/2014/main" xmlns="" id="{17BF729A-2D1A-42DA-B2F2-1A208E16D72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3" name="Freeform 69">
              <a:extLst>
                <a:ext uri="{FF2B5EF4-FFF2-40B4-BE49-F238E27FC236}">
                  <a16:creationId xmlns:a16="http://schemas.microsoft.com/office/drawing/2014/main" xmlns="" id="{60F824CA-91C8-4428-BF55-E7576F505A2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4" name="Freeform 70">
              <a:extLst>
                <a:ext uri="{FF2B5EF4-FFF2-40B4-BE49-F238E27FC236}">
                  <a16:creationId xmlns:a16="http://schemas.microsoft.com/office/drawing/2014/main" xmlns="" id="{B200AF79-E823-45D6-B4C4-DD5EFB98C73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5" name="Freeform 71">
              <a:extLst>
                <a:ext uri="{FF2B5EF4-FFF2-40B4-BE49-F238E27FC236}">
                  <a16:creationId xmlns:a16="http://schemas.microsoft.com/office/drawing/2014/main" xmlns="" id="{09962A82-07BD-445F-AB5A-7FFA5BBE7AF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6" name="Freeform 72">
              <a:extLst>
                <a:ext uri="{FF2B5EF4-FFF2-40B4-BE49-F238E27FC236}">
                  <a16:creationId xmlns:a16="http://schemas.microsoft.com/office/drawing/2014/main" xmlns="" id="{540CAC46-5262-4603-B53A-DF6551D2338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7" name="Freeform 73">
              <a:extLst>
                <a:ext uri="{FF2B5EF4-FFF2-40B4-BE49-F238E27FC236}">
                  <a16:creationId xmlns:a16="http://schemas.microsoft.com/office/drawing/2014/main" xmlns="" id="{E3E9A7A1-573B-4A34-8194-F8FFE801493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sp>
        <p:nvSpPr>
          <p:cNvPr id="48" name="CuadroTexto 47">
            <a:extLst>
              <a:ext uri="{FF2B5EF4-FFF2-40B4-BE49-F238E27FC236}">
                <a16:creationId xmlns:a16="http://schemas.microsoft.com/office/drawing/2014/main" xmlns="" id="{3D9C39C3-1B8E-47BD-AA58-EAC991DF71FE}"/>
              </a:ext>
            </a:extLst>
          </p:cNvPr>
          <p:cNvSpPr txBox="1"/>
          <p:nvPr/>
        </p:nvSpPr>
        <p:spPr>
          <a:xfrm>
            <a:off x="4137454" y="504770"/>
            <a:ext cx="4820554" cy="1942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 and recreative infrastructure at the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Coffee Cultural Landscape.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Lodging in traditional “haciendas”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 and recreative infrastructure in the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heritage towns: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Salamina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&amp;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Aguadas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Bike hotels and aquatic complex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Santagueda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the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Rochela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endParaRPr kumimoji="0" lang="en-US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38530" marR="0" lvl="0" indent="-23853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49" name="Imagen 48">
            <a:extLst>
              <a:ext uri="{FF2B5EF4-FFF2-40B4-BE49-F238E27FC236}">
                <a16:creationId xmlns:a16="http://schemas.microsoft.com/office/drawing/2014/main" xmlns="" id="{1A6CC465-C3F5-449D-AA25-D0FABA0508B5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78946" y="4493998"/>
            <a:ext cx="545201" cy="545201"/>
          </a:xfrm>
          <a:prstGeom prst="rect">
            <a:avLst/>
          </a:prstGeom>
        </p:spPr>
      </p:pic>
      <p:pic>
        <p:nvPicPr>
          <p:cNvPr id="50" name="Imagen 49">
            <a:extLst>
              <a:ext uri="{FF2B5EF4-FFF2-40B4-BE49-F238E27FC236}">
                <a16:creationId xmlns:a16="http://schemas.microsoft.com/office/drawing/2014/main" xmlns="" id="{E4150929-19C9-4652-8CEE-48E4B852634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51541" y="4493998"/>
            <a:ext cx="503015" cy="503015"/>
          </a:xfrm>
          <a:prstGeom prst="rect">
            <a:avLst/>
          </a:prstGeom>
        </p:spPr>
      </p:pic>
      <p:pic>
        <p:nvPicPr>
          <p:cNvPr id="51" name="Imagen 50">
            <a:extLst>
              <a:ext uri="{FF2B5EF4-FFF2-40B4-BE49-F238E27FC236}">
                <a16:creationId xmlns:a16="http://schemas.microsoft.com/office/drawing/2014/main" xmlns="" id="{C6292B31-BFBD-47D1-8590-CC19E91E0323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3202" y="4472996"/>
            <a:ext cx="538360" cy="538360"/>
          </a:xfrm>
          <a:prstGeom prst="rect">
            <a:avLst/>
          </a:prstGeom>
        </p:spPr>
      </p:pic>
      <p:graphicFrame>
        <p:nvGraphicFramePr>
          <p:cNvPr id="53" name="Tabla 52">
            <a:extLst>
              <a:ext uri="{FF2B5EF4-FFF2-40B4-BE49-F238E27FC236}">
                <a16:creationId xmlns:a16="http://schemas.microsoft.com/office/drawing/2014/main" xmlns="" id="{ABC7AC1C-2A50-46EC-BDD0-7EC76E44339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199331" y="2135387"/>
          <a:ext cx="4748302" cy="2205114"/>
        </p:xfrm>
        <a:graphic>
          <a:graphicData uri="http://schemas.openxmlformats.org/drawingml/2006/table">
            <a:tbl>
              <a:tblPr firstRow="1" bandRow="1"/>
              <a:tblGrid>
                <a:gridCol w="2374151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74151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59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 </a:t>
                      </a:r>
                      <a:r>
                        <a:rPr lang="es-CO" sz="1200" b="0" i="0"/>
                        <a:t>y MDE.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9.658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+12,9%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4.650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+11,3%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35255541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212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6.564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52,05%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$146.742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52,67%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$162.335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780500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5437541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Casanare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5712769" y="4655206"/>
            <a:ext cx="1257241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3783347" y="4647865"/>
            <a:ext cx="1010013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7719229" y="4647864"/>
            <a:ext cx="932620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MICE</a:t>
            </a: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1A6CC465-C3F5-449D-AA25-D0FABA0508B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61721" y="4514405"/>
            <a:ext cx="545201" cy="545201"/>
          </a:xfrm>
          <a:prstGeom prst="rect">
            <a:avLst/>
          </a:prstGeom>
        </p:spPr>
      </p:pic>
      <p:grpSp>
        <p:nvGrpSpPr>
          <p:cNvPr id="11" name="Group 39">
            <a:extLst>
              <a:ext uri="{FF2B5EF4-FFF2-40B4-BE49-F238E27FC236}">
                <a16:creationId xmlns:a16="http://schemas.microsoft.com/office/drawing/2014/main" xmlns="" id="{A5125D29-D6D6-4D78-9973-4C51147404EC}"/>
              </a:ext>
            </a:extLst>
          </p:cNvPr>
          <p:cNvGrpSpPr>
            <a:grpSpLocks/>
          </p:cNvGrpSpPr>
          <p:nvPr/>
        </p:nvGrpSpPr>
        <p:grpSpPr bwMode="auto">
          <a:xfrm>
            <a:off x="725216" y="666859"/>
            <a:ext cx="2867392" cy="375990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12" name="Freeform 40">
              <a:extLst>
                <a:ext uri="{FF2B5EF4-FFF2-40B4-BE49-F238E27FC236}">
                  <a16:creationId xmlns:a16="http://schemas.microsoft.com/office/drawing/2014/main" xmlns="" id="{51B326AA-8FF2-4E90-9063-DCA738CC490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" name="Freeform 41">
              <a:extLst>
                <a:ext uri="{FF2B5EF4-FFF2-40B4-BE49-F238E27FC236}">
                  <a16:creationId xmlns:a16="http://schemas.microsoft.com/office/drawing/2014/main" xmlns="" id="{A633A9BB-EDB8-4680-AE69-B82C07E4F1C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" name="Freeform 42">
              <a:extLst>
                <a:ext uri="{FF2B5EF4-FFF2-40B4-BE49-F238E27FC236}">
                  <a16:creationId xmlns:a16="http://schemas.microsoft.com/office/drawing/2014/main" xmlns="" id="{AB3ED73D-34D9-464F-ADEF-BF6F9488E7B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" name="Freeform 43">
              <a:extLst>
                <a:ext uri="{FF2B5EF4-FFF2-40B4-BE49-F238E27FC236}">
                  <a16:creationId xmlns:a16="http://schemas.microsoft.com/office/drawing/2014/main" xmlns="" id="{911E0C03-8B0B-447B-BB59-B171E5AF99A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" name="Freeform 44">
              <a:extLst>
                <a:ext uri="{FF2B5EF4-FFF2-40B4-BE49-F238E27FC236}">
                  <a16:creationId xmlns:a16="http://schemas.microsoft.com/office/drawing/2014/main" xmlns="" id="{88D6D2B7-B449-4A3F-81F1-4B2BF5529A0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7" name="Freeform 45">
              <a:extLst>
                <a:ext uri="{FF2B5EF4-FFF2-40B4-BE49-F238E27FC236}">
                  <a16:creationId xmlns:a16="http://schemas.microsoft.com/office/drawing/2014/main" xmlns="" id="{A9F1B622-B91D-4250-975E-EBB4C12B2B3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8" name="Freeform 46">
              <a:extLst>
                <a:ext uri="{FF2B5EF4-FFF2-40B4-BE49-F238E27FC236}">
                  <a16:creationId xmlns:a16="http://schemas.microsoft.com/office/drawing/2014/main" xmlns="" id="{19DCD3A0-1E2F-476F-BE05-7606034A869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" name="Freeform 47">
              <a:extLst>
                <a:ext uri="{FF2B5EF4-FFF2-40B4-BE49-F238E27FC236}">
                  <a16:creationId xmlns:a16="http://schemas.microsoft.com/office/drawing/2014/main" xmlns="" id="{06721B4A-5155-45D8-96A4-CA621F2AB58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" name="Freeform 48">
              <a:extLst>
                <a:ext uri="{FF2B5EF4-FFF2-40B4-BE49-F238E27FC236}">
                  <a16:creationId xmlns:a16="http://schemas.microsoft.com/office/drawing/2014/main" xmlns="" id="{03FFF6F3-6F3A-46C0-94DD-F8CE9A76938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" name="Freeform 49">
              <a:extLst>
                <a:ext uri="{FF2B5EF4-FFF2-40B4-BE49-F238E27FC236}">
                  <a16:creationId xmlns:a16="http://schemas.microsoft.com/office/drawing/2014/main" xmlns="" id="{770B1343-66DA-41CC-8F28-578DF6BFC04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3" name="Freeform 50">
              <a:extLst>
                <a:ext uri="{FF2B5EF4-FFF2-40B4-BE49-F238E27FC236}">
                  <a16:creationId xmlns:a16="http://schemas.microsoft.com/office/drawing/2014/main" xmlns="" id="{07B05075-492C-4AEA-8788-1127CFA429F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4" name="Freeform 51">
              <a:extLst>
                <a:ext uri="{FF2B5EF4-FFF2-40B4-BE49-F238E27FC236}">
                  <a16:creationId xmlns:a16="http://schemas.microsoft.com/office/drawing/2014/main" xmlns="" id="{299E8B3D-187C-4C49-B9AB-BA681CDC7DC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xmlns="" id="{065467A4-78DE-4629-92CF-4579C6AFD3F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6" name="Freeform 53">
              <a:extLst>
                <a:ext uri="{FF2B5EF4-FFF2-40B4-BE49-F238E27FC236}">
                  <a16:creationId xmlns:a16="http://schemas.microsoft.com/office/drawing/2014/main" xmlns="" id="{0708AF46-3788-4FEE-8154-1BAB4CCA0A6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7" name="Freeform 54">
              <a:extLst>
                <a:ext uri="{FF2B5EF4-FFF2-40B4-BE49-F238E27FC236}">
                  <a16:creationId xmlns:a16="http://schemas.microsoft.com/office/drawing/2014/main" xmlns="" id="{65D241DF-9EFC-464D-A1D4-52E1A1D1E35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xmlns="" id="{020F4A01-63B8-4B8C-A67D-430B6DEA5BF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9" name="Freeform 56">
              <a:extLst>
                <a:ext uri="{FF2B5EF4-FFF2-40B4-BE49-F238E27FC236}">
                  <a16:creationId xmlns:a16="http://schemas.microsoft.com/office/drawing/2014/main" xmlns="" id="{C56372AA-645A-4B17-8703-B144B6092C3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xmlns="" id="{E1DDB719-3D9D-411A-8CBE-D799BB61986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xmlns="" id="{5D264AF4-BDC8-47C0-A6DA-D5D9673C24F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2" name="Freeform 59">
              <a:extLst>
                <a:ext uri="{FF2B5EF4-FFF2-40B4-BE49-F238E27FC236}">
                  <a16:creationId xmlns:a16="http://schemas.microsoft.com/office/drawing/2014/main" xmlns="" id="{A34C6B60-9AAF-4CD2-AC4E-B9815F60A3E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3" name="Freeform 60">
              <a:extLst>
                <a:ext uri="{FF2B5EF4-FFF2-40B4-BE49-F238E27FC236}">
                  <a16:creationId xmlns:a16="http://schemas.microsoft.com/office/drawing/2014/main" xmlns="" id="{A4709A07-3C3A-4192-AA44-2AAF75BDF0F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4" name="Freeform 61">
              <a:extLst>
                <a:ext uri="{FF2B5EF4-FFF2-40B4-BE49-F238E27FC236}">
                  <a16:creationId xmlns:a16="http://schemas.microsoft.com/office/drawing/2014/main" xmlns="" id="{A9BEC3A2-9064-4B17-A90A-861E0222E7D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5" name="Freeform 62">
              <a:extLst>
                <a:ext uri="{FF2B5EF4-FFF2-40B4-BE49-F238E27FC236}">
                  <a16:creationId xmlns:a16="http://schemas.microsoft.com/office/drawing/2014/main" xmlns="" id="{D8C781C3-A43E-4334-9D78-FF9AF4F5DC3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6" name="Freeform 63">
              <a:extLst>
                <a:ext uri="{FF2B5EF4-FFF2-40B4-BE49-F238E27FC236}">
                  <a16:creationId xmlns:a16="http://schemas.microsoft.com/office/drawing/2014/main" xmlns="" id="{4EA1A9E7-0199-44EA-9399-F212295E199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7" name="Freeform 64">
              <a:extLst>
                <a:ext uri="{FF2B5EF4-FFF2-40B4-BE49-F238E27FC236}">
                  <a16:creationId xmlns:a16="http://schemas.microsoft.com/office/drawing/2014/main" xmlns="" id="{0BD9AABB-B23E-4D66-B973-2F9129C04F0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8" name="Freeform 65">
              <a:extLst>
                <a:ext uri="{FF2B5EF4-FFF2-40B4-BE49-F238E27FC236}">
                  <a16:creationId xmlns:a16="http://schemas.microsoft.com/office/drawing/2014/main" xmlns="" id="{FF79CFA9-2818-4ADE-A010-B716238605C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9" name="Freeform 66">
              <a:extLst>
                <a:ext uri="{FF2B5EF4-FFF2-40B4-BE49-F238E27FC236}">
                  <a16:creationId xmlns:a16="http://schemas.microsoft.com/office/drawing/2014/main" xmlns="" id="{7D244132-DC43-4F2C-AF78-586F9A5A583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0" name="Freeform 67">
              <a:extLst>
                <a:ext uri="{FF2B5EF4-FFF2-40B4-BE49-F238E27FC236}">
                  <a16:creationId xmlns:a16="http://schemas.microsoft.com/office/drawing/2014/main" xmlns="" id="{2ACB2150-48D7-4AD6-B7B8-78EA9F6BE8D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1" name="Freeform 68">
              <a:extLst>
                <a:ext uri="{FF2B5EF4-FFF2-40B4-BE49-F238E27FC236}">
                  <a16:creationId xmlns:a16="http://schemas.microsoft.com/office/drawing/2014/main" xmlns="" id="{4CF83550-6275-422D-9EAC-E25076D72DF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2" name="Freeform 69">
              <a:extLst>
                <a:ext uri="{FF2B5EF4-FFF2-40B4-BE49-F238E27FC236}">
                  <a16:creationId xmlns:a16="http://schemas.microsoft.com/office/drawing/2014/main" xmlns="" id="{5945E60B-4611-43BF-B989-F622B284DB0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3" name="Freeform 70">
              <a:extLst>
                <a:ext uri="{FF2B5EF4-FFF2-40B4-BE49-F238E27FC236}">
                  <a16:creationId xmlns:a16="http://schemas.microsoft.com/office/drawing/2014/main" xmlns="" id="{3ABF2613-E075-4FF7-AF44-7D422CD79A4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4" name="Freeform 71">
              <a:extLst>
                <a:ext uri="{FF2B5EF4-FFF2-40B4-BE49-F238E27FC236}">
                  <a16:creationId xmlns:a16="http://schemas.microsoft.com/office/drawing/2014/main" xmlns="" id="{73DDDA5F-5A17-44CE-B7AC-AD8A8FF717F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5" name="Freeform 72">
              <a:extLst>
                <a:ext uri="{FF2B5EF4-FFF2-40B4-BE49-F238E27FC236}">
                  <a16:creationId xmlns:a16="http://schemas.microsoft.com/office/drawing/2014/main" xmlns="" id="{4791849A-FC83-4201-98F5-B1EAC87675F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6" name="Freeform 73">
              <a:extLst>
                <a:ext uri="{FF2B5EF4-FFF2-40B4-BE49-F238E27FC236}">
                  <a16:creationId xmlns:a16="http://schemas.microsoft.com/office/drawing/2014/main" xmlns="" id="{30B6D52F-37D9-452A-9AD8-A3147D3315A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sp>
        <p:nvSpPr>
          <p:cNvPr id="47" name="CuadroTexto 46">
            <a:extLst>
              <a:ext uri="{FF2B5EF4-FFF2-40B4-BE49-F238E27FC236}">
                <a16:creationId xmlns:a16="http://schemas.microsoft.com/office/drawing/2014/main" xmlns="" id="{1BA47C8F-D007-43CD-82E6-1AE89AFBB91F}"/>
              </a:ext>
            </a:extLst>
          </p:cNvPr>
          <p:cNvSpPr txBox="1"/>
          <p:nvPr/>
        </p:nvSpPr>
        <p:spPr>
          <a:xfrm>
            <a:off x="4053341" y="588304"/>
            <a:ext cx="4733517" cy="1531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San Luis, Maní, Tauramena and Aguazul.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“Parque de las Aguas”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Yopal.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Sporting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events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Safari in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route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Hato – Guayabal – La Aurora.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Dock on the </a:t>
            </a:r>
            <a:r>
              <a:rPr kumimoji="0" lang="en-US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Guanapalo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river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Yopal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</p:txBody>
      </p:sp>
      <p:pic>
        <p:nvPicPr>
          <p:cNvPr id="48" name="Imagen 47">
            <a:extLst>
              <a:ext uri="{FF2B5EF4-FFF2-40B4-BE49-F238E27FC236}">
                <a16:creationId xmlns:a16="http://schemas.microsoft.com/office/drawing/2014/main" xmlns="" id="{FC00EE9F-3597-48C6-9BEC-1DAF41A8543E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13288" y="4560244"/>
            <a:ext cx="449291" cy="449291"/>
          </a:xfrm>
          <a:prstGeom prst="rect">
            <a:avLst/>
          </a:prstGeom>
        </p:spPr>
      </p:pic>
      <p:pic>
        <p:nvPicPr>
          <p:cNvPr id="49" name="Imagen 48">
            <a:extLst>
              <a:ext uri="{FF2B5EF4-FFF2-40B4-BE49-F238E27FC236}">
                <a16:creationId xmlns:a16="http://schemas.microsoft.com/office/drawing/2014/main" xmlns="" id="{DEC93477-1177-4245-A0FC-62C5286CC95F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63750" y="4510173"/>
            <a:ext cx="549432" cy="549432"/>
          </a:xfrm>
          <a:prstGeom prst="rect">
            <a:avLst/>
          </a:prstGeom>
        </p:spPr>
      </p:pic>
      <p:graphicFrame>
        <p:nvGraphicFramePr>
          <p:cNvPr id="51" name="Tabla 50">
            <a:extLst>
              <a:ext uri="{FF2B5EF4-FFF2-40B4-BE49-F238E27FC236}">
                <a16:creationId xmlns:a16="http://schemas.microsoft.com/office/drawing/2014/main" xmlns="" id="{ABC7AC1C-2A50-46EC-BDD0-7EC76E44339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018416" y="2237375"/>
          <a:ext cx="4602612" cy="2205114"/>
        </p:xfrm>
        <a:graphic>
          <a:graphicData uri="http://schemas.openxmlformats.org/drawingml/2006/table">
            <a:tbl>
              <a:tblPr firstRow="1" bandRow="1"/>
              <a:tblGrid>
                <a:gridCol w="2301306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01306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67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 y BGA.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1.519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+31,9%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1.079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+85,1%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76253888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125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3.342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37,16%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$115.040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39,14%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$113.327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1336579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176244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Cauca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4488808" y="4381801"/>
            <a:ext cx="1118665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2567169" y="4467436"/>
            <a:ext cx="1010013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6352808" y="4465325"/>
            <a:ext cx="780439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1A6CC465-C3F5-449D-AA25-D0FABA0508B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51132" y="4331866"/>
            <a:ext cx="545201" cy="545201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DEC93477-1177-4245-A0FC-62C5286CC95F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53161" y="4327634"/>
            <a:ext cx="549432" cy="549432"/>
          </a:xfrm>
          <a:prstGeom prst="rect">
            <a:avLst/>
          </a:prstGeom>
        </p:spPr>
      </p:pic>
      <p:sp>
        <p:nvSpPr>
          <p:cNvPr id="48" name="CuadroTexto 47">
            <a:extLst>
              <a:ext uri="{FF2B5EF4-FFF2-40B4-BE49-F238E27FC236}">
                <a16:creationId xmlns:a16="http://schemas.microsoft.com/office/drawing/2014/main" xmlns="" id="{BE8203BF-7F69-451D-99A0-41CFA73F5D18}"/>
              </a:ext>
            </a:extLst>
          </p:cNvPr>
          <p:cNvSpPr txBox="1"/>
          <p:nvPr/>
        </p:nvSpPr>
        <p:spPr>
          <a:xfrm>
            <a:off x="4227769" y="618454"/>
            <a:ext cx="4733517" cy="1325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Cabins, lodging and recreational center for the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Puracé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 springs.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Hostels network in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Valencia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Family hotels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Tierradentro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Nature themed hotel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Sotará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 watching infrastructure.</a:t>
            </a:r>
          </a:p>
        </p:txBody>
      </p:sp>
      <p:pic>
        <p:nvPicPr>
          <p:cNvPr id="49" name="Imagen 48">
            <a:extLst>
              <a:ext uri="{FF2B5EF4-FFF2-40B4-BE49-F238E27FC236}">
                <a16:creationId xmlns:a16="http://schemas.microsoft.com/office/drawing/2014/main" xmlns="" id="{5E8B1F83-06CA-405F-81EC-C768EC4296A8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34266" y="4315254"/>
            <a:ext cx="574191" cy="574191"/>
          </a:xfrm>
          <a:prstGeom prst="rect">
            <a:avLst/>
          </a:prstGeom>
        </p:spPr>
      </p:pic>
      <p:sp>
        <p:nvSpPr>
          <p:cNvPr id="50" name="CuadroTexto 49">
            <a:extLst>
              <a:ext uri="{FF2B5EF4-FFF2-40B4-BE49-F238E27FC236}">
                <a16:creationId xmlns:a16="http://schemas.microsoft.com/office/drawing/2014/main" xmlns="" id="{D1BA9554-37F0-4C45-B1F3-CA9963308158}"/>
              </a:ext>
            </a:extLst>
          </p:cNvPr>
          <p:cNvSpPr txBox="1"/>
          <p:nvPr/>
        </p:nvSpPr>
        <p:spPr>
          <a:xfrm>
            <a:off x="8028666" y="4465325"/>
            <a:ext cx="932620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Wellness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51" name="Imagen 50">
            <a:extLst>
              <a:ext uri="{FF2B5EF4-FFF2-40B4-BE49-F238E27FC236}">
                <a16:creationId xmlns:a16="http://schemas.microsoft.com/office/drawing/2014/main" xmlns="" id="{B89CF13D-288C-4B59-974E-E3136BFDCBA8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58756" y="4245629"/>
            <a:ext cx="631438" cy="631438"/>
          </a:xfrm>
          <a:prstGeom prst="rect">
            <a:avLst/>
          </a:prstGeom>
        </p:spPr>
      </p:pic>
      <p:grpSp>
        <p:nvGrpSpPr>
          <p:cNvPr id="122" name="Group 39">
            <a:extLst>
              <a:ext uri="{FF2B5EF4-FFF2-40B4-BE49-F238E27FC236}">
                <a16:creationId xmlns:a16="http://schemas.microsoft.com/office/drawing/2014/main" xmlns="" id="{1D3FF022-C846-49AD-A4EF-46E6036C8F0D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123" name="Freeform 40">
              <a:extLst>
                <a:ext uri="{FF2B5EF4-FFF2-40B4-BE49-F238E27FC236}">
                  <a16:creationId xmlns:a16="http://schemas.microsoft.com/office/drawing/2014/main" xmlns="" id="{9A350D9D-B6C8-4A72-ACF6-24D093F3B09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4" name="Freeform 41">
              <a:extLst>
                <a:ext uri="{FF2B5EF4-FFF2-40B4-BE49-F238E27FC236}">
                  <a16:creationId xmlns:a16="http://schemas.microsoft.com/office/drawing/2014/main" xmlns="" id="{115FCEE5-CBB1-4EAA-A3CA-7A294ED33A3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5" name="Freeform 42">
              <a:extLst>
                <a:ext uri="{FF2B5EF4-FFF2-40B4-BE49-F238E27FC236}">
                  <a16:creationId xmlns:a16="http://schemas.microsoft.com/office/drawing/2014/main" xmlns="" id="{15CD2C88-B943-48C8-9FA0-96314069D53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6" name="Freeform 43">
              <a:extLst>
                <a:ext uri="{FF2B5EF4-FFF2-40B4-BE49-F238E27FC236}">
                  <a16:creationId xmlns:a16="http://schemas.microsoft.com/office/drawing/2014/main" xmlns="" id="{EBAE4C5E-CB1B-49ED-A3BA-1763A4108D0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7" name="Freeform 44">
              <a:extLst>
                <a:ext uri="{FF2B5EF4-FFF2-40B4-BE49-F238E27FC236}">
                  <a16:creationId xmlns:a16="http://schemas.microsoft.com/office/drawing/2014/main" xmlns="" id="{3047AE89-2E25-4677-AFEF-A5CC7C9E699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8" name="Freeform 45">
              <a:extLst>
                <a:ext uri="{FF2B5EF4-FFF2-40B4-BE49-F238E27FC236}">
                  <a16:creationId xmlns:a16="http://schemas.microsoft.com/office/drawing/2014/main" xmlns="" id="{ACE7F2F4-D1E5-4B7D-910E-53D9CC6D821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9" name="Freeform 46">
              <a:extLst>
                <a:ext uri="{FF2B5EF4-FFF2-40B4-BE49-F238E27FC236}">
                  <a16:creationId xmlns:a16="http://schemas.microsoft.com/office/drawing/2014/main" xmlns="" id="{96F76C86-0A72-4FCB-AC30-24AA4B956FB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0" name="Freeform 47">
              <a:extLst>
                <a:ext uri="{FF2B5EF4-FFF2-40B4-BE49-F238E27FC236}">
                  <a16:creationId xmlns:a16="http://schemas.microsoft.com/office/drawing/2014/main" xmlns="" id="{7D357934-4035-4C84-8C05-CF378340FDD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1" name="Freeform 48">
              <a:extLst>
                <a:ext uri="{FF2B5EF4-FFF2-40B4-BE49-F238E27FC236}">
                  <a16:creationId xmlns:a16="http://schemas.microsoft.com/office/drawing/2014/main" xmlns="" id="{90833C9D-57EB-45B9-881C-E41A2A6B6A4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2" name="Freeform 49">
              <a:extLst>
                <a:ext uri="{FF2B5EF4-FFF2-40B4-BE49-F238E27FC236}">
                  <a16:creationId xmlns:a16="http://schemas.microsoft.com/office/drawing/2014/main" xmlns="" id="{7C325A01-C116-416B-8A9F-557B88A8A81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3" name="Freeform 50">
              <a:extLst>
                <a:ext uri="{FF2B5EF4-FFF2-40B4-BE49-F238E27FC236}">
                  <a16:creationId xmlns:a16="http://schemas.microsoft.com/office/drawing/2014/main" xmlns="" id="{4F15C3C8-EED5-41C0-9CDE-7B06E1E83C1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4" name="Freeform 51">
              <a:extLst>
                <a:ext uri="{FF2B5EF4-FFF2-40B4-BE49-F238E27FC236}">
                  <a16:creationId xmlns:a16="http://schemas.microsoft.com/office/drawing/2014/main" xmlns="" id="{E92D6965-F3BD-4261-953E-172F751A196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5" name="Freeform 52">
              <a:extLst>
                <a:ext uri="{FF2B5EF4-FFF2-40B4-BE49-F238E27FC236}">
                  <a16:creationId xmlns:a16="http://schemas.microsoft.com/office/drawing/2014/main" xmlns="" id="{EAD2589B-F13C-4891-AEEB-BF024B9FC74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6" name="Freeform 53">
              <a:extLst>
                <a:ext uri="{FF2B5EF4-FFF2-40B4-BE49-F238E27FC236}">
                  <a16:creationId xmlns:a16="http://schemas.microsoft.com/office/drawing/2014/main" xmlns="" id="{70630541-7FFA-4905-8BF2-09C0222B859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7" name="Freeform 54">
              <a:extLst>
                <a:ext uri="{FF2B5EF4-FFF2-40B4-BE49-F238E27FC236}">
                  <a16:creationId xmlns:a16="http://schemas.microsoft.com/office/drawing/2014/main" xmlns="" id="{D4C69B4F-A4A4-4BD4-B518-082EC172339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8" name="Freeform 55">
              <a:extLst>
                <a:ext uri="{FF2B5EF4-FFF2-40B4-BE49-F238E27FC236}">
                  <a16:creationId xmlns:a16="http://schemas.microsoft.com/office/drawing/2014/main" xmlns="" id="{944E85AB-127E-4D45-9B84-CA0C451382D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9" name="Freeform 56">
              <a:extLst>
                <a:ext uri="{FF2B5EF4-FFF2-40B4-BE49-F238E27FC236}">
                  <a16:creationId xmlns:a16="http://schemas.microsoft.com/office/drawing/2014/main" xmlns="" id="{23E72502-21C6-42E1-8743-661F24BFE1C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0" name="Freeform 57">
              <a:extLst>
                <a:ext uri="{FF2B5EF4-FFF2-40B4-BE49-F238E27FC236}">
                  <a16:creationId xmlns:a16="http://schemas.microsoft.com/office/drawing/2014/main" xmlns="" id="{1E47EEA2-67AF-4D64-9A7B-54FA3F78F92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1" name="Freeform 58">
              <a:extLst>
                <a:ext uri="{FF2B5EF4-FFF2-40B4-BE49-F238E27FC236}">
                  <a16:creationId xmlns:a16="http://schemas.microsoft.com/office/drawing/2014/main" xmlns="" id="{2126FA3C-0690-4B19-9273-C9AF57697CD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2" name="Freeform 59">
              <a:extLst>
                <a:ext uri="{FF2B5EF4-FFF2-40B4-BE49-F238E27FC236}">
                  <a16:creationId xmlns:a16="http://schemas.microsoft.com/office/drawing/2014/main" xmlns="" id="{0BFFA23F-2B52-4162-9E79-9A4A63D12BB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3" name="Freeform 60">
              <a:extLst>
                <a:ext uri="{FF2B5EF4-FFF2-40B4-BE49-F238E27FC236}">
                  <a16:creationId xmlns:a16="http://schemas.microsoft.com/office/drawing/2014/main" xmlns="" id="{C98BD6BD-DCBE-4F28-A5AA-63F4E4AA77A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4" name="Freeform 61">
              <a:extLst>
                <a:ext uri="{FF2B5EF4-FFF2-40B4-BE49-F238E27FC236}">
                  <a16:creationId xmlns:a16="http://schemas.microsoft.com/office/drawing/2014/main" xmlns="" id="{F515DE5C-7F7D-46A0-9ABC-808965E6623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5" name="Freeform 62">
              <a:extLst>
                <a:ext uri="{FF2B5EF4-FFF2-40B4-BE49-F238E27FC236}">
                  <a16:creationId xmlns:a16="http://schemas.microsoft.com/office/drawing/2014/main" xmlns="" id="{661FD943-D9A1-4C8C-97E5-6CA642E6894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6" name="Freeform 63">
              <a:extLst>
                <a:ext uri="{FF2B5EF4-FFF2-40B4-BE49-F238E27FC236}">
                  <a16:creationId xmlns:a16="http://schemas.microsoft.com/office/drawing/2014/main" xmlns="" id="{8A19D999-C532-4AFC-8593-E00719EF71B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7" name="Freeform 64">
              <a:extLst>
                <a:ext uri="{FF2B5EF4-FFF2-40B4-BE49-F238E27FC236}">
                  <a16:creationId xmlns:a16="http://schemas.microsoft.com/office/drawing/2014/main" xmlns="" id="{A3F4469C-04D5-4CD1-9B1D-44A5FC524CF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8" name="Freeform 65">
              <a:extLst>
                <a:ext uri="{FF2B5EF4-FFF2-40B4-BE49-F238E27FC236}">
                  <a16:creationId xmlns:a16="http://schemas.microsoft.com/office/drawing/2014/main" xmlns="" id="{C8D5F635-3647-4346-AEE3-74FBD4BBC34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9" name="Freeform 66">
              <a:extLst>
                <a:ext uri="{FF2B5EF4-FFF2-40B4-BE49-F238E27FC236}">
                  <a16:creationId xmlns:a16="http://schemas.microsoft.com/office/drawing/2014/main" xmlns="" id="{F6233041-FD65-4960-9C44-D218ED244F1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0" name="Freeform 67">
              <a:extLst>
                <a:ext uri="{FF2B5EF4-FFF2-40B4-BE49-F238E27FC236}">
                  <a16:creationId xmlns:a16="http://schemas.microsoft.com/office/drawing/2014/main" xmlns="" id="{40FDAF34-9831-44D7-857C-0AB9E03D3CE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1" name="Freeform 68">
              <a:extLst>
                <a:ext uri="{FF2B5EF4-FFF2-40B4-BE49-F238E27FC236}">
                  <a16:creationId xmlns:a16="http://schemas.microsoft.com/office/drawing/2014/main" xmlns="" id="{A204AA78-F421-4515-8608-8E62B504BCE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2" name="Freeform 69">
              <a:extLst>
                <a:ext uri="{FF2B5EF4-FFF2-40B4-BE49-F238E27FC236}">
                  <a16:creationId xmlns:a16="http://schemas.microsoft.com/office/drawing/2014/main" xmlns="" id="{24708470-BEBE-4F69-A8DD-922CE542DBA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3" name="Freeform 70">
              <a:extLst>
                <a:ext uri="{FF2B5EF4-FFF2-40B4-BE49-F238E27FC236}">
                  <a16:creationId xmlns:a16="http://schemas.microsoft.com/office/drawing/2014/main" xmlns="" id="{C0DB7741-800E-4A23-B659-FE31EA7D5AA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4" name="Freeform 71">
              <a:extLst>
                <a:ext uri="{FF2B5EF4-FFF2-40B4-BE49-F238E27FC236}">
                  <a16:creationId xmlns:a16="http://schemas.microsoft.com/office/drawing/2014/main" xmlns="" id="{000C25CD-A961-40EA-8784-F41E19893A4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5" name="Freeform 72">
              <a:extLst>
                <a:ext uri="{FF2B5EF4-FFF2-40B4-BE49-F238E27FC236}">
                  <a16:creationId xmlns:a16="http://schemas.microsoft.com/office/drawing/2014/main" xmlns="" id="{969D3D00-F8F3-43C4-9104-A1588124E5E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6" name="Freeform 73">
              <a:extLst>
                <a:ext uri="{FF2B5EF4-FFF2-40B4-BE49-F238E27FC236}">
                  <a16:creationId xmlns:a16="http://schemas.microsoft.com/office/drawing/2014/main" xmlns="" id="{F7F71631-1209-452F-BBC3-E785F6CB27C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58" name="Tabla 157">
            <a:extLst>
              <a:ext uri="{FF2B5EF4-FFF2-40B4-BE49-F238E27FC236}">
                <a16:creationId xmlns:a16="http://schemas.microsoft.com/office/drawing/2014/main" xmlns="" id="{ABC7AC1C-2A50-46EC-BDD0-7EC76E44339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227769" y="2250481"/>
          <a:ext cx="4755540" cy="1730166"/>
        </p:xfrm>
        <a:graphic>
          <a:graphicData uri="http://schemas.openxmlformats.org/drawingml/2006/table">
            <a:tbl>
              <a:tblPr firstRow="1" bandRow="1"/>
              <a:tblGrid>
                <a:gridCol w="2377770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77770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28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 </a:t>
                      </a:r>
                      <a:r>
                        <a:rPr lang="es-CO" sz="1200" b="0" i="0"/>
                        <a:t>y CLO.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696493255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4.523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+7,4%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2.149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+4,2%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624226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92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2.694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30,09%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N/D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913969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Cesar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6202066" y="4502563"/>
            <a:ext cx="1118665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4289431" y="4586086"/>
            <a:ext cx="1010013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8066066" y="4586087"/>
            <a:ext cx="780439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1A6CC465-C3F5-449D-AA25-D0FABA0508B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64390" y="4452627"/>
            <a:ext cx="545201" cy="545201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DEC93477-1177-4245-A0FC-62C5286CC95F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66420" y="4448396"/>
            <a:ext cx="549432" cy="549432"/>
          </a:xfrm>
          <a:prstGeom prst="rect">
            <a:avLst/>
          </a:prstGeom>
        </p:spPr>
      </p:pic>
      <p:sp>
        <p:nvSpPr>
          <p:cNvPr id="48" name="CuadroTexto 47">
            <a:extLst>
              <a:ext uri="{FF2B5EF4-FFF2-40B4-BE49-F238E27FC236}">
                <a16:creationId xmlns:a16="http://schemas.microsoft.com/office/drawing/2014/main" xmlns="" id="{E70022F1-D4F4-4DAD-9557-094980E356A1}"/>
              </a:ext>
            </a:extLst>
          </p:cNvPr>
          <p:cNvSpPr txBox="1"/>
          <p:nvPr/>
        </p:nvSpPr>
        <p:spPr>
          <a:xfrm>
            <a:off x="3965735" y="867456"/>
            <a:ext cx="4834879" cy="1325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90824" marR="0" lvl="0" indent="-190824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 and bird watching infrastructure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Manaure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Serranía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del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Perijá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Valledupar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190824" marR="0" lvl="0" indent="-190824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Ecohabs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Los </a:t>
            </a:r>
            <a:r>
              <a:rPr kumimoji="0" lang="en-US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Besotes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Eco park.</a:t>
            </a:r>
          </a:p>
          <a:p>
            <a:pPr marL="190824" marR="0" lvl="0" indent="-190824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 and recreational infrastructure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Chimichagua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and its surroundings.</a:t>
            </a:r>
          </a:p>
          <a:p>
            <a:pPr marL="238530" marR="0" lvl="0" indent="-23853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49" name="Imagen 48">
            <a:extLst>
              <a:ext uri="{FF2B5EF4-FFF2-40B4-BE49-F238E27FC236}">
                <a16:creationId xmlns:a16="http://schemas.microsoft.com/office/drawing/2014/main" xmlns="" id="{8172F41B-7CC6-4264-9969-FE8ED0FEFD5F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3516" y="4497532"/>
            <a:ext cx="557662" cy="557662"/>
          </a:xfrm>
          <a:prstGeom prst="rect">
            <a:avLst/>
          </a:prstGeom>
        </p:spPr>
      </p:pic>
      <p:grpSp>
        <p:nvGrpSpPr>
          <p:cNvPr id="85" name="Group 39">
            <a:extLst>
              <a:ext uri="{FF2B5EF4-FFF2-40B4-BE49-F238E27FC236}">
                <a16:creationId xmlns:a16="http://schemas.microsoft.com/office/drawing/2014/main" xmlns="" id="{5037152A-DBC6-4B49-A973-F28E2035FF0E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xmlns="" id="{D2C716E4-62C5-4115-ABE6-DA73D48699B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xmlns="" id="{26779C6A-138B-4313-85C1-45929F99F04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xmlns="" id="{E1EDF9DD-40C6-4A17-8A48-930D7D97582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xmlns="" id="{39D1A8A6-11B5-4B45-8C99-F41F401FAC2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xmlns="" id="{6EA82654-F44F-4133-960B-A03E79FE7B3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xmlns="" id="{6BFE7945-8EB6-4490-ABD1-C80713528FA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xmlns="" id="{AB120637-5711-4188-BCD8-F59A303683D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7">
              <a:extLst>
                <a:ext uri="{FF2B5EF4-FFF2-40B4-BE49-F238E27FC236}">
                  <a16:creationId xmlns:a16="http://schemas.microsoft.com/office/drawing/2014/main" xmlns="" id="{5B75F087-E67F-4582-A82E-9E1C006F067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8">
              <a:extLst>
                <a:ext uri="{FF2B5EF4-FFF2-40B4-BE49-F238E27FC236}">
                  <a16:creationId xmlns:a16="http://schemas.microsoft.com/office/drawing/2014/main" xmlns="" id="{7EAFEB67-2814-48D7-9CBC-E540A865400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9">
              <a:extLst>
                <a:ext uri="{FF2B5EF4-FFF2-40B4-BE49-F238E27FC236}">
                  <a16:creationId xmlns:a16="http://schemas.microsoft.com/office/drawing/2014/main" xmlns="" id="{AFB582C2-D1AE-4726-95C3-4FFE8ABCE25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50">
              <a:extLst>
                <a:ext uri="{FF2B5EF4-FFF2-40B4-BE49-F238E27FC236}">
                  <a16:creationId xmlns:a16="http://schemas.microsoft.com/office/drawing/2014/main" xmlns="" id="{E8B5602C-A5D0-41A7-9131-90A87C16D24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51">
              <a:extLst>
                <a:ext uri="{FF2B5EF4-FFF2-40B4-BE49-F238E27FC236}">
                  <a16:creationId xmlns:a16="http://schemas.microsoft.com/office/drawing/2014/main" xmlns="" id="{A19A476F-F757-449A-AE86-51F5F7D7134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52">
              <a:extLst>
                <a:ext uri="{FF2B5EF4-FFF2-40B4-BE49-F238E27FC236}">
                  <a16:creationId xmlns:a16="http://schemas.microsoft.com/office/drawing/2014/main" xmlns="" id="{FE7F056F-E828-4543-8136-1008A40370B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53">
              <a:extLst>
                <a:ext uri="{FF2B5EF4-FFF2-40B4-BE49-F238E27FC236}">
                  <a16:creationId xmlns:a16="http://schemas.microsoft.com/office/drawing/2014/main" xmlns="" id="{9B6F7FCC-8053-4D17-8CD4-241D57FA304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4">
              <a:extLst>
                <a:ext uri="{FF2B5EF4-FFF2-40B4-BE49-F238E27FC236}">
                  <a16:creationId xmlns:a16="http://schemas.microsoft.com/office/drawing/2014/main" xmlns="" id="{BB2CB73E-8FBB-487A-BB57-C3C31228E36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5">
              <a:extLst>
                <a:ext uri="{FF2B5EF4-FFF2-40B4-BE49-F238E27FC236}">
                  <a16:creationId xmlns:a16="http://schemas.microsoft.com/office/drawing/2014/main" xmlns="" id="{88EDC30B-3556-4AB5-98AE-C8E937E7512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6">
              <a:extLst>
                <a:ext uri="{FF2B5EF4-FFF2-40B4-BE49-F238E27FC236}">
                  <a16:creationId xmlns:a16="http://schemas.microsoft.com/office/drawing/2014/main" xmlns="" id="{0E0C8639-5DF6-4E9E-9ECD-7E84038354C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7">
              <a:extLst>
                <a:ext uri="{FF2B5EF4-FFF2-40B4-BE49-F238E27FC236}">
                  <a16:creationId xmlns:a16="http://schemas.microsoft.com/office/drawing/2014/main" xmlns="" id="{613F4541-7E3D-475D-A5FC-8ACB258D9D5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8">
              <a:extLst>
                <a:ext uri="{FF2B5EF4-FFF2-40B4-BE49-F238E27FC236}">
                  <a16:creationId xmlns:a16="http://schemas.microsoft.com/office/drawing/2014/main" xmlns="" id="{7FE31568-BC0C-4D86-9E7E-A279E8A5878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9">
              <a:extLst>
                <a:ext uri="{FF2B5EF4-FFF2-40B4-BE49-F238E27FC236}">
                  <a16:creationId xmlns:a16="http://schemas.microsoft.com/office/drawing/2014/main" xmlns="" id="{40C53247-C580-4590-88D3-EF34B0D5E76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60">
              <a:extLst>
                <a:ext uri="{FF2B5EF4-FFF2-40B4-BE49-F238E27FC236}">
                  <a16:creationId xmlns:a16="http://schemas.microsoft.com/office/drawing/2014/main" xmlns="" id="{4292AB6F-684A-450C-A646-48B48FE5592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61">
              <a:extLst>
                <a:ext uri="{FF2B5EF4-FFF2-40B4-BE49-F238E27FC236}">
                  <a16:creationId xmlns:a16="http://schemas.microsoft.com/office/drawing/2014/main" xmlns="" id="{1C6BA37C-B41C-4B12-899E-DB4BEAFF7A5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62">
              <a:extLst>
                <a:ext uri="{FF2B5EF4-FFF2-40B4-BE49-F238E27FC236}">
                  <a16:creationId xmlns:a16="http://schemas.microsoft.com/office/drawing/2014/main" xmlns="" id="{7469D928-0898-4525-A7BE-D575667AB3B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63">
              <a:extLst>
                <a:ext uri="{FF2B5EF4-FFF2-40B4-BE49-F238E27FC236}">
                  <a16:creationId xmlns:a16="http://schemas.microsoft.com/office/drawing/2014/main" xmlns="" id="{4ABEC3A7-8495-4A79-B6D7-3E2EF6E2B0D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4">
              <a:extLst>
                <a:ext uri="{FF2B5EF4-FFF2-40B4-BE49-F238E27FC236}">
                  <a16:creationId xmlns:a16="http://schemas.microsoft.com/office/drawing/2014/main" xmlns="" id="{8172CC98-8AF2-4AA4-A87D-91CA7232B25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5">
              <a:extLst>
                <a:ext uri="{FF2B5EF4-FFF2-40B4-BE49-F238E27FC236}">
                  <a16:creationId xmlns:a16="http://schemas.microsoft.com/office/drawing/2014/main" xmlns="" id="{66C53B68-2DD6-4B30-AD22-7055AFBB110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6">
              <a:extLst>
                <a:ext uri="{FF2B5EF4-FFF2-40B4-BE49-F238E27FC236}">
                  <a16:creationId xmlns:a16="http://schemas.microsoft.com/office/drawing/2014/main" xmlns="" id="{CA227896-0D38-4A75-BDEC-9C39C8CC171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7">
              <a:extLst>
                <a:ext uri="{FF2B5EF4-FFF2-40B4-BE49-F238E27FC236}">
                  <a16:creationId xmlns:a16="http://schemas.microsoft.com/office/drawing/2014/main" xmlns="" id="{E5BF3189-21F7-4631-866C-E87CA1F0173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xmlns="" id="{533F5E5F-C6EA-44A1-81C5-6518B25032B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9">
              <a:extLst>
                <a:ext uri="{FF2B5EF4-FFF2-40B4-BE49-F238E27FC236}">
                  <a16:creationId xmlns:a16="http://schemas.microsoft.com/office/drawing/2014/main" xmlns="" id="{4714962F-D0CA-4E3E-8429-55A64571596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70">
              <a:extLst>
                <a:ext uri="{FF2B5EF4-FFF2-40B4-BE49-F238E27FC236}">
                  <a16:creationId xmlns:a16="http://schemas.microsoft.com/office/drawing/2014/main" xmlns="" id="{D5747251-DBD4-461E-8FF6-56F7E91EB7B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71">
              <a:extLst>
                <a:ext uri="{FF2B5EF4-FFF2-40B4-BE49-F238E27FC236}">
                  <a16:creationId xmlns:a16="http://schemas.microsoft.com/office/drawing/2014/main" xmlns="" id="{DC849549-A6BE-4624-AF2C-2A53DDCF20B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72">
              <a:extLst>
                <a:ext uri="{FF2B5EF4-FFF2-40B4-BE49-F238E27FC236}">
                  <a16:creationId xmlns:a16="http://schemas.microsoft.com/office/drawing/2014/main" xmlns="" id="{4729C187-FAE1-43C4-B4EE-DA82FF53717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73">
              <a:extLst>
                <a:ext uri="{FF2B5EF4-FFF2-40B4-BE49-F238E27FC236}">
                  <a16:creationId xmlns:a16="http://schemas.microsoft.com/office/drawing/2014/main" xmlns="" id="{FC79BC06-F4D8-4E16-8119-C34A6D6C0D5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1" name="Tabla 120">
            <a:extLst>
              <a:ext uri="{FF2B5EF4-FFF2-40B4-BE49-F238E27FC236}">
                <a16:creationId xmlns:a16="http://schemas.microsoft.com/office/drawing/2014/main" xmlns="" id="{ABC7AC1C-2A50-46EC-BDD0-7EC76E44339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102609" y="2145233"/>
          <a:ext cx="4849138" cy="2018527"/>
        </p:xfrm>
        <a:graphic>
          <a:graphicData uri="http://schemas.openxmlformats.org/drawingml/2006/table">
            <a:tbl>
              <a:tblPr firstRow="1" bandRow="1"/>
              <a:tblGrid>
                <a:gridCol w="2424569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424569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39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 </a:t>
                      </a:r>
                      <a:r>
                        <a:rPr lang="es-CO" sz="1200" b="0" i="0"/>
                        <a:t>y BAQ.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2276787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8.301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+44%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4.195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-3%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08811975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127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4.765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56,59%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$157.687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52,47%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$191.591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8907107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987080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Choco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2976358" y="4464181"/>
            <a:ext cx="1118665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Whale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1180446" y="4541929"/>
            <a:ext cx="1010013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4849286" y="4549820"/>
            <a:ext cx="780439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1A6CC465-C3F5-449D-AA25-D0FABA0508B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8801" y="4464903"/>
            <a:ext cx="434141" cy="434141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8172F41B-7CC6-4264-9969-FE8ED0FEFD5F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93324" y="4443833"/>
            <a:ext cx="523876" cy="523876"/>
          </a:xfrm>
          <a:prstGeom prst="rect">
            <a:avLst/>
          </a:prstGeom>
        </p:spPr>
      </p:pic>
      <p:sp>
        <p:nvSpPr>
          <p:cNvPr id="48" name="CuadroTexto 47">
            <a:extLst>
              <a:ext uri="{FF2B5EF4-FFF2-40B4-BE49-F238E27FC236}">
                <a16:creationId xmlns:a16="http://schemas.microsoft.com/office/drawing/2014/main" xmlns="" id="{F8342F64-A7B5-4531-8930-457D219737AB}"/>
              </a:ext>
            </a:extLst>
          </p:cNvPr>
          <p:cNvSpPr txBox="1"/>
          <p:nvPr/>
        </p:nvSpPr>
        <p:spPr>
          <a:xfrm>
            <a:off x="4159915" y="708995"/>
            <a:ext cx="5579154" cy="1531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Ecolodges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Nuquí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Bahía Solano and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Istmina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Quibdó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Paths and touristic docks infrastructure.</a:t>
            </a:r>
            <a:endParaRPr kumimoji="0" lang="es-CO" sz="1336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Ecohabs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Capurganá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–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Sapzurro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– Cabo Tiburón. 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</a:t>
            </a:r>
            <a:r>
              <a:rPr kumimoji="0" lang="en-US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ccess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infrastructure, low cost Airlines.</a:t>
            </a:r>
          </a:p>
          <a:p>
            <a:pPr marL="238530" marR="0" lvl="0" indent="-23853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49" name="Imagen 48">
            <a:extLst>
              <a:ext uri="{FF2B5EF4-FFF2-40B4-BE49-F238E27FC236}">
                <a16:creationId xmlns:a16="http://schemas.microsoft.com/office/drawing/2014/main" xmlns="" id="{6BADF54C-4668-4BF4-B2EA-D425451C022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05905" y="4503346"/>
            <a:ext cx="444528" cy="444528"/>
          </a:xfrm>
          <a:prstGeom prst="rect">
            <a:avLst/>
          </a:prstGeom>
        </p:spPr>
      </p:pic>
      <p:pic>
        <p:nvPicPr>
          <p:cNvPr id="50" name="Imagen 49">
            <a:extLst>
              <a:ext uri="{FF2B5EF4-FFF2-40B4-BE49-F238E27FC236}">
                <a16:creationId xmlns:a16="http://schemas.microsoft.com/office/drawing/2014/main" xmlns="" id="{5559AD58-1EF8-4FB8-B9E0-23E8BA575B4F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61811" y="4470975"/>
            <a:ext cx="459682" cy="459682"/>
          </a:xfrm>
          <a:prstGeom prst="rect">
            <a:avLst/>
          </a:prstGeom>
        </p:spPr>
      </p:pic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EA61FF50-C7B2-4D83-B5C3-F646AAD74609}"/>
              </a:ext>
            </a:extLst>
          </p:cNvPr>
          <p:cNvSpPr txBox="1"/>
          <p:nvPr/>
        </p:nvSpPr>
        <p:spPr>
          <a:xfrm>
            <a:off x="6385739" y="4541928"/>
            <a:ext cx="1185541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Gastronomy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52" name="Imagen 51">
            <a:extLst>
              <a:ext uri="{FF2B5EF4-FFF2-40B4-BE49-F238E27FC236}">
                <a16:creationId xmlns:a16="http://schemas.microsoft.com/office/drawing/2014/main" xmlns="" id="{4E2BA245-3CE8-4AB9-B96D-2C0DDCBE1ED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34772" y="4381194"/>
            <a:ext cx="509087" cy="509087"/>
          </a:xfrm>
          <a:prstGeom prst="rect">
            <a:avLst/>
          </a:prstGeom>
        </p:spPr>
      </p:pic>
      <p:sp>
        <p:nvSpPr>
          <p:cNvPr id="53" name="CuadroTexto 52">
            <a:extLst>
              <a:ext uri="{FF2B5EF4-FFF2-40B4-BE49-F238E27FC236}">
                <a16:creationId xmlns:a16="http://schemas.microsoft.com/office/drawing/2014/main" xmlns="" id="{B47DC908-A739-4C50-BCA6-EED4366CE34B}"/>
              </a:ext>
            </a:extLst>
          </p:cNvPr>
          <p:cNvSpPr txBox="1"/>
          <p:nvPr/>
        </p:nvSpPr>
        <p:spPr>
          <a:xfrm>
            <a:off x="8098922" y="4563790"/>
            <a:ext cx="780439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grpSp>
        <p:nvGrpSpPr>
          <p:cNvPr id="89" name="Group 39">
            <a:extLst>
              <a:ext uri="{FF2B5EF4-FFF2-40B4-BE49-F238E27FC236}">
                <a16:creationId xmlns:a16="http://schemas.microsoft.com/office/drawing/2014/main" xmlns="" id="{C879634E-81AB-4307-854A-69122B45E506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90" name="Freeform 40">
              <a:extLst>
                <a:ext uri="{FF2B5EF4-FFF2-40B4-BE49-F238E27FC236}">
                  <a16:creationId xmlns:a16="http://schemas.microsoft.com/office/drawing/2014/main" xmlns="" id="{82BF15E3-2748-4B17-A79C-2494D256064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1">
              <a:extLst>
                <a:ext uri="{FF2B5EF4-FFF2-40B4-BE49-F238E27FC236}">
                  <a16:creationId xmlns:a16="http://schemas.microsoft.com/office/drawing/2014/main" xmlns="" id="{F0B2E15E-D37A-4DB3-A50C-8FC0BD78174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2">
              <a:extLst>
                <a:ext uri="{FF2B5EF4-FFF2-40B4-BE49-F238E27FC236}">
                  <a16:creationId xmlns:a16="http://schemas.microsoft.com/office/drawing/2014/main" xmlns="" id="{A25AD163-03D4-4DF1-A69E-CE13F3C99E4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3">
              <a:extLst>
                <a:ext uri="{FF2B5EF4-FFF2-40B4-BE49-F238E27FC236}">
                  <a16:creationId xmlns:a16="http://schemas.microsoft.com/office/drawing/2014/main" xmlns="" id="{E91A216C-4ED5-4386-A97C-96423E8C0E4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4">
              <a:extLst>
                <a:ext uri="{FF2B5EF4-FFF2-40B4-BE49-F238E27FC236}">
                  <a16:creationId xmlns:a16="http://schemas.microsoft.com/office/drawing/2014/main" xmlns="" id="{2BAE43C4-7BA1-47EB-B1B9-13A60E3C6CA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5">
              <a:extLst>
                <a:ext uri="{FF2B5EF4-FFF2-40B4-BE49-F238E27FC236}">
                  <a16:creationId xmlns:a16="http://schemas.microsoft.com/office/drawing/2014/main" xmlns="" id="{2D7EEFE5-6307-4919-A567-DED5D490BF0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46">
              <a:extLst>
                <a:ext uri="{FF2B5EF4-FFF2-40B4-BE49-F238E27FC236}">
                  <a16:creationId xmlns:a16="http://schemas.microsoft.com/office/drawing/2014/main" xmlns="" id="{8ADF46FF-6BD3-4132-AF1D-5D9F7F7E591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47">
              <a:extLst>
                <a:ext uri="{FF2B5EF4-FFF2-40B4-BE49-F238E27FC236}">
                  <a16:creationId xmlns:a16="http://schemas.microsoft.com/office/drawing/2014/main" xmlns="" id="{939AC699-C2E7-4302-BACA-C4490F3D0EA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48">
              <a:extLst>
                <a:ext uri="{FF2B5EF4-FFF2-40B4-BE49-F238E27FC236}">
                  <a16:creationId xmlns:a16="http://schemas.microsoft.com/office/drawing/2014/main" xmlns="" id="{F83928C4-E41C-4852-8E40-E7BEFC9DF04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49">
              <a:extLst>
                <a:ext uri="{FF2B5EF4-FFF2-40B4-BE49-F238E27FC236}">
                  <a16:creationId xmlns:a16="http://schemas.microsoft.com/office/drawing/2014/main" xmlns="" id="{A35B1350-80F4-4981-A6B2-E4623E61CC4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0">
              <a:extLst>
                <a:ext uri="{FF2B5EF4-FFF2-40B4-BE49-F238E27FC236}">
                  <a16:creationId xmlns:a16="http://schemas.microsoft.com/office/drawing/2014/main" xmlns="" id="{F3705057-57D2-452E-B51B-05B90B918B8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1">
              <a:extLst>
                <a:ext uri="{FF2B5EF4-FFF2-40B4-BE49-F238E27FC236}">
                  <a16:creationId xmlns:a16="http://schemas.microsoft.com/office/drawing/2014/main" xmlns="" id="{B4D3E773-E1F8-4198-91C8-50DE954DE67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2">
              <a:extLst>
                <a:ext uri="{FF2B5EF4-FFF2-40B4-BE49-F238E27FC236}">
                  <a16:creationId xmlns:a16="http://schemas.microsoft.com/office/drawing/2014/main" xmlns="" id="{E111E932-4A82-499E-BC50-53C5CB97653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3">
              <a:extLst>
                <a:ext uri="{FF2B5EF4-FFF2-40B4-BE49-F238E27FC236}">
                  <a16:creationId xmlns:a16="http://schemas.microsoft.com/office/drawing/2014/main" xmlns="" id="{94AA3993-D5D2-4541-BA7B-1E47D142828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4">
              <a:extLst>
                <a:ext uri="{FF2B5EF4-FFF2-40B4-BE49-F238E27FC236}">
                  <a16:creationId xmlns:a16="http://schemas.microsoft.com/office/drawing/2014/main" xmlns="" id="{3BF5E7AB-35C2-4FAB-9ABB-7C29029ECD1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5">
              <a:extLst>
                <a:ext uri="{FF2B5EF4-FFF2-40B4-BE49-F238E27FC236}">
                  <a16:creationId xmlns:a16="http://schemas.microsoft.com/office/drawing/2014/main" xmlns="" id="{B48FB6E7-2946-43BC-B5ED-0C411C8E633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56">
              <a:extLst>
                <a:ext uri="{FF2B5EF4-FFF2-40B4-BE49-F238E27FC236}">
                  <a16:creationId xmlns:a16="http://schemas.microsoft.com/office/drawing/2014/main" xmlns="" id="{A684DBEA-8856-420E-8E8B-7BA4E1322B3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57">
              <a:extLst>
                <a:ext uri="{FF2B5EF4-FFF2-40B4-BE49-F238E27FC236}">
                  <a16:creationId xmlns:a16="http://schemas.microsoft.com/office/drawing/2014/main" xmlns="" id="{03B5B120-44E3-4621-B632-8A2AFD3FA83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58">
              <a:extLst>
                <a:ext uri="{FF2B5EF4-FFF2-40B4-BE49-F238E27FC236}">
                  <a16:creationId xmlns:a16="http://schemas.microsoft.com/office/drawing/2014/main" xmlns="" id="{B1908C8E-ADDF-4572-97AD-A1A45EEAF5B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59">
              <a:extLst>
                <a:ext uri="{FF2B5EF4-FFF2-40B4-BE49-F238E27FC236}">
                  <a16:creationId xmlns:a16="http://schemas.microsoft.com/office/drawing/2014/main" xmlns="" id="{90450E90-786B-42FB-9D46-B9B00032223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0">
              <a:extLst>
                <a:ext uri="{FF2B5EF4-FFF2-40B4-BE49-F238E27FC236}">
                  <a16:creationId xmlns:a16="http://schemas.microsoft.com/office/drawing/2014/main" xmlns="" id="{F79AD99F-86DE-4B14-8ECC-2D58EBA4F99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1">
              <a:extLst>
                <a:ext uri="{FF2B5EF4-FFF2-40B4-BE49-F238E27FC236}">
                  <a16:creationId xmlns:a16="http://schemas.microsoft.com/office/drawing/2014/main" xmlns="" id="{9508EFB4-FB3D-47C7-B59C-A3B99322FC7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2">
              <a:extLst>
                <a:ext uri="{FF2B5EF4-FFF2-40B4-BE49-F238E27FC236}">
                  <a16:creationId xmlns:a16="http://schemas.microsoft.com/office/drawing/2014/main" xmlns="" id="{8AE64EB5-0BC0-4F99-A3BB-EC6523CE576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3">
              <a:extLst>
                <a:ext uri="{FF2B5EF4-FFF2-40B4-BE49-F238E27FC236}">
                  <a16:creationId xmlns:a16="http://schemas.microsoft.com/office/drawing/2014/main" xmlns="" id="{CE09894B-8FBD-4C91-9938-82643457B31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4">
              <a:extLst>
                <a:ext uri="{FF2B5EF4-FFF2-40B4-BE49-F238E27FC236}">
                  <a16:creationId xmlns:a16="http://schemas.microsoft.com/office/drawing/2014/main" xmlns="" id="{AEC2B753-41C9-4FC7-8B2B-2052490540E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5">
              <a:extLst>
                <a:ext uri="{FF2B5EF4-FFF2-40B4-BE49-F238E27FC236}">
                  <a16:creationId xmlns:a16="http://schemas.microsoft.com/office/drawing/2014/main" xmlns="" id="{14F6C489-88C1-4FB3-A091-9E2D222FA0A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66">
              <a:extLst>
                <a:ext uri="{FF2B5EF4-FFF2-40B4-BE49-F238E27FC236}">
                  <a16:creationId xmlns:a16="http://schemas.microsoft.com/office/drawing/2014/main" xmlns="" id="{243FFE4C-A849-47D7-A91B-E597072039A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67">
              <a:extLst>
                <a:ext uri="{FF2B5EF4-FFF2-40B4-BE49-F238E27FC236}">
                  <a16:creationId xmlns:a16="http://schemas.microsoft.com/office/drawing/2014/main" xmlns="" id="{8343D995-528F-4032-9EAF-3B5CB1ED47A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68">
              <a:extLst>
                <a:ext uri="{FF2B5EF4-FFF2-40B4-BE49-F238E27FC236}">
                  <a16:creationId xmlns:a16="http://schemas.microsoft.com/office/drawing/2014/main" xmlns="" id="{84B1E06E-3EE2-47CD-9B2F-39E8BAE40EC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69">
              <a:extLst>
                <a:ext uri="{FF2B5EF4-FFF2-40B4-BE49-F238E27FC236}">
                  <a16:creationId xmlns:a16="http://schemas.microsoft.com/office/drawing/2014/main" xmlns="" id="{1E6AD339-98C7-49D4-9FF5-4176B01296E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0" name="Freeform 70">
              <a:extLst>
                <a:ext uri="{FF2B5EF4-FFF2-40B4-BE49-F238E27FC236}">
                  <a16:creationId xmlns:a16="http://schemas.microsoft.com/office/drawing/2014/main" xmlns="" id="{6C5CB199-A800-4CF6-8EFD-A5649966A0F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1" name="Freeform 71">
              <a:extLst>
                <a:ext uri="{FF2B5EF4-FFF2-40B4-BE49-F238E27FC236}">
                  <a16:creationId xmlns:a16="http://schemas.microsoft.com/office/drawing/2014/main" xmlns="" id="{33841EDC-CA43-4A3E-AA31-8F6EB506C58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2" name="Freeform 72">
              <a:extLst>
                <a:ext uri="{FF2B5EF4-FFF2-40B4-BE49-F238E27FC236}">
                  <a16:creationId xmlns:a16="http://schemas.microsoft.com/office/drawing/2014/main" xmlns="" id="{B67A3750-3355-44B2-91EF-D6D04A5F8E4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3" name="Freeform 73">
              <a:extLst>
                <a:ext uri="{FF2B5EF4-FFF2-40B4-BE49-F238E27FC236}">
                  <a16:creationId xmlns:a16="http://schemas.microsoft.com/office/drawing/2014/main" xmlns="" id="{0D806749-8023-4199-A606-C5EA5EE793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5" name="Tabla 124">
            <a:extLst>
              <a:ext uri="{FF2B5EF4-FFF2-40B4-BE49-F238E27FC236}">
                <a16:creationId xmlns:a16="http://schemas.microsoft.com/office/drawing/2014/main" xmlns="" id="{ABC7AC1C-2A50-46EC-BDD0-7EC76E44339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247549" y="2265088"/>
          <a:ext cx="4631812" cy="1628392"/>
        </p:xfrm>
        <a:graphic>
          <a:graphicData uri="http://schemas.openxmlformats.org/drawingml/2006/table">
            <a:tbl>
              <a:tblPr firstRow="1" bandRow="1"/>
              <a:tblGrid>
                <a:gridCol w="2315906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15906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171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BOG, MDE, CLO </a:t>
                      </a:r>
                      <a:r>
                        <a:rPr lang="es-CO" sz="1200" b="0" i="0"/>
                        <a:t>y APO.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82434663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3.123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 -0,2%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1.608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-0,8%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483135553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23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499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375938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aphicFrame>
        <p:nvGraphicFramePr>
          <p:cNvPr id="7" name="Gráfico 4">
            <a:extLst>
              <a:ext uri="{FF2B5EF4-FFF2-40B4-BE49-F238E27FC236}">
                <a16:creationId xmlns:a16="http://schemas.microsoft.com/office/drawing/2014/main" xmlns="" id="{C7F0CA01-231B-46DF-B045-1924237DC1C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75514960"/>
              </p:ext>
            </p:extLst>
          </p:nvPr>
        </p:nvGraphicFramePr>
        <p:xfrm>
          <a:off x="476102" y="1782860"/>
          <a:ext cx="8523882" cy="32029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0" name="30 CuadroTexto">
            <a:extLst>
              <a:ext uri="{FF2B5EF4-FFF2-40B4-BE49-F238E27FC236}">
                <a16:creationId xmlns:a16="http://schemas.microsoft.com/office/drawing/2014/main" xmlns="" id="{DB9112C6-E370-40EF-AB49-B70CECE281A8}"/>
              </a:ext>
            </a:extLst>
          </p:cNvPr>
          <p:cNvSpPr txBox="1"/>
          <p:nvPr/>
        </p:nvSpPr>
        <p:spPr>
          <a:xfrm>
            <a:off x="448668" y="4906726"/>
            <a:ext cx="3770810" cy="230830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>
            <a:defPPr>
              <a:defRPr lang="en-US"/>
            </a:defPPr>
            <a:lvl1pPr lvl="0" defTabSz="1219140">
              <a:defRPr sz="8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indent="-31548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CO" sz="900" i="0" dirty="0" err="1">
                <a:solidFill>
                  <a:srgbClr val="0D1E2D"/>
                </a:solidFill>
              </a:rPr>
              <a:t>Source</a:t>
            </a:r>
            <a:r>
              <a:rPr lang="es-CO" sz="900" i="0" dirty="0">
                <a:solidFill>
                  <a:srgbClr val="0D1E2D"/>
                </a:solidFill>
              </a:rPr>
              <a:t>: UNCTAD, 2017.</a:t>
            </a:r>
          </a:p>
        </p:txBody>
      </p:sp>
      <p:sp>
        <p:nvSpPr>
          <p:cNvPr id="32" name="CuadroTexto 31">
            <a:extLst>
              <a:ext uri="{FF2B5EF4-FFF2-40B4-BE49-F238E27FC236}">
                <a16:creationId xmlns:a16="http://schemas.microsoft.com/office/drawing/2014/main" xmlns="" id="{12571DB7-8A62-4152-93F3-FD1722E1268E}"/>
              </a:ext>
            </a:extLst>
          </p:cNvPr>
          <p:cNvSpPr txBox="1"/>
          <p:nvPr/>
        </p:nvSpPr>
        <p:spPr>
          <a:xfrm>
            <a:off x="2315774" y="1384647"/>
            <a:ext cx="451245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015886">
              <a:defRPr/>
            </a:pP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Top 30 host economies in 2017 </a:t>
            </a:r>
          </a:p>
          <a:p>
            <a:pPr algn="ctr" defTabSz="1015886">
              <a:defRPr/>
            </a:pP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(USD billion)</a:t>
            </a:r>
          </a:p>
          <a:p>
            <a:pPr algn="ctr"/>
            <a:endParaRPr lang="es-ES" sz="1400" b="1" dirty="0">
              <a:solidFill>
                <a:schemeClr val="bg1">
                  <a:lumMod val="50000"/>
                </a:schemeClr>
              </a:solidFill>
              <a:latin typeface="Century Gothic" panose="020B0502020202020204" pitchFamily="34" charset="0"/>
              <a:cs typeface="Century Gothic"/>
            </a:endParaRPr>
          </a:p>
        </p:txBody>
      </p:sp>
      <p:grpSp>
        <p:nvGrpSpPr>
          <p:cNvPr id="33" name="Grupo 34">
            <a:extLst>
              <a:ext uri="{FF2B5EF4-FFF2-40B4-BE49-F238E27FC236}">
                <a16:creationId xmlns:a16="http://schemas.microsoft.com/office/drawing/2014/main" xmlns="" id="{EC0BCE45-326A-42E2-ADF2-E163455A479D}"/>
              </a:ext>
            </a:extLst>
          </p:cNvPr>
          <p:cNvGrpSpPr/>
          <p:nvPr/>
        </p:nvGrpSpPr>
        <p:grpSpPr>
          <a:xfrm>
            <a:off x="5519053" y="2385219"/>
            <a:ext cx="3536153" cy="307777"/>
            <a:chOff x="7463053" y="1473333"/>
            <a:chExt cx="1833216" cy="307776"/>
          </a:xfrm>
        </p:grpSpPr>
        <p:sp>
          <p:nvSpPr>
            <p:cNvPr id="34" name="CuadroTexto 22">
              <a:extLst>
                <a:ext uri="{FF2B5EF4-FFF2-40B4-BE49-F238E27FC236}">
                  <a16:creationId xmlns:a16="http://schemas.microsoft.com/office/drawing/2014/main" xmlns="" id="{2C057F79-3109-43E7-BCC6-222E559A6421}"/>
                </a:ext>
              </a:extLst>
            </p:cNvPr>
            <p:cNvSpPr txBox="1"/>
            <p:nvPr/>
          </p:nvSpPr>
          <p:spPr>
            <a:xfrm>
              <a:off x="7543715" y="1473333"/>
              <a:ext cx="1752554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017603">
                <a:defRPr/>
              </a:pPr>
              <a:r>
                <a:rPr lang="en-US" sz="1400" b="1" dirty="0">
                  <a:solidFill>
                    <a:schemeClr val="bg1">
                      <a:lumMod val="50000"/>
                    </a:schemeClr>
                  </a:solidFill>
                  <a:latin typeface="Century Gothic" panose="020B0502020202020204" pitchFamily="34" charset="0"/>
                </a:rPr>
                <a:t>Developed economies</a:t>
              </a:r>
            </a:p>
          </p:txBody>
        </p:sp>
        <p:sp>
          <p:nvSpPr>
            <p:cNvPr id="35" name="Rectángulo 23">
              <a:extLst>
                <a:ext uri="{FF2B5EF4-FFF2-40B4-BE49-F238E27FC236}">
                  <a16:creationId xmlns:a16="http://schemas.microsoft.com/office/drawing/2014/main" xmlns="" id="{A6CA043A-A901-4041-BA8A-A5467B204A62}"/>
                </a:ext>
              </a:extLst>
            </p:cNvPr>
            <p:cNvSpPr/>
            <p:nvPr/>
          </p:nvSpPr>
          <p:spPr>
            <a:xfrm>
              <a:off x="7463053" y="1510251"/>
              <a:ext cx="80663" cy="1534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CO" sz="1400" b="1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entury Gothic" pitchFamily="34" charset="0"/>
                <a:ea typeface="+mn-ea"/>
                <a:cs typeface="+mn-cs"/>
              </a:endParaRPr>
            </a:p>
          </p:txBody>
        </p:sp>
      </p:grpSp>
      <p:sp>
        <p:nvSpPr>
          <p:cNvPr id="36" name="CuadroTexto 22">
            <a:extLst>
              <a:ext uri="{FF2B5EF4-FFF2-40B4-BE49-F238E27FC236}">
                <a16:creationId xmlns:a16="http://schemas.microsoft.com/office/drawing/2014/main" xmlns="" id="{76644509-7481-4FA9-A8E2-08BAB6AE76CF}"/>
              </a:ext>
            </a:extLst>
          </p:cNvPr>
          <p:cNvSpPr txBox="1"/>
          <p:nvPr/>
        </p:nvSpPr>
        <p:spPr>
          <a:xfrm>
            <a:off x="5625398" y="2665937"/>
            <a:ext cx="41623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17603">
              <a:defRPr/>
            </a:pP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Developing and transition economies</a:t>
            </a:r>
          </a:p>
        </p:txBody>
      </p:sp>
      <p:sp>
        <p:nvSpPr>
          <p:cNvPr id="37" name="Rectángulo 23">
            <a:extLst>
              <a:ext uri="{FF2B5EF4-FFF2-40B4-BE49-F238E27FC236}">
                <a16:creationId xmlns:a16="http://schemas.microsoft.com/office/drawing/2014/main" xmlns="" id="{7B0A1BB5-1953-45A0-A29E-2776E94C62A9}"/>
              </a:ext>
            </a:extLst>
          </p:cNvPr>
          <p:cNvSpPr/>
          <p:nvPr/>
        </p:nvSpPr>
        <p:spPr>
          <a:xfrm>
            <a:off x="5519053" y="2776236"/>
            <a:ext cx="168391" cy="135356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600" b="0" i="0" u="none" strike="noStrike" kern="1200" cap="none" spc="0" normalizeH="0" baseline="0" noProof="0">
              <a:ln>
                <a:noFill/>
              </a:ln>
              <a:solidFill>
                <a:srgbClr val="0D1E2D"/>
              </a:solidFill>
              <a:effectLst/>
              <a:uLnTx/>
              <a:uFillTx/>
              <a:latin typeface="Century Gothic" pitchFamily="34" charset="0"/>
              <a:ea typeface="+mn-ea"/>
              <a:cs typeface="+mn-cs"/>
            </a:endParaRP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xmlns="" id="{08243A8C-400E-4052-9B87-B9D2CAAB6A7C}"/>
              </a:ext>
            </a:extLst>
          </p:cNvPr>
          <p:cNvSpPr/>
          <p:nvPr/>
        </p:nvSpPr>
        <p:spPr>
          <a:xfrm>
            <a:off x="502918" y="117420"/>
            <a:ext cx="7363015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Colombia is part of the top 30 destinations for FDI</a:t>
            </a: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</p:txBody>
      </p:sp>
    </p:spTree>
    <p:extLst>
      <p:ext uri="{BB962C8B-B14F-4D97-AF65-F5344CB8AC3E}">
        <p14:creationId xmlns:p14="http://schemas.microsoft.com/office/powerpoint/2010/main" val="197956893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Cordoba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5583307" y="4535098"/>
            <a:ext cx="1295669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3325492" y="4521914"/>
            <a:ext cx="1169825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7868269" y="4403299"/>
            <a:ext cx="1053151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Sun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1A6CC465-C3F5-449D-AA25-D0FABA0508B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00254" y="4383378"/>
            <a:ext cx="631467" cy="545201"/>
          </a:xfrm>
          <a:prstGeom prst="rect">
            <a:avLst/>
          </a:prstGeom>
        </p:spPr>
      </p:pic>
      <p:sp>
        <p:nvSpPr>
          <p:cNvPr id="47" name="CuadroTexto 46">
            <a:extLst>
              <a:ext uri="{FF2B5EF4-FFF2-40B4-BE49-F238E27FC236}">
                <a16:creationId xmlns:a16="http://schemas.microsoft.com/office/drawing/2014/main" xmlns="" id="{A460C458-2FD7-4AF1-8559-D525B2407415}"/>
              </a:ext>
            </a:extLst>
          </p:cNvPr>
          <p:cNvSpPr txBox="1"/>
          <p:nvPr/>
        </p:nvSpPr>
        <p:spPr>
          <a:xfrm>
            <a:off x="4054088" y="829050"/>
            <a:ext cx="4733517" cy="9146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Mangroves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Nautic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Route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Montería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Artificial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reef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project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San Antero</a:t>
            </a:r>
            <a:r>
              <a:rPr kumimoji="0" lang="es-CO" sz="133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Ecolodge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at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Cispatá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Bay</a:t>
            </a:r>
          </a:p>
        </p:txBody>
      </p:sp>
      <p:pic>
        <p:nvPicPr>
          <p:cNvPr id="48" name="Imagen 47">
            <a:extLst>
              <a:ext uri="{FF2B5EF4-FFF2-40B4-BE49-F238E27FC236}">
                <a16:creationId xmlns:a16="http://schemas.microsoft.com/office/drawing/2014/main" xmlns="" id="{EEDF3682-C9E4-4CC6-BE0D-A6025806DF3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29521" y="4353023"/>
            <a:ext cx="565090" cy="487892"/>
          </a:xfrm>
          <a:prstGeom prst="rect">
            <a:avLst/>
          </a:prstGeom>
        </p:spPr>
      </p:pic>
      <p:pic>
        <p:nvPicPr>
          <p:cNvPr id="49" name="Imagen 48">
            <a:extLst>
              <a:ext uri="{FF2B5EF4-FFF2-40B4-BE49-F238E27FC236}">
                <a16:creationId xmlns:a16="http://schemas.microsoft.com/office/drawing/2014/main" xmlns="" id="{3B87F4D9-0C39-4815-9D74-04EA772CCBFD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41176" y="4403299"/>
            <a:ext cx="616858" cy="532588"/>
          </a:xfrm>
          <a:prstGeom prst="rect">
            <a:avLst/>
          </a:prstGeom>
        </p:spPr>
      </p:pic>
      <p:grpSp>
        <p:nvGrpSpPr>
          <p:cNvPr id="120" name="Group 39">
            <a:extLst>
              <a:ext uri="{FF2B5EF4-FFF2-40B4-BE49-F238E27FC236}">
                <a16:creationId xmlns:a16="http://schemas.microsoft.com/office/drawing/2014/main" xmlns="" id="{FBE927B9-5BE6-434B-A523-9C2201C36ED8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121" name="Freeform 40">
              <a:extLst>
                <a:ext uri="{FF2B5EF4-FFF2-40B4-BE49-F238E27FC236}">
                  <a16:creationId xmlns:a16="http://schemas.microsoft.com/office/drawing/2014/main" xmlns="" id="{CDC0A1DF-8ED8-47B2-AC05-531511CF635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2" name="Freeform 41">
              <a:extLst>
                <a:ext uri="{FF2B5EF4-FFF2-40B4-BE49-F238E27FC236}">
                  <a16:creationId xmlns:a16="http://schemas.microsoft.com/office/drawing/2014/main" xmlns="" id="{3D54A489-DCF6-4A2D-B196-E3786DF1869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3" name="Freeform 42">
              <a:extLst>
                <a:ext uri="{FF2B5EF4-FFF2-40B4-BE49-F238E27FC236}">
                  <a16:creationId xmlns:a16="http://schemas.microsoft.com/office/drawing/2014/main" xmlns="" id="{6D1CA6F8-FDD2-48F6-B267-1C11BF6D4A9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4" name="Freeform 43">
              <a:extLst>
                <a:ext uri="{FF2B5EF4-FFF2-40B4-BE49-F238E27FC236}">
                  <a16:creationId xmlns:a16="http://schemas.microsoft.com/office/drawing/2014/main" xmlns="" id="{0DB348E8-5755-4F7C-BDC3-2CDF763A835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5" name="Freeform 44">
              <a:extLst>
                <a:ext uri="{FF2B5EF4-FFF2-40B4-BE49-F238E27FC236}">
                  <a16:creationId xmlns:a16="http://schemas.microsoft.com/office/drawing/2014/main" xmlns="" id="{5C5B37CD-50E5-4DA4-99AB-C873FDE2561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6" name="Freeform 45">
              <a:extLst>
                <a:ext uri="{FF2B5EF4-FFF2-40B4-BE49-F238E27FC236}">
                  <a16:creationId xmlns:a16="http://schemas.microsoft.com/office/drawing/2014/main" xmlns="" id="{E0F45CA2-D76E-4C25-B58B-723AB0037F7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7" name="Freeform 46">
              <a:extLst>
                <a:ext uri="{FF2B5EF4-FFF2-40B4-BE49-F238E27FC236}">
                  <a16:creationId xmlns:a16="http://schemas.microsoft.com/office/drawing/2014/main" xmlns="" id="{31F48D46-4E08-4268-9C20-975F738F72F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8" name="Freeform 47">
              <a:extLst>
                <a:ext uri="{FF2B5EF4-FFF2-40B4-BE49-F238E27FC236}">
                  <a16:creationId xmlns:a16="http://schemas.microsoft.com/office/drawing/2014/main" xmlns="" id="{6C8072FF-A248-4B9C-883B-8081632467A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9" name="Freeform 48">
              <a:extLst>
                <a:ext uri="{FF2B5EF4-FFF2-40B4-BE49-F238E27FC236}">
                  <a16:creationId xmlns:a16="http://schemas.microsoft.com/office/drawing/2014/main" xmlns="" id="{B8FD36F5-F935-490D-9E3B-FB821A9BCBD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0" name="Freeform 49">
              <a:extLst>
                <a:ext uri="{FF2B5EF4-FFF2-40B4-BE49-F238E27FC236}">
                  <a16:creationId xmlns:a16="http://schemas.microsoft.com/office/drawing/2014/main" xmlns="" id="{DF295210-D88A-40D9-8469-CB5BDF61083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1" name="Freeform 50">
              <a:extLst>
                <a:ext uri="{FF2B5EF4-FFF2-40B4-BE49-F238E27FC236}">
                  <a16:creationId xmlns:a16="http://schemas.microsoft.com/office/drawing/2014/main" xmlns="" id="{9C2BD241-C187-4DD3-9275-38FB73142A3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2" name="Freeform 51">
              <a:extLst>
                <a:ext uri="{FF2B5EF4-FFF2-40B4-BE49-F238E27FC236}">
                  <a16:creationId xmlns:a16="http://schemas.microsoft.com/office/drawing/2014/main" xmlns="" id="{D04F5588-040A-492A-9D52-2F5658384AA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3" name="Freeform 52">
              <a:extLst>
                <a:ext uri="{FF2B5EF4-FFF2-40B4-BE49-F238E27FC236}">
                  <a16:creationId xmlns:a16="http://schemas.microsoft.com/office/drawing/2014/main" xmlns="" id="{3D60D157-B69B-4873-8F25-96540858EB3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4" name="Freeform 53">
              <a:extLst>
                <a:ext uri="{FF2B5EF4-FFF2-40B4-BE49-F238E27FC236}">
                  <a16:creationId xmlns:a16="http://schemas.microsoft.com/office/drawing/2014/main" xmlns="" id="{53DA7C77-B5D8-4ADE-80B7-005F7ECF3A4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5" name="Freeform 54">
              <a:extLst>
                <a:ext uri="{FF2B5EF4-FFF2-40B4-BE49-F238E27FC236}">
                  <a16:creationId xmlns:a16="http://schemas.microsoft.com/office/drawing/2014/main" xmlns="" id="{F609A348-C556-4A6B-BCD9-25738C54AC8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6" name="Freeform 55">
              <a:extLst>
                <a:ext uri="{FF2B5EF4-FFF2-40B4-BE49-F238E27FC236}">
                  <a16:creationId xmlns:a16="http://schemas.microsoft.com/office/drawing/2014/main" xmlns="" id="{BA00C439-1C0A-4C2A-9002-FF7BA3B482A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7" name="Freeform 56">
              <a:extLst>
                <a:ext uri="{FF2B5EF4-FFF2-40B4-BE49-F238E27FC236}">
                  <a16:creationId xmlns:a16="http://schemas.microsoft.com/office/drawing/2014/main" xmlns="" id="{BD8BBA7F-FC28-42DB-890E-2736DBF08EC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8" name="Freeform 57">
              <a:extLst>
                <a:ext uri="{FF2B5EF4-FFF2-40B4-BE49-F238E27FC236}">
                  <a16:creationId xmlns:a16="http://schemas.microsoft.com/office/drawing/2014/main" xmlns="" id="{262AD8CD-8361-4829-A94D-EA1DD70FDEC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9" name="Freeform 58">
              <a:extLst>
                <a:ext uri="{FF2B5EF4-FFF2-40B4-BE49-F238E27FC236}">
                  <a16:creationId xmlns:a16="http://schemas.microsoft.com/office/drawing/2014/main" xmlns="" id="{68A6877D-1380-421B-B1F7-A2F432A5D03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0" name="Freeform 59">
              <a:extLst>
                <a:ext uri="{FF2B5EF4-FFF2-40B4-BE49-F238E27FC236}">
                  <a16:creationId xmlns:a16="http://schemas.microsoft.com/office/drawing/2014/main" xmlns="" id="{3E5CE881-DE40-4F79-91B4-99C31D2BA5B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1" name="Freeform 60">
              <a:extLst>
                <a:ext uri="{FF2B5EF4-FFF2-40B4-BE49-F238E27FC236}">
                  <a16:creationId xmlns:a16="http://schemas.microsoft.com/office/drawing/2014/main" xmlns="" id="{6DF9E54D-F2AC-4A0D-8161-38FA3A79F0E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2" name="Freeform 61">
              <a:extLst>
                <a:ext uri="{FF2B5EF4-FFF2-40B4-BE49-F238E27FC236}">
                  <a16:creationId xmlns:a16="http://schemas.microsoft.com/office/drawing/2014/main" xmlns="" id="{6FB13D08-93AE-407B-92CB-ADEE104F622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3" name="Freeform 62">
              <a:extLst>
                <a:ext uri="{FF2B5EF4-FFF2-40B4-BE49-F238E27FC236}">
                  <a16:creationId xmlns:a16="http://schemas.microsoft.com/office/drawing/2014/main" xmlns="" id="{70AB7603-9ED9-4F08-8AD1-8B2A326E965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4" name="Freeform 63">
              <a:extLst>
                <a:ext uri="{FF2B5EF4-FFF2-40B4-BE49-F238E27FC236}">
                  <a16:creationId xmlns:a16="http://schemas.microsoft.com/office/drawing/2014/main" xmlns="" id="{406B2679-1101-48BA-9CC8-9B0ABFB527F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5" name="Freeform 64">
              <a:extLst>
                <a:ext uri="{FF2B5EF4-FFF2-40B4-BE49-F238E27FC236}">
                  <a16:creationId xmlns:a16="http://schemas.microsoft.com/office/drawing/2014/main" xmlns="" id="{E6E4F8E2-3E8E-46FD-9533-B8C8DDD398D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6" name="Freeform 65">
              <a:extLst>
                <a:ext uri="{FF2B5EF4-FFF2-40B4-BE49-F238E27FC236}">
                  <a16:creationId xmlns:a16="http://schemas.microsoft.com/office/drawing/2014/main" xmlns="" id="{573BAA8F-D1F8-403C-AA3C-FD2024EE4E4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7" name="Freeform 66">
              <a:extLst>
                <a:ext uri="{FF2B5EF4-FFF2-40B4-BE49-F238E27FC236}">
                  <a16:creationId xmlns:a16="http://schemas.microsoft.com/office/drawing/2014/main" xmlns="" id="{46D7B2D3-4295-4F2E-8958-3A1E9BE3D8E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8" name="Freeform 67">
              <a:extLst>
                <a:ext uri="{FF2B5EF4-FFF2-40B4-BE49-F238E27FC236}">
                  <a16:creationId xmlns:a16="http://schemas.microsoft.com/office/drawing/2014/main" xmlns="" id="{43EB7A83-B5A3-4DE0-8B51-5B0291072E8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9" name="Freeform 68">
              <a:extLst>
                <a:ext uri="{FF2B5EF4-FFF2-40B4-BE49-F238E27FC236}">
                  <a16:creationId xmlns:a16="http://schemas.microsoft.com/office/drawing/2014/main" xmlns="" id="{E329991D-AC62-4C8C-8ECD-F70414DD356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0" name="Freeform 69">
              <a:extLst>
                <a:ext uri="{FF2B5EF4-FFF2-40B4-BE49-F238E27FC236}">
                  <a16:creationId xmlns:a16="http://schemas.microsoft.com/office/drawing/2014/main" xmlns="" id="{65A9D015-CE6C-4D2A-A7B1-2945EF0728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1" name="Freeform 70">
              <a:extLst>
                <a:ext uri="{FF2B5EF4-FFF2-40B4-BE49-F238E27FC236}">
                  <a16:creationId xmlns:a16="http://schemas.microsoft.com/office/drawing/2014/main" xmlns="" id="{CF8EEAE2-0C8A-48E8-AA9D-ABAB63F8A24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2" name="Freeform 71">
              <a:extLst>
                <a:ext uri="{FF2B5EF4-FFF2-40B4-BE49-F238E27FC236}">
                  <a16:creationId xmlns:a16="http://schemas.microsoft.com/office/drawing/2014/main" xmlns="" id="{9E658AD3-11DD-4838-B47A-7F59C31A85C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3" name="Freeform 72">
              <a:extLst>
                <a:ext uri="{FF2B5EF4-FFF2-40B4-BE49-F238E27FC236}">
                  <a16:creationId xmlns:a16="http://schemas.microsoft.com/office/drawing/2014/main" xmlns="" id="{F3D81BC6-147C-4CA4-89A6-853598A09C0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4" name="Freeform 73">
              <a:extLst>
                <a:ext uri="{FF2B5EF4-FFF2-40B4-BE49-F238E27FC236}">
                  <a16:creationId xmlns:a16="http://schemas.microsoft.com/office/drawing/2014/main" xmlns="" id="{2983E285-1ED2-403D-BDCB-8C90E9633B9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56" name="Tabla 155">
            <a:extLst>
              <a:ext uri="{FF2B5EF4-FFF2-40B4-BE49-F238E27FC236}">
                <a16:creationId xmlns:a16="http://schemas.microsoft.com/office/drawing/2014/main" xmlns="" id="{ABC7AC1C-2A50-46EC-BDD0-7EC76E44339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338754" y="2241128"/>
          <a:ext cx="4582666" cy="1628392"/>
        </p:xfrm>
        <a:graphic>
          <a:graphicData uri="http://schemas.openxmlformats.org/drawingml/2006/table">
            <a:tbl>
              <a:tblPr firstRow="1" bandRow="1"/>
              <a:tblGrid>
                <a:gridCol w="2291333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291333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127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BOG, MDE, CTG </a:t>
                      </a:r>
                      <a:r>
                        <a:rPr lang="es-CO" sz="1200" b="0" i="0"/>
                        <a:t>y BAQ.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82434663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3.971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+21,8%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1.973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+0,6%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99472717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98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3.504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198658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Cundinamarca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pic>
        <p:nvPicPr>
          <p:cNvPr id="54" name="Imagen 53">
            <a:extLst>
              <a:ext uri="{FF2B5EF4-FFF2-40B4-BE49-F238E27FC236}">
                <a16:creationId xmlns:a16="http://schemas.microsoft.com/office/drawing/2014/main" xmlns="" id="{5E82C66E-E791-43AC-891F-89337880CE7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21312" y="4622669"/>
            <a:ext cx="440181" cy="440181"/>
          </a:xfrm>
          <a:prstGeom prst="rect">
            <a:avLst/>
          </a:prstGeom>
        </p:spPr>
      </p:pic>
      <p:sp>
        <p:nvSpPr>
          <p:cNvPr id="55" name="CuadroTexto 54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1829327" y="4706936"/>
            <a:ext cx="102530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56" name="CuadroTexto 55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5062733" y="4712499"/>
            <a:ext cx="949827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Adventure</a:t>
            </a:r>
          </a:p>
        </p:txBody>
      </p:sp>
      <p:sp>
        <p:nvSpPr>
          <p:cNvPr id="57" name="CuadroTexto 56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3511717" y="4709169"/>
            <a:ext cx="962030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MICE</a:t>
            </a:r>
          </a:p>
        </p:txBody>
      </p:sp>
      <p:sp>
        <p:nvSpPr>
          <p:cNvPr id="58" name="CuadroTexto 57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6673628" y="4709170"/>
            <a:ext cx="755430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pic>
        <p:nvPicPr>
          <p:cNvPr id="60" name="Imagen 59">
            <a:extLst>
              <a:ext uri="{FF2B5EF4-FFF2-40B4-BE49-F238E27FC236}">
                <a16:creationId xmlns:a16="http://schemas.microsoft.com/office/drawing/2014/main" xmlns="" id="{81D5D3A5-E893-405A-9B8F-710AFBB09D20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69776" y="4615646"/>
            <a:ext cx="360452" cy="360452"/>
          </a:xfrm>
          <a:prstGeom prst="rect">
            <a:avLst/>
          </a:prstGeom>
        </p:spPr>
      </p:pic>
      <p:pic>
        <p:nvPicPr>
          <p:cNvPr id="61" name="Imagen 60">
            <a:extLst>
              <a:ext uri="{FF2B5EF4-FFF2-40B4-BE49-F238E27FC236}">
                <a16:creationId xmlns:a16="http://schemas.microsoft.com/office/drawing/2014/main" xmlns="" id="{972FA99A-3497-4671-AAD4-5F6054673CF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56172" y="4620418"/>
            <a:ext cx="410635" cy="410635"/>
          </a:xfrm>
          <a:prstGeom prst="rect">
            <a:avLst/>
          </a:prstGeom>
        </p:spPr>
      </p:pic>
      <p:pic>
        <p:nvPicPr>
          <p:cNvPr id="62" name="Imagen 61">
            <a:extLst>
              <a:ext uri="{FF2B5EF4-FFF2-40B4-BE49-F238E27FC236}">
                <a16:creationId xmlns:a16="http://schemas.microsoft.com/office/drawing/2014/main" xmlns="" id="{9FC76A2C-1950-4AE8-A5AF-E9F33A063A4F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83447" y="4644272"/>
            <a:ext cx="370962" cy="370962"/>
          </a:xfrm>
          <a:prstGeom prst="rect">
            <a:avLst/>
          </a:prstGeom>
        </p:spPr>
      </p:pic>
      <p:sp>
        <p:nvSpPr>
          <p:cNvPr id="63" name="CuadroTexto 62">
            <a:extLst>
              <a:ext uri="{FF2B5EF4-FFF2-40B4-BE49-F238E27FC236}">
                <a16:creationId xmlns:a16="http://schemas.microsoft.com/office/drawing/2014/main" xmlns="" id="{539DC663-C5A5-472B-B314-7A18CA07148A}"/>
              </a:ext>
            </a:extLst>
          </p:cNvPr>
          <p:cNvSpPr txBox="1"/>
          <p:nvPr/>
        </p:nvSpPr>
        <p:spPr>
          <a:xfrm>
            <a:off x="8137694" y="4705425"/>
            <a:ext cx="755430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sp>
        <p:nvSpPr>
          <p:cNvPr id="99" name="CuadroTexto 98">
            <a:extLst>
              <a:ext uri="{FF2B5EF4-FFF2-40B4-BE49-F238E27FC236}">
                <a16:creationId xmlns:a16="http://schemas.microsoft.com/office/drawing/2014/main" xmlns="" id="{19229757-B678-4872-B797-F10FA63A23B5}"/>
              </a:ext>
            </a:extLst>
          </p:cNvPr>
          <p:cNvSpPr txBox="1"/>
          <p:nvPr/>
        </p:nvSpPr>
        <p:spPr>
          <a:xfrm>
            <a:off x="3834195" y="221572"/>
            <a:ext cx="5262605" cy="21480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Luxury and corporate hotels.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“</a:t>
            </a:r>
            <a:r>
              <a:rPr kumimoji="0" lang="en-US" sz="129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EcoParque</a:t>
            </a:r>
            <a:r>
              <a:rPr kumimoji="0" lang="en-US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Mundo Muisca” in the </a:t>
            </a:r>
            <a:r>
              <a:rPr kumimoji="0" lang="en-US" sz="129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Embalse</a:t>
            </a:r>
            <a:r>
              <a:rPr kumimoji="0" lang="en-US" sz="129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del </a:t>
            </a:r>
            <a:r>
              <a:rPr kumimoji="0" lang="en-US" sz="129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Neusa</a:t>
            </a:r>
            <a:r>
              <a:rPr kumimoji="0" lang="en-US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Extreme adventure park at </a:t>
            </a:r>
            <a:r>
              <a:rPr kumimoji="0" lang="en-US" sz="129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Gualiva</a:t>
            </a:r>
            <a:r>
              <a:rPr kumimoji="0" lang="en-US" sz="129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Themed Parks in the route </a:t>
            </a:r>
            <a:r>
              <a:rPr kumimoji="0" lang="en-US" sz="129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Anapoima</a:t>
            </a:r>
            <a:r>
              <a:rPr kumimoji="0" lang="en-US" sz="129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– </a:t>
            </a:r>
            <a:r>
              <a:rPr kumimoji="0" lang="en-US" sz="129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Girardot</a:t>
            </a:r>
            <a:r>
              <a:rPr kumimoji="0" lang="en-US" sz="129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endParaRPr kumimoji="0" lang="en-US" sz="129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Co-living hotels and open houses in </a:t>
            </a:r>
            <a:r>
              <a:rPr kumimoji="0" lang="es-CO" sz="129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Bogotá.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29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Only</a:t>
            </a:r>
            <a:r>
              <a:rPr kumimoji="0" lang="es-CO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29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adults</a:t>
            </a:r>
            <a:r>
              <a:rPr kumimoji="0" lang="es-CO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29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29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Bike</a:t>
            </a:r>
            <a:r>
              <a:rPr kumimoji="0" lang="es-CO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29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 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29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Tree</a:t>
            </a:r>
            <a:r>
              <a:rPr kumimoji="0" lang="es-CO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29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houses</a:t>
            </a:r>
            <a:r>
              <a:rPr kumimoji="0" lang="es-CO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28607" marR="0" lvl="0" indent="-228607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29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Glamping</a:t>
            </a:r>
            <a:r>
              <a:rPr kumimoji="0" lang="es-CO" sz="129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29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Sopo, Suesca and </a:t>
            </a:r>
            <a:r>
              <a:rPr kumimoji="0" lang="es-CO" sz="129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near</a:t>
            </a:r>
            <a:r>
              <a:rPr kumimoji="0" lang="es-CO" sz="129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La Chorrera.</a:t>
            </a:r>
            <a:endParaRPr kumimoji="0" lang="es-CO" sz="129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29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100" name="Imagen 99">
            <a:extLst>
              <a:ext uri="{FF2B5EF4-FFF2-40B4-BE49-F238E27FC236}">
                <a16:creationId xmlns:a16="http://schemas.microsoft.com/office/drawing/2014/main" xmlns="" id="{E226F0CF-963A-4A63-A68F-A4B2EF933A8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41581" y="4653513"/>
            <a:ext cx="377540" cy="377540"/>
          </a:xfrm>
          <a:prstGeom prst="rect">
            <a:avLst/>
          </a:prstGeom>
        </p:spPr>
      </p:pic>
      <p:grpSp>
        <p:nvGrpSpPr>
          <p:cNvPr id="136" name="Group 39">
            <a:extLst>
              <a:ext uri="{FF2B5EF4-FFF2-40B4-BE49-F238E27FC236}">
                <a16:creationId xmlns:a16="http://schemas.microsoft.com/office/drawing/2014/main" xmlns="" id="{6B9B00D8-2D5A-4560-9AE9-96531C6D95B3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137" name="Freeform 40">
              <a:extLst>
                <a:ext uri="{FF2B5EF4-FFF2-40B4-BE49-F238E27FC236}">
                  <a16:creationId xmlns:a16="http://schemas.microsoft.com/office/drawing/2014/main" xmlns="" id="{52937350-77F6-4B6C-89F8-212B71DCF7A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8" name="Freeform 41">
              <a:extLst>
                <a:ext uri="{FF2B5EF4-FFF2-40B4-BE49-F238E27FC236}">
                  <a16:creationId xmlns:a16="http://schemas.microsoft.com/office/drawing/2014/main" xmlns="" id="{930D53E3-5066-47B8-9E05-44B1858F071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9" name="Freeform 42">
              <a:extLst>
                <a:ext uri="{FF2B5EF4-FFF2-40B4-BE49-F238E27FC236}">
                  <a16:creationId xmlns:a16="http://schemas.microsoft.com/office/drawing/2014/main" xmlns="" id="{D13933A0-E31F-4237-A863-14A3BFF2F35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0" name="Freeform 43">
              <a:extLst>
                <a:ext uri="{FF2B5EF4-FFF2-40B4-BE49-F238E27FC236}">
                  <a16:creationId xmlns:a16="http://schemas.microsoft.com/office/drawing/2014/main" xmlns="" id="{CD07B47E-2128-41D7-8A3E-6B70AA06F09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1" name="Freeform 44">
              <a:extLst>
                <a:ext uri="{FF2B5EF4-FFF2-40B4-BE49-F238E27FC236}">
                  <a16:creationId xmlns:a16="http://schemas.microsoft.com/office/drawing/2014/main" xmlns="" id="{9E0DBB74-CE2B-4A3C-847D-13CA69FA5E2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2" name="Freeform 45">
              <a:extLst>
                <a:ext uri="{FF2B5EF4-FFF2-40B4-BE49-F238E27FC236}">
                  <a16:creationId xmlns:a16="http://schemas.microsoft.com/office/drawing/2014/main" xmlns="" id="{7FC1AE9F-25E0-40C2-BD0A-B65012971FC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xmlns="" id="{B8AD66F9-49CC-4B2D-AB35-B1BCA406516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4" name="Freeform 47">
              <a:extLst>
                <a:ext uri="{FF2B5EF4-FFF2-40B4-BE49-F238E27FC236}">
                  <a16:creationId xmlns:a16="http://schemas.microsoft.com/office/drawing/2014/main" xmlns="" id="{A4377100-542B-41AD-8053-F254B5F1CD0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5" name="Freeform 48">
              <a:extLst>
                <a:ext uri="{FF2B5EF4-FFF2-40B4-BE49-F238E27FC236}">
                  <a16:creationId xmlns:a16="http://schemas.microsoft.com/office/drawing/2014/main" xmlns="" id="{B2797028-4A9A-41F4-B4A8-65A4781260B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6" name="Freeform 49">
              <a:extLst>
                <a:ext uri="{FF2B5EF4-FFF2-40B4-BE49-F238E27FC236}">
                  <a16:creationId xmlns:a16="http://schemas.microsoft.com/office/drawing/2014/main" xmlns="" id="{BDD71BF5-284B-449B-AAFF-806DF979C19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7" name="Freeform 50">
              <a:extLst>
                <a:ext uri="{FF2B5EF4-FFF2-40B4-BE49-F238E27FC236}">
                  <a16:creationId xmlns:a16="http://schemas.microsoft.com/office/drawing/2014/main" xmlns="" id="{EDE1E320-E051-437D-86E1-B3CD021E0FF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8" name="Freeform 51">
              <a:extLst>
                <a:ext uri="{FF2B5EF4-FFF2-40B4-BE49-F238E27FC236}">
                  <a16:creationId xmlns:a16="http://schemas.microsoft.com/office/drawing/2014/main" xmlns="" id="{B75A1894-CD45-4509-8BD6-2721C65A2D8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9" name="Freeform 52">
              <a:extLst>
                <a:ext uri="{FF2B5EF4-FFF2-40B4-BE49-F238E27FC236}">
                  <a16:creationId xmlns:a16="http://schemas.microsoft.com/office/drawing/2014/main" xmlns="" id="{DB8F59BA-E09E-4E43-B50A-CC1C58671F3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0" name="Freeform 53">
              <a:extLst>
                <a:ext uri="{FF2B5EF4-FFF2-40B4-BE49-F238E27FC236}">
                  <a16:creationId xmlns:a16="http://schemas.microsoft.com/office/drawing/2014/main" xmlns="" id="{C624BFBF-D919-4172-9D00-313F828F4EA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1" name="Freeform 54">
              <a:extLst>
                <a:ext uri="{FF2B5EF4-FFF2-40B4-BE49-F238E27FC236}">
                  <a16:creationId xmlns:a16="http://schemas.microsoft.com/office/drawing/2014/main" xmlns="" id="{536C626B-944C-49CC-A6EF-4B8F8A0764A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2" name="Freeform 55">
              <a:extLst>
                <a:ext uri="{FF2B5EF4-FFF2-40B4-BE49-F238E27FC236}">
                  <a16:creationId xmlns:a16="http://schemas.microsoft.com/office/drawing/2014/main" xmlns="" id="{A658E05A-A438-4F05-BF40-520A47FBF72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3" name="Freeform 56">
              <a:extLst>
                <a:ext uri="{FF2B5EF4-FFF2-40B4-BE49-F238E27FC236}">
                  <a16:creationId xmlns:a16="http://schemas.microsoft.com/office/drawing/2014/main" xmlns="" id="{62319A45-3F02-44F7-830F-406C15CCB2E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4" name="Freeform 57">
              <a:extLst>
                <a:ext uri="{FF2B5EF4-FFF2-40B4-BE49-F238E27FC236}">
                  <a16:creationId xmlns:a16="http://schemas.microsoft.com/office/drawing/2014/main" xmlns="" id="{8538F7BA-2369-43AA-B37D-C26A63F818C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5" name="Freeform 58">
              <a:extLst>
                <a:ext uri="{FF2B5EF4-FFF2-40B4-BE49-F238E27FC236}">
                  <a16:creationId xmlns:a16="http://schemas.microsoft.com/office/drawing/2014/main" xmlns="" id="{D037EB01-EF3D-49C6-A004-C66176697FE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6" name="Freeform 59">
              <a:extLst>
                <a:ext uri="{FF2B5EF4-FFF2-40B4-BE49-F238E27FC236}">
                  <a16:creationId xmlns:a16="http://schemas.microsoft.com/office/drawing/2014/main" xmlns="" id="{4010726F-EDC7-4418-BE38-49C6FCEF5F0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7" name="Freeform 60">
              <a:extLst>
                <a:ext uri="{FF2B5EF4-FFF2-40B4-BE49-F238E27FC236}">
                  <a16:creationId xmlns:a16="http://schemas.microsoft.com/office/drawing/2014/main" xmlns="" id="{BC1EED17-4A57-4687-B994-2C818EBFD0B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8" name="Freeform 61">
              <a:extLst>
                <a:ext uri="{FF2B5EF4-FFF2-40B4-BE49-F238E27FC236}">
                  <a16:creationId xmlns:a16="http://schemas.microsoft.com/office/drawing/2014/main" xmlns="" id="{4ABDC257-5ECC-415C-8734-FB00005A495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9" name="Freeform 62">
              <a:extLst>
                <a:ext uri="{FF2B5EF4-FFF2-40B4-BE49-F238E27FC236}">
                  <a16:creationId xmlns:a16="http://schemas.microsoft.com/office/drawing/2014/main" xmlns="" id="{5CC18DDA-7A86-41CE-8E75-95F8228B5E1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0" name="Freeform 63">
              <a:extLst>
                <a:ext uri="{FF2B5EF4-FFF2-40B4-BE49-F238E27FC236}">
                  <a16:creationId xmlns:a16="http://schemas.microsoft.com/office/drawing/2014/main" xmlns="" id="{0C087608-4544-4D5E-9E5E-010DE51E73E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1" name="Freeform 64">
              <a:extLst>
                <a:ext uri="{FF2B5EF4-FFF2-40B4-BE49-F238E27FC236}">
                  <a16:creationId xmlns:a16="http://schemas.microsoft.com/office/drawing/2014/main" xmlns="" id="{C6CD81F7-B8D7-4786-8280-D16AA0B1143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2" name="Freeform 65">
              <a:extLst>
                <a:ext uri="{FF2B5EF4-FFF2-40B4-BE49-F238E27FC236}">
                  <a16:creationId xmlns:a16="http://schemas.microsoft.com/office/drawing/2014/main" xmlns="" id="{9DF106FE-9C6A-466F-98BD-8A745FAEFF1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3" name="Freeform 66">
              <a:extLst>
                <a:ext uri="{FF2B5EF4-FFF2-40B4-BE49-F238E27FC236}">
                  <a16:creationId xmlns:a16="http://schemas.microsoft.com/office/drawing/2014/main" xmlns="" id="{33693BB7-EB62-4D15-8ED1-5FDD4AF21C0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4" name="Freeform 67">
              <a:extLst>
                <a:ext uri="{FF2B5EF4-FFF2-40B4-BE49-F238E27FC236}">
                  <a16:creationId xmlns:a16="http://schemas.microsoft.com/office/drawing/2014/main" xmlns="" id="{9966C913-D595-4969-8CF1-B38165B9604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5" name="Freeform 68">
              <a:extLst>
                <a:ext uri="{FF2B5EF4-FFF2-40B4-BE49-F238E27FC236}">
                  <a16:creationId xmlns:a16="http://schemas.microsoft.com/office/drawing/2014/main" xmlns="" id="{0EBF3193-6E81-41FC-AFB7-E3BC55B50EE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6" name="Freeform 69">
              <a:extLst>
                <a:ext uri="{FF2B5EF4-FFF2-40B4-BE49-F238E27FC236}">
                  <a16:creationId xmlns:a16="http://schemas.microsoft.com/office/drawing/2014/main" xmlns="" id="{9A7625A4-C501-4E59-AD13-03581ABABE8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7" name="Freeform 70">
              <a:extLst>
                <a:ext uri="{FF2B5EF4-FFF2-40B4-BE49-F238E27FC236}">
                  <a16:creationId xmlns:a16="http://schemas.microsoft.com/office/drawing/2014/main" xmlns="" id="{A1B97389-D5C1-4D56-A4FE-374280F444E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8" name="Freeform 71">
              <a:extLst>
                <a:ext uri="{FF2B5EF4-FFF2-40B4-BE49-F238E27FC236}">
                  <a16:creationId xmlns:a16="http://schemas.microsoft.com/office/drawing/2014/main" xmlns="" id="{336A499D-89D5-4113-9215-76A1D54321A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9" name="Freeform 72">
              <a:extLst>
                <a:ext uri="{FF2B5EF4-FFF2-40B4-BE49-F238E27FC236}">
                  <a16:creationId xmlns:a16="http://schemas.microsoft.com/office/drawing/2014/main" xmlns="" id="{68FACA96-CB53-4503-9C0D-7DDCF5DE3EC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70" name="Freeform 73">
              <a:extLst>
                <a:ext uri="{FF2B5EF4-FFF2-40B4-BE49-F238E27FC236}">
                  <a16:creationId xmlns:a16="http://schemas.microsoft.com/office/drawing/2014/main" xmlns="" id="{B96EAC76-03C6-45D8-BB01-EC0781DF994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72" name="Tabla 171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776445" y="2098485"/>
          <a:ext cx="4842444" cy="2493475"/>
        </p:xfrm>
        <a:graphic>
          <a:graphicData uri="http://schemas.openxmlformats.org/drawingml/2006/table">
            <a:tbl>
              <a:tblPr firstRow="1" bandRow="1"/>
              <a:tblGrid>
                <a:gridCol w="2421222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421222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</a:t>
                      </a:r>
                      <a:r>
                        <a:rPr lang="es-CO" sz="1200" baseline="0" dirty="0"/>
                        <a:t> </a:t>
                      </a:r>
                      <a:r>
                        <a:rPr lang="es-CO" sz="1200" b="0" baseline="0" dirty="0"/>
                        <a:t>2.001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+35 CTG, MDE, BAQ, SMR, CLO</a:t>
                      </a:r>
                      <a:r>
                        <a:rPr lang="es-CO" sz="1200" b="0" i="0"/>
                        <a:t>, PEI.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Frequencies: </a:t>
                      </a:r>
                      <a:r>
                        <a:rPr lang="es-CO" sz="1200" b="0" i="0" dirty="0"/>
                        <a:t>760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Intl</a:t>
                      </a:r>
                      <a:r>
                        <a:rPr lang="es-CO" sz="1200" b="1" i="1" dirty="0"/>
                        <a:t>. </a:t>
                      </a:r>
                      <a:r>
                        <a:rPr lang="es-CO" sz="1200" b="1" i="1" dirty="0" err="1"/>
                        <a:t>Chairs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131.611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186564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1.464.627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+19,05%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849.124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+32,6%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49533829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864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43.555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47,11%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$244.981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58,31%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$254.984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5141668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537811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Guainia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2" name="CuadroTexto 51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4265475" y="4580114"/>
            <a:ext cx="993949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Adventure</a:t>
            </a:r>
          </a:p>
        </p:txBody>
      </p:sp>
      <p:sp>
        <p:nvSpPr>
          <p:cNvPr id="53" name="CuadroTexto 52">
            <a:extLst>
              <a:ext uri="{FF2B5EF4-FFF2-40B4-BE49-F238E27FC236}">
                <a16:creationId xmlns:a16="http://schemas.microsoft.com/office/drawing/2014/main" xmlns="" id="{ACAFBBA1-F137-4B58-A2A3-8ECA2731FA0F}"/>
              </a:ext>
            </a:extLst>
          </p:cNvPr>
          <p:cNvSpPr txBox="1"/>
          <p:nvPr/>
        </p:nvSpPr>
        <p:spPr>
          <a:xfrm>
            <a:off x="2453260" y="4597101"/>
            <a:ext cx="1010013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54" name="CuadroTexto 53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6075854" y="4580113"/>
            <a:ext cx="909278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pic>
        <p:nvPicPr>
          <p:cNvPr id="56" name="Imagen 55">
            <a:extLst>
              <a:ext uri="{FF2B5EF4-FFF2-40B4-BE49-F238E27FC236}">
                <a16:creationId xmlns:a16="http://schemas.microsoft.com/office/drawing/2014/main" xmlns="" id="{1A6CC465-C3F5-449D-AA25-D0FABA0508B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51603" y="4396629"/>
            <a:ext cx="545201" cy="545201"/>
          </a:xfrm>
          <a:prstGeom prst="rect">
            <a:avLst/>
          </a:prstGeom>
        </p:spPr>
      </p:pic>
      <p:sp>
        <p:nvSpPr>
          <p:cNvPr id="92" name="CuadroTexto 91">
            <a:extLst>
              <a:ext uri="{FF2B5EF4-FFF2-40B4-BE49-F238E27FC236}">
                <a16:creationId xmlns:a16="http://schemas.microsoft.com/office/drawing/2014/main" xmlns="" id="{13CB6408-440F-48F8-8A26-A45667AA5F18}"/>
              </a:ext>
            </a:extLst>
          </p:cNvPr>
          <p:cNvSpPr txBox="1"/>
          <p:nvPr/>
        </p:nvSpPr>
        <p:spPr>
          <a:xfrm>
            <a:off x="4116980" y="637636"/>
            <a:ext cx="4977257" cy="9146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81000" marR="0" lvl="0" indent="-381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 for </a:t>
            </a: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sports fishing.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00" marR="0" lvl="0" indent="-381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Lodges and ecolodges.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00" marR="0" lvl="0" indent="-381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Indigenous lodging. </a:t>
            </a:r>
            <a:endParaRPr kumimoji="0" lang="en-US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00" marR="0" lvl="0" indent="-381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Riverway tourism infrastructure route </a:t>
            </a:r>
            <a:r>
              <a:rPr kumimoji="0" lang="fr-FR" sz="1300" b="1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Inírida</a:t>
            </a:r>
            <a:r>
              <a:rPr kumimoji="0" lang="fr-FR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- Mavicure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93" name="CuadroTexto 92">
            <a:extLst>
              <a:ext uri="{FF2B5EF4-FFF2-40B4-BE49-F238E27FC236}">
                <a16:creationId xmlns:a16="http://schemas.microsoft.com/office/drawing/2014/main" xmlns="" id="{3627A59D-9BC3-47F3-8BCD-F40F0841DD84}"/>
              </a:ext>
            </a:extLst>
          </p:cNvPr>
          <p:cNvSpPr txBox="1"/>
          <p:nvPr/>
        </p:nvSpPr>
        <p:spPr>
          <a:xfrm>
            <a:off x="7871758" y="4465857"/>
            <a:ext cx="909278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Sport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fishing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94" name="Imagen 93">
            <a:extLst>
              <a:ext uri="{FF2B5EF4-FFF2-40B4-BE49-F238E27FC236}">
                <a16:creationId xmlns:a16="http://schemas.microsoft.com/office/drawing/2014/main" xmlns="" id="{43772674-60F3-4D82-B8E6-CB15F2A0D62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64741" y="4396629"/>
            <a:ext cx="583786" cy="583786"/>
          </a:xfrm>
          <a:prstGeom prst="rect">
            <a:avLst/>
          </a:prstGeom>
        </p:spPr>
      </p:pic>
      <p:pic>
        <p:nvPicPr>
          <p:cNvPr id="95" name="Imagen 94">
            <a:extLst>
              <a:ext uri="{FF2B5EF4-FFF2-40B4-BE49-F238E27FC236}">
                <a16:creationId xmlns:a16="http://schemas.microsoft.com/office/drawing/2014/main" xmlns="" id="{D69B7300-7E5C-4D92-9F66-7723839FEC78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92826" y="4481849"/>
            <a:ext cx="470576" cy="470576"/>
          </a:xfrm>
          <a:prstGeom prst="rect">
            <a:avLst/>
          </a:prstGeom>
        </p:spPr>
      </p:pic>
      <p:pic>
        <p:nvPicPr>
          <p:cNvPr id="96" name="Imagen 95">
            <a:extLst>
              <a:ext uri="{FF2B5EF4-FFF2-40B4-BE49-F238E27FC236}">
                <a16:creationId xmlns:a16="http://schemas.microsoft.com/office/drawing/2014/main" xmlns="" id="{3A88E5A7-D2EB-41F1-8D39-4F0A82236A7C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70060" y="4446564"/>
            <a:ext cx="579335" cy="579335"/>
          </a:xfrm>
          <a:prstGeom prst="rect">
            <a:avLst/>
          </a:prstGeom>
        </p:spPr>
      </p:pic>
      <p:grpSp>
        <p:nvGrpSpPr>
          <p:cNvPr id="132" name="Group 39">
            <a:extLst>
              <a:ext uri="{FF2B5EF4-FFF2-40B4-BE49-F238E27FC236}">
                <a16:creationId xmlns:a16="http://schemas.microsoft.com/office/drawing/2014/main" xmlns="" id="{EFBCDF99-89EF-49DC-8AB3-A1A6886458C6}"/>
              </a:ext>
            </a:extLst>
          </p:cNvPr>
          <p:cNvGrpSpPr>
            <a:grpSpLocks/>
          </p:cNvGrpSpPr>
          <p:nvPr/>
        </p:nvGrpSpPr>
        <p:grpSpPr bwMode="auto">
          <a:xfrm>
            <a:off x="553820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133" name="Freeform 40">
              <a:extLst>
                <a:ext uri="{FF2B5EF4-FFF2-40B4-BE49-F238E27FC236}">
                  <a16:creationId xmlns:a16="http://schemas.microsoft.com/office/drawing/2014/main" xmlns="" id="{74B02802-B59E-4BA9-A54F-49DA35B3B47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4" name="Freeform 41">
              <a:extLst>
                <a:ext uri="{FF2B5EF4-FFF2-40B4-BE49-F238E27FC236}">
                  <a16:creationId xmlns:a16="http://schemas.microsoft.com/office/drawing/2014/main" xmlns="" id="{C2E73A88-EEB3-4C5C-B326-79401A4F6C2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5" name="Freeform 42">
              <a:extLst>
                <a:ext uri="{FF2B5EF4-FFF2-40B4-BE49-F238E27FC236}">
                  <a16:creationId xmlns:a16="http://schemas.microsoft.com/office/drawing/2014/main" xmlns="" id="{190F90E9-6C4B-4E9C-A671-A8F9DD5C506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6" name="Freeform 43">
              <a:extLst>
                <a:ext uri="{FF2B5EF4-FFF2-40B4-BE49-F238E27FC236}">
                  <a16:creationId xmlns:a16="http://schemas.microsoft.com/office/drawing/2014/main" xmlns="" id="{413FEF31-89D9-4E4A-BCB0-000E3CD0CEC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7" name="Freeform 44">
              <a:extLst>
                <a:ext uri="{FF2B5EF4-FFF2-40B4-BE49-F238E27FC236}">
                  <a16:creationId xmlns:a16="http://schemas.microsoft.com/office/drawing/2014/main" xmlns="" id="{0372FB3F-1B88-4C29-A59D-DFD333F0CAA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8" name="Freeform 45">
              <a:extLst>
                <a:ext uri="{FF2B5EF4-FFF2-40B4-BE49-F238E27FC236}">
                  <a16:creationId xmlns:a16="http://schemas.microsoft.com/office/drawing/2014/main" xmlns="" id="{36D28147-99F8-4D21-87F2-9013F9EF10C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39" name="Freeform 46">
              <a:extLst>
                <a:ext uri="{FF2B5EF4-FFF2-40B4-BE49-F238E27FC236}">
                  <a16:creationId xmlns:a16="http://schemas.microsoft.com/office/drawing/2014/main" xmlns="" id="{19876260-C93B-4A18-929F-AE085611B0E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0" name="Freeform 47">
              <a:extLst>
                <a:ext uri="{FF2B5EF4-FFF2-40B4-BE49-F238E27FC236}">
                  <a16:creationId xmlns:a16="http://schemas.microsoft.com/office/drawing/2014/main" xmlns="" id="{BA2E8B6F-C4FA-4A8B-99AC-7733F7A4D34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1" name="Freeform 48">
              <a:extLst>
                <a:ext uri="{FF2B5EF4-FFF2-40B4-BE49-F238E27FC236}">
                  <a16:creationId xmlns:a16="http://schemas.microsoft.com/office/drawing/2014/main" xmlns="" id="{48F5790D-0EB2-4799-829A-57BF0C3A71C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2" name="Freeform 49">
              <a:extLst>
                <a:ext uri="{FF2B5EF4-FFF2-40B4-BE49-F238E27FC236}">
                  <a16:creationId xmlns:a16="http://schemas.microsoft.com/office/drawing/2014/main" xmlns="" id="{70BDAD4F-FF9F-4C0F-95D7-EC4B4C24D8D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3" name="Freeform 50">
              <a:extLst>
                <a:ext uri="{FF2B5EF4-FFF2-40B4-BE49-F238E27FC236}">
                  <a16:creationId xmlns:a16="http://schemas.microsoft.com/office/drawing/2014/main" xmlns="" id="{C4ED68D3-572F-4683-9394-08446A47695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4" name="Freeform 51">
              <a:extLst>
                <a:ext uri="{FF2B5EF4-FFF2-40B4-BE49-F238E27FC236}">
                  <a16:creationId xmlns:a16="http://schemas.microsoft.com/office/drawing/2014/main" xmlns="" id="{5B5F700D-5B8D-4294-B2C1-01B98FD0D1F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5" name="Freeform 52">
              <a:extLst>
                <a:ext uri="{FF2B5EF4-FFF2-40B4-BE49-F238E27FC236}">
                  <a16:creationId xmlns:a16="http://schemas.microsoft.com/office/drawing/2014/main" xmlns="" id="{7FDFB709-0280-4B31-8BEB-FEF72680F01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6" name="Freeform 53">
              <a:extLst>
                <a:ext uri="{FF2B5EF4-FFF2-40B4-BE49-F238E27FC236}">
                  <a16:creationId xmlns:a16="http://schemas.microsoft.com/office/drawing/2014/main" xmlns="" id="{F90198C8-495B-4066-93A3-6ECF1B9BBE4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7" name="Freeform 54">
              <a:extLst>
                <a:ext uri="{FF2B5EF4-FFF2-40B4-BE49-F238E27FC236}">
                  <a16:creationId xmlns:a16="http://schemas.microsoft.com/office/drawing/2014/main" xmlns="" id="{856EB395-352E-4B67-9843-92DF77566A2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8" name="Freeform 55">
              <a:extLst>
                <a:ext uri="{FF2B5EF4-FFF2-40B4-BE49-F238E27FC236}">
                  <a16:creationId xmlns:a16="http://schemas.microsoft.com/office/drawing/2014/main" xmlns="" id="{14C1E9A7-C3A6-4415-9AA6-7A0D1A477F6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49" name="Freeform 56">
              <a:extLst>
                <a:ext uri="{FF2B5EF4-FFF2-40B4-BE49-F238E27FC236}">
                  <a16:creationId xmlns:a16="http://schemas.microsoft.com/office/drawing/2014/main" xmlns="" id="{993F01A2-8640-4190-9989-1E5B4062AD9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0" name="Freeform 57">
              <a:extLst>
                <a:ext uri="{FF2B5EF4-FFF2-40B4-BE49-F238E27FC236}">
                  <a16:creationId xmlns:a16="http://schemas.microsoft.com/office/drawing/2014/main" xmlns="" id="{F9B80292-C875-4D74-A34A-4E1433EC6E5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1" name="Freeform 58">
              <a:extLst>
                <a:ext uri="{FF2B5EF4-FFF2-40B4-BE49-F238E27FC236}">
                  <a16:creationId xmlns:a16="http://schemas.microsoft.com/office/drawing/2014/main" xmlns="" id="{2D957EEA-27D0-46E0-97F4-BBF5AFD00C5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2" name="Freeform 59">
              <a:extLst>
                <a:ext uri="{FF2B5EF4-FFF2-40B4-BE49-F238E27FC236}">
                  <a16:creationId xmlns:a16="http://schemas.microsoft.com/office/drawing/2014/main" xmlns="" id="{F0D5F160-8D3F-49C1-8FE0-3CD6672BAB7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3" name="Freeform 60">
              <a:extLst>
                <a:ext uri="{FF2B5EF4-FFF2-40B4-BE49-F238E27FC236}">
                  <a16:creationId xmlns:a16="http://schemas.microsoft.com/office/drawing/2014/main" xmlns="" id="{9B6A4749-A983-4D3E-8D99-CC8D7333808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4" name="Freeform 61">
              <a:extLst>
                <a:ext uri="{FF2B5EF4-FFF2-40B4-BE49-F238E27FC236}">
                  <a16:creationId xmlns:a16="http://schemas.microsoft.com/office/drawing/2014/main" xmlns="" id="{C49E9A51-06F6-4BDF-B438-A32C9E6C1FA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5" name="Freeform 62">
              <a:extLst>
                <a:ext uri="{FF2B5EF4-FFF2-40B4-BE49-F238E27FC236}">
                  <a16:creationId xmlns:a16="http://schemas.microsoft.com/office/drawing/2014/main" xmlns="" id="{EE82B833-30B2-4536-8755-0570E563DC4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6" name="Freeform 63">
              <a:extLst>
                <a:ext uri="{FF2B5EF4-FFF2-40B4-BE49-F238E27FC236}">
                  <a16:creationId xmlns:a16="http://schemas.microsoft.com/office/drawing/2014/main" xmlns="" id="{06E82200-6684-4FB6-A051-C6072EBB48D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7" name="Freeform 64">
              <a:extLst>
                <a:ext uri="{FF2B5EF4-FFF2-40B4-BE49-F238E27FC236}">
                  <a16:creationId xmlns:a16="http://schemas.microsoft.com/office/drawing/2014/main" xmlns="" id="{1243C83C-B033-44F1-BE55-9134A99FE91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8" name="Freeform 65">
              <a:extLst>
                <a:ext uri="{FF2B5EF4-FFF2-40B4-BE49-F238E27FC236}">
                  <a16:creationId xmlns:a16="http://schemas.microsoft.com/office/drawing/2014/main" xmlns="" id="{25CF68E2-B8EE-4175-A55F-813E0133B0A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59" name="Freeform 66">
              <a:extLst>
                <a:ext uri="{FF2B5EF4-FFF2-40B4-BE49-F238E27FC236}">
                  <a16:creationId xmlns:a16="http://schemas.microsoft.com/office/drawing/2014/main" xmlns="" id="{8F9847BF-C656-49A9-820A-4E332758414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0" name="Freeform 67">
              <a:extLst>
                <a:ext uri="{FF2B5EF4-FFF2-40B4-BE49-F238E27FC236}">
                  <a16:creationId xmlns:a16="http://schemas.microsoft.com/office/drawing/2014/main" xmlns="" id="{AD00436B-DFDA-4359-8EB0-E6445F75E66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1" name="Freeform 68">
              <a:extLst>
                <a:ext uri="{FF2B5EF4-FFF2-40B4-BE49-F238E27FC236}">
                  <a16:creationId xmlns:a16="http://schemas.microsoft.com/office/drawing/2014/main" xmlns="" id="{0E9FFC07-418D-44FD-85EC-1571885CABB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2" name="Freeform 69">
              <a:extLst>
                <a:ext uri="{FF2B5EF4-FFF2-40B4-BE49-F238E27FC236}">
                  <a16:creationId xmlns:a16="http://schemas.microsoft.com/office/drawing/2014/main" xmlns="" id="{48EA53C1-1304-4BEC-8F60-C78744AB78B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3" name="Freeform 70">
              <a:extLst>
                <a:ext uri="{FF2B5EF4-FFF2-40B4-BE49-F238E27FC236}">
                  <a16:creationId xmlns:a16="http://schemas.microsoft.com/office/drawing/2014/main" xmlns="" id="{B6F01872-6AA2-4EF4-A00A-725859BCDB2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4" name="Freeform 71">
              <a:extLst>
                <a:ext uri="{FF2B5EF4-FFF2-40B4-BE49-F238E27FC236}">
                  <a16:creationId xmlns:a16="http://schemas.microsoft.com/office/drawing/2014/main" xmlns="" id="{A84F0EB5-00E3-429A-90A1-D02F61581E7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5" name="Freeform 72">
              <a:extLst>
                <a:ext uri="{FF2B5EF4-FFF2-40B4-BE49-F238E27FC236}">
                  <a16:creationId xmlns:a16="http://schemas.microsoft.com/office/drawing/2014/main" xmlns="" id="{F777F660-7F86-49F7-A2CB-ED55CA654E6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66" name="Freeform 73">
              <a:extLst>
                <a:ext uri="{FF2B5EF4-FFF2-40B4-BE49-F238E27FC236}">
                  <a16:creationId xmlns:a16="http://schemas.microsoft.com/office/drawing/2014/main" xmlns="" id="{C39EAE2A-E3E2-4AF0-9489-DC731E01B67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68" name="Tabla 167">
            <a:extLst>
              <a:ext uri="{FF2B5EF4-FFF2-40B4-BE49-F238E27FC236}">
                <a16:creationId xmlns:a16="http://schemas.microsoft.com/office/drawing/2014/main" xmlns="" id="{ABC7AC1C-2A50-46EC-BDD0-7EC76E44339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352523" y="2142050"/>
          <a:ext cx="4629562" cy="1628392"/>
        </p:xfrm>
        <a:graphic>
          <a:graphicData uri="http://schemas.openxmlformats.org/drawingml/2006/table">
            <a:tbl>
              <a:tblPr firstRow="1" bandRow="1"/>
              <a:tblGrid>
                <a:gridCol w="2314781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14781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9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BOG y VVC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82434663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1.012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+17,9%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220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-73,7%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04884755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 58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9006363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Guajira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4327097" y="4435433"/>
            <a:ext cx="91656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6137476" y="4435432"/>
            <a:ext cx="909278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3627A59D-9BC3-47F3-8BCD-F40F0841DD84}"/>
              </a:ext>
            </a:extLst>
          </p:cNvPr>
          <p:cNvSpPr txBox="1"/>
          <p:nvPr/>
        </p:nvSpPr>
        <p:spPr>
          <a:xfrm>
            <a:off x="7931625" y="4359435"/>
            <a:ext cx="909278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Sun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43772674-60F3-4D82-B8E6-CB15F2A0D62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26362" y="4251948"/>
            <a:ext cx="583786" cy="583786"/>
          </a:xfrm>
          <a:prstGeom prst="rect">
            <a:avLst/>
          </a:prstGeom>
        </p:spPr>
      </p:pic>
      <p:sp>
        <p:nvSpPr>
          <p:cNvPr id="47" name="CuadroTexto 46">
            <a:extLst>
              <a:ext uri="{FF2B5EF4-FFF2-40B4-BE49-F238E27FC236}">
                <a16:creationId xmlns:a16="http://schemas.microsoft.com/office/drawing/2014/main" xmlns="" id="{714EEEE9-8F2D-4C0D-99F4-21D32214FD2A}"/>
              </a:ext>
            </a:extLst>
          </p:cNvPr>
          <p:cNvSpPr txBox="1"/>
          <p:nvPr/>
        </p:nvSpPr>
        <p:spPr>
          <a:xfrm>
            <a:off x="3893030" y="643411"/>
            <a:ext cx="5143810" cy="1531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90824" marR="0" lvl="0" indent="-190824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Sustainable lodging.</a:t>
            </a:r>
          </a:p>
          <a:p>
            <a:pPr marL="190824" marR="0" lvl="0" indent="-190824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4x4 car rental and tour operators specialized in community tourism route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Riohacha –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Mayapo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–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Manaure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–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Uribia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– Cabo de la Vela – Bahía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Hondita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–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Desierto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del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Taroa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– Punta Gallinas.</a:t>
            </a:r>
          </a:p>
          <a:p>
            <a:pPr marL="190824" marR="0" lvl="0" indent="-190824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 ecolodges in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Palomino –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Dibulla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–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Camarones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190824" marR="0" lvl="0" indent="-190824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Marina for yachts and sailboats 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Riohacha. 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48" name="Imagen 47">
            <a:extLst>
              <a:ext uri="{FF2B5EF4-FFF2-40B4-BE49-F238E27FC236}">
                <a16:creationId xmlns:a16="http://schemas.microsoft.com/office/drawing/2014/main" xmlns="" id="{6C160002-3903-47D2-A04B-21263AE55072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25301" y="4279127"/>
            <a:ext cx="605947" cy="605947"/>
          </a:xfrm>
          <a:prstGeom prst="rect">
            <a:avLst/>
          </a:prstGeom>
        </p:spPr>
      </p:pic>
      <p:pic>
        <p:nvPicPr>
          <p:cNvPr id="49" name="Imagen 48">
            <a:extLst>
              <a:ext uri="{FF2B5EF4-FFF2-40B4-BE49-F238E27FC236}">
                <a16:creationId xmlns:a16="http://schemas.microsoft.com/office/drawing/2014/main" xmlns="" id="{F235912D-CC9E-4412-BEE2-47285CDBF692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4112" y="4239232"/>
            <a:ext cx="550155" cy="550155"/>
          </a:xfrm>
          <a:prstGeom prst="rect">
            <a:avLst/>
          </a:prstGeom>
        </p:spPr>
      </p:pic>
      <p:grpSp>
        <p:nvGrpSpPr>
          <p:cNvPr id="85" name="Group 39">
            <a:extLst>
              <a:ext uri="{FF2B5EF4-FFF2-40B4-BE49-F238E27FC236}">
                <a16:creationId xmlns:a16="http://schemas.microsoft.com/office/drawing/2014/main" xmlns="" id="{23FB8B94-E256-4781-A5D4-C62A5FD98F4F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xmlns="" id="{A0A4B0CD-A997-4176-AA61-10A068AA7B0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xmlns="" id="{255C16E8-BFE4-486C-9FC4-3462753478A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xmlns="" id="{71AA87BB-FD71-4705-BDAE-4779E21734E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xmlns="" id="{129BE56D-1F59-456D-BE62-884E75AFF3E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xmlns="" id="{FFC1E91D-B00F-44C3-8D3E-B1A5B3665FD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xmlns="" id="{556AD41B-646B-4FFE-9FA3-328C167C6AC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xmlns="" id="{97F67E94-29AF-4FF7-A286-31537CC3609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7">
              <a:extLst>
                <a:ext uri="{FF2B5EF4-FFF2-40B4-BE49-F238E27FC236}">
                  <a16:creationId xmlns:a16="http://schemas.microsoft.com/office/drawing/2014/main" xmlns="" id="{656999F7-E372-444A-B33D-89316545424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8">
              <a:extLst>
                <a:ext uri="{FF2B5EF4-FFF2-40B4-BE49-F238E27FC236}">
                  <a16:creationId xmlns:a16="http://schemas.microsoft.com/office/drawing/2014/main" xmlns="" id="{6574A237-C5B1-497D-B0F4-A0771D770BE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9">
              <a:extLst>
                <a:ext uri="{FF2B5EF4-FFF2-40B4-BE49-F238E27FC236}">
                  <a16:creationId xmlns:a16="http://schemas.microsoft.com/office/drawing/2014/main" xmlns="" id="{87985B32-59C8-4F6D-8FB4-EFC75E39481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50">
              <a:extLst>
                <a:ext uri="{FF2B5EF4-FFF2-40B4-BE49-F238E27FC236}">
                  <a16:creationId xmlns:a16="http://schemas.microsoft.com/office/drawing/2014/main" xmlns="" id="{BF561045-9985-4353-93D9-A03CE2C90C8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51">
              <a:extLst>
                <a:ext uri="{FF2B5EF4-FFF2-40B4-BE49-F238E27FC236}">
                  <a16:creationId xmlns:a16="http://schemas.microsoft.com/office/drawing/2014/main" xmlns="" id="{CFF76CBD-97A5-49CF-9378-0C78C866B86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52">
              <a:extLst>
                <a:ext uri="{FF2B5EF4-FFF2-40B4-BE49-F238E27FC236}">
                  <a16:creationId xmlns:a16="http://schemas.microsoft.com/office/drawing/2014/main" xmlns="" id="{65B751F1-E163-4093-A764-1144CCEB88D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53">
              <a:extLst>
                <a:ext uri="{FF2B5EF4-FFF2-40B4-BE49-F238E27FC236}">
                  <a16:creationId xmlns:a16="http://schemas.microsoft.com/office/drawing/2014/main" xmlns="" id="{EDE0AB35-E162-4FD2-AAF4-FDAABF81F6D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4">
              <a:extLst>
                <a:ext uri="{FF2B5EF4-FFF2-40B4-BE49-F238E27FC236}">
                  <a16:creationId xmlns:a16="http://schemas.microsoft.com/office/drawing/2014/main" xmlns="" id="{B386EC8D-1CA0-40FA-9591-4F1CD2EF83C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5">
              <a:extLst>
                <a:ext uri="{FF2B5EF4-FFF2-40B4-BE49-F238E27FC236}">
                  <a16:creationId xmlns:a16="http://schemas.microsoft.com/office/drawing/2014/main" xmlns="" id="{0C8998BF-904B-48AE-A96F-CE7A57C4734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6">
              <a:extLst>
                <a:ext uri="{FF2B5EF4-FFF2-40B4-BE49-F238E27FC236}">
                  <a16:creationId xmlns:a16="http://schemas.microsoft.com/office/drawing/2014/main" xmlns="" id="{374BA165-3AC2-4164-B25B-42F9E66C256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7">
              <a:extLst>
                <a:ext uri="{FF2B5EF4-FFF2-40B4-BE49-F238E27FC236}">
                  <a16:creationId xmlns:a16="http://schemas.microsoft.com/office/drawing/2014/main" xmlns="" id="{8E878857-08F2-4899-8229-C0F72D59A88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8">
              <a:extLst>
                <a:ext uri="{FF2B5EF4-FFF2-40B4-BE49-F238E27FC236}">
                  <a16:creationId xmlns:a16="http://schemas.microsoft.com/office/drawing/2014/main" xmlns="" id="{558262BF-D4FF-4476-B7EB-2C79499381C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9">
              <a:extLst>
                <a:ext uri="{FF2B5EF4-FFF2-40B4-BE49-F238E27FC236}">
                  <a16:creationId xmlns:a16="http://schemas.microsoft.com/office/drawing/2014/main" xmlns="" id="{F927F307-862C-4ACF-AA29-35F0B1D76A1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60">
              <a:extLst>
                <a:ext uri="{FF2B5EF4-FFF2-40B4-BE49-F238E27FC236}">
                  <a16:creationId xmlns:a16="http://schemas.microsoft.com/office/drawing/2014/main" xmlns="" id="{70D75D40-BE38-456D-887D-D103A5848E9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61">
              <a:extLst>
                <a:ext uri="{FF2B5EF4-FFF2-40B4-BE49-F238E27FC236}">
                  <a16:creationId xmlns:a16="http://schemas.microsoft.com/office/drawing/2014/main" xmlns="" id="{4BE0CC2B-02DE-4CEE-9226-52E757EDC90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62">
              <a:extLst>
                <a:ext uri="{FF2B5EF4-FFF2-40B4-BE49-F238E27FC236}">
                  <a16:creationId xmlns:a16="http://schemas.microsoft.com/office/drawing/2014/main" xmlns="" id="{FD81FE2C-F856-4976-A38A-42B235235E7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63">
              <a:extLst>
                <a:ext uri="{FF2B5EF4-FFF2-40B4-BE49-F238E27FC236}">
                  <a16:creationId xmlns:a16="http://schemas.microsoft.com/office/drawing/2014/main" xmlns="" id="{4C00F1E4-1345-4C45-9143-8F225093598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4">
              <a:extLst>
                <a:ext uri="{FF2B5EF4-FFF2-40B4-BE49-F238E27FC236}">
                  <a16:creationId xmlns:a16="http://schemas.microsoft.com/office/drawing/2014/main" xmlns="" id="{4FE5AB0E-B90E-46C0-BD4F-970A9320949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5">
              <a:extLst>
                <a:ext uri="{FF2B5EF4-FFF2-40B4-BE49-F238E27FC236}">
                  <a16:creationId xmlns:a16="http://schemas.microsoft.com/office/drawing/2014/main" xmlns="" id="{234B6AB4-A60C-4826-9731-9F8CA95ED7D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6">
              <a:extLst>
                <a:ext uri="{FF2B5EF4-FFF2-40B4-BE49-F238E27FC236}">
                  <a16:creationId xmlns:a16="http://schemas.microsoft.com/office/drawing/2014/main" xmlns="" id="{CC929E9C-EE98-4BD8-BE6F-6C0A4CEF561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7">
              <a:extLst>
                <a:ext uri="{FF2B5EF4-FFF2-40B4-BE49-F238E27FC236}">
                  <a16:creationId xmlns:a16="http://schemas.microsoft.com/office/drawing/2014/main" xmlns="" id="{047403E2-58CF-4F32-95F1-FB51AF44D41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xmlns="" id="{403864EB-5C6A-4109-9B6D-E06C0E1C53C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9">
              <a:extLst>
                <a:ext uri="{FF2B5EF4-FFF2-40B4-BE49-F238E27FC236}">
                  <a16:creationId xmlns:a16="http://schemas.microsoft.com/office/drawing/2014/main" xmlns="" id="{A99362CF-E527-433F-8C3C-D693E9EF8FF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70">
              <a:extLst>
                <a:ext uri="{FF2B5EF4-FFF2-40B4-BE49-F238E27FC236}">
                  <a16:creationId xmlns:a16="http://schemas.microsoft.com/office/drawing/2014/main" xmlns="" id="{33061607-8DF4-4C91-B3B6-D3D33CE50B9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71">
              <a:extLst>
                <a:ext uri="{FF2B5EF4-FFF2-40B4-BE49-F238E27FC236}">
                  <a16:creationId xmlns:a16="http://schemas.microsoft.com/office/drawing/2014/main" xmlns="" id="{D2A70DFD-6AA7-484D-B7AA-18650134D05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72">
              <a:extLst>
                <a:ext uri="{FF2B5EF4-FFF2-40B4-BE49-F238E27FC236}">
                  <a16:creationId xmlns:a16="http://schemas.microsoft.com/office/drawing/2014/main" xmlns="" id="{F0A17832-F501-49FE-8AEC-4E093BAE15D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73">
              <a:extLst>
                <a:ext uri="{FF2B5EF4-FFF2-40B4-BE49-F238E27FC236}">
                  <a16:creationId xmlns:a16="http://schemas.microsoft.com/office/drawing/2014/main" xmlns="" id="{7CD1408B-57D8-45C2-B6B8-26AF7FB030A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1" name="Tabla 120">
            <a:extLst>
              <a:ext uri="{FF2B5EF4-FFF2-40B4-BE49-F238E27FC236}">
                <a16:creationId xmlns:a16="http://schemas.microsoft.com/office/drawing/2014/main" xmlns="" id="{ABC7AC1C-2A50-46EC-BDD0-7EC76E44339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131248" y="2370775"/>
          <a:ext cx="4616268" cy="1441805"/>
        </p:xfrm>
        <a:graphic>
          <a:graphicData uri="http://schemas.openxmlformats.org/drawingml/2006/table">
            <a:tbl>
              <a:tblPr firstRow="1" bandRow="1"/>
              <a:tblGrid>
                <a:gridCol w="2308134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08134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14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82434663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55.876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+123,2%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41.037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+99,3%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62340185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90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3.139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584770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Huila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1595893" y="4638573"/>
            <a:ext cx="91656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2995163" y="4613285"/>
            <a:ext cx="909278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3627A59D-9BC3-47F3-8BCD-F40F0841DD84}"/>
              </a:ext>
            </a:extLst>
          </p:cNvPr>
          <p:cNvSpPr txBox="1"/>
          <p:nvPr/>
        </p:nvSpPr>
        <p:spPr>
          <a:xfrm>
            <a:off x="4427583" y="4613285"/>
            <a:ext cx="909278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Wellness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xmlns="" id="{43772674-60F3-4D82-B8E6-CB15F2A0D62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72021" y="4394760"/>
            <a:ext cx="583786" cy="583786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6C160002-3903-47D2-A04B-21263AE55072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3108" y="4446964"/>
            <a:ext cx="538358" cy="538358"/>
          </a:xfrm>
          <a:prstGeom prst="rect">
            <a:avLst/>
          </a:prstGeom>
        </p:spPr>
      </p:pic>
      <p:sp>
        <p:nvSpPr>
          <p:cNvPr id="48" name="CuadroTexto 47">
            <a:extLst>
              <a:ext uri="{FF2B5EF4-FFF2-40B4-BE49-F238E27FC236}">
                <a16:creationId xmlns:a16="http://schemas.microsoft.com/office/drawing/2014/main" xmlns="" id="{2525AD59-5E18-4C43-9C4C-920C8F5C0C2C}"/>
              </a:ext>
            </a:extLst>
          </p:cNvPr>
          <p:cNvSpPr txBox="1"/>
          <p:nvPr/>
        </p:nvSpPr>
        <p:spPr>
          <a:xfrm>
            <a:off x="3640983" y="58468"/>
            <a:ext cx="5170615" cy="1736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Luxury and themed hotels (e. Astronomy) in the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Tatacoa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desert and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Villavieja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endParaRPr kumimoji="0" lang="en-US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 watching infrastructure. 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Lodging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Gigante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Garzón,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Pitalito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Rivera and San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Agustín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Magdalena river 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themed park.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Wellness and spa center in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Rivera.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Tourist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cabins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at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Betania 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Dam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endParaRPr kumimoji="0" lang="en-US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49" name="CuadroTexto 48">
            <a:extLst>
              <a:ext uri="{FF2B5EF4-FFF2-40B4-BE49-F238E27FC236}">
                <a16:creationId xmlns:a16="http://schemas.microsoft.com/office/drawing/2014/main" xmlns="" id="{2A258A8B-86C2-4A1E-BD37-ABFE6372274E}"/>
              </a:ext>
            </a:extLst>
          </p:cNvPr>
          <p:cNvSpPr txBox="1"/>
          <p:nvPr/>
        </p:nvSpPr>
        <p:spPr>
          <a:xfrm>
            <a:off x="5878749" y="4554855"/>
            <a:ext cx="109813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50" name="CuadroTexto 49">
            <a:extLst>
              <a:ext uri="{FF2B5EF4-FFF2-40B4-BE49-F238E27FC236}">
                <a16:creationId xmlns:a16="http://schemas.microsoft.com/office/drawing/2014/main" xmlns="" id="{6623F5D0-015E-4116-8A96-40184B6C2DD8}"/>
              </a:ext>
            </a:extLst>
          </p:cNvPr>
          <p:cNvSpPr txBox="1"/>
          <p:nvPr/>
        </p:nvSpPr>
        <p:spPr>
          <a:xfrm>
            <a:off x="7862778" y="4484706"/>
            <a:ext cx="909278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Coffee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route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59CEB0F0-C817-4161-8AD7-A7213F7D8585}"/>
              </a:ext>
            </a:extLst>
          </p:cNvPr>
          <p:cNvSpPr txBox="1"/>
          <p:nvPr/>
        </p:nvSpPr>
        <p:spPr>
          <a:xfrm>
            <a:off x="7633078" y="4144975"/>
            <a:ext cx="1138978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52" name="Imagen 51">
            <a:extLst>
              <a:ext uri="{FF2B5EF4-FFF2-40B4-BE49-F238E27FC236}">
                <a16:creationId xmlns:a16="http://schemas.microsoft.com/office/drawing/2014/main" xmlns="" id="{2F313C53-A55A-4586-957A-FA4E00A059D9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04441" y="4382922"/>
            <a:ext cx="589715" cy="589715"/>
          </a:xfrm>
          <a:prstGeom prst="rect">
            <a:avLst/>
          </a:prstGeom>
        </p:spPr>
      </p:pic>
      <p:pic>
        <p:nvPicPr>
          <p:cNvPr id="53" name="Imagen 52">
            <a:extLst>
              <a:ext uri="{FF2B5EF4-FFF2-40B4-BE49-F238E27FC236}">
                <a16:creationId xmlns:a16="http://schemas.microsoft.com/office/drawing/2014/main" xmlns="" id="{48EF99A3-28ED-4A61-B209-8670BE6016EB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36970" y="4441127"/>
            <a:ext cx="500176" cy="500176"/>
          </a:xfrm>
          <a:prstGeom prst="rect">
            <a:avLst/>
          </a:prstGeom>
        </p:spPr>
      </p:pic>
      <p:pic>
        <p:nvPicPr>
          <p:cNvPr id="54" name="Imagen 53">
            <a:extLst>
              <a:ext uri="{FF2B5EF4-FFF2-40B4-BE49-F238E27FC236}">
                <a16:creationId xmlns:a16="http://schemas.microsoft.com/office/drawing/2014/main" xmlns="" id="{0A7FB1CD-923B-4A12-B205-17C9AA395AA6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44674" y="4159301"/>
            <a:ext cx="328256" cy="328256"/>
          </a:xfrm>
          <a:prstGeom prst="rect">
            <a:avLst/>
          </a:prstGeom>
        </p:spPr>
      </p:pic>
      <p:pic>
        <p:nvPicPr>
          <p:cNvPr id="55" name="Imagen 54">
            <a:extLst>
              <a:ext uri="{FF2B5EF4-FFF2-40B4-BE49-F238E27FC236}">
                <a16:creationId xmlns:a16="http://schemas.microsoft.com/office/drawing/2014/main" xmlns="" id="{F9AF6DCD-367A-4585-AA37-57F723B7FD5D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86693" y="4516788"/>
            <a:ext cx="305372" cy="305372"/>
          </a:xfrm>
          <a:prstGeom prst="rect">
            <a:avLst/>
          </a:prstGeom>
        </p:spPr>
      </p:pic>
      <p:grpSp>
        <p:nvGrpSpPr>
          <p:cNvPr id="91" name="Group 39">
            <a:extLst>
              <a:ext uri="{FF2B5EF4-FFF2-40B4-BE49-F238E27FC236}">
                <a16:creationId xmlns:a16="http://schemas.microsoft.com/office/drawing/2014/main" xmlns="" id="{47C45439-0509-4061-B554-8F4584EA3E4B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xmlns="" id="{42BF4E2F-011A-40D5-8327-DB38ABDD505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1">
              <a:extLst>
                <a:ext uri="{FF2B5EF4-FFF2-40B4-BE49-F238E27FC236}">
                  <a16:creationId xmlns:a16="http://schemas.microsoft.com/office/drawing/2014/main" xmlns="" id="{49C175C5-B65F-4716-8B68-2F449F65E7F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2">
              <a:extLst>
                <a:ext uri="{FF2B5EF4-FFF2-40B4-BE49-F238E27FC236}">
                  <a16:creationId xmlns:a16="http://schemas.microsoft.com/office/drawing/2014/main" xmlns="" id="{5BF07699-4669-4067-9A23-D46902254E6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3">
              <a:extLst>
                <a:ext uri="{FF2B5EF4-FFF2-40B4-BE49-F238E27FC236}">
                  <a16:creationId xmlns:a16="http://schemas.microsoft.com/office/drawing/2014/main" xmlns="" id="{97803D35-2EA8-4043-BFFD-265212D3726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44">
              <a:extLst>
                <a:ext uri="{FF2B5EF4-FFF2-40B4-BE49-F238E27FC236}">
                  <a16:creationId xmlns:a16="http://schemas.microsoft.com/office/drawing/2014/main" xmlns="" id="{9E582A70-4D7E-4F12-98F8-29771A563B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45">
              <a:extLst>
                <a:ext uri="{FF2B5EF4-FFF2-40B4-BE49-F238E27FC236}">
                  <a16:creationId xmlns:a16="http://schemas.microsoft.com/office/drawing/2014/main" xmlns="" id="{569740FA-07A9-4740-B8C3-9207A130F32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46">
              <a:extLst>
                <a:ext uri="{FF2B5EF4-FFF2-40B4-BE49-F238E27FC236}">
                  <a16:creationId xmlns:a16="http://schemas.microsoft.com/office/drawing/2014/main" xmlns="" id="{11390783-782C-4D2C-8FEB-DA463BEF9F5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47">
              <a:extLst>
                <a:ext uri="{FF2B5EF4-FFF2-40B4-BE49-F238E27FC236}">
                  <a16:creationId xmlns:a16="http://schemas.microsoft.com/office/drawing/2014/main" xmlns="" id="{E8FCEEC1-2B3C-4858-950E-9014681866B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48">
              <a:extLst>
                <a:ext uri="{FF2B5EF4-FFF2-40B4-BE49-F238E27FC236}">
                  <a16:creationId xmlns:a16="http://schemas.microsoft.com/office/drawing/2014/main" xmlns="" id="{20F0D4A9-6657-489F-BA60-EC415C2E27D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49">
              <a:extLst>
                <a:ext uri="{FF2B5EF4-FFF2-40B4-BE49-F238E27FC236}">
                  <a16:creationId xmlns:a16="http://schemas.microsoft.com/office/drawing/2014/main" xmlns="" id="{610C6096-B846-406E-BD7C-951AA044B91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0">
              <a:extLst>
                <a:ext uri="{FF2B5EF4-FFF2-40B4-BE49-F238E27FC236}">
                  <a16:creationId xmlns:a16="http://schemas.microsoft.com/office/drawing/2014/main" xmlns="" id="{51680768-E55F-4608-9DC3-DFD0294D9D8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1">
              <a:extLst>
                <a:ext uri="{FF2B5EF4-FFF2-40B4-BE49-F238E27FC236}">
                  <a16:creationId xmlns:a16="http://schemas.microsoft.com/office/drawing/2014/main" xmlns="" id="{0D9DA1B1-5071-4665-B562-C7618EFBDA1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2">
              <a:extLst>
                <a:ext uri="{FF2B5EF4-FFF2-40B4-BE49-F238E27FC236}">
                  <a16:creationId xmlns:a16="http://schemas.microsoft.com/office/drawing/2014/main" xmlns="" id="{5925D903-8BC0-4A36-8D64-B28660C0267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3">
              <a:extLst>
                <a:ext uri="{FF2B5EF4-FFF2-40B4-BE49-F238E27FC236}">
                  <a16:creationId xmlns:a16="http://schemas.microsoft.com/office/drawing/2014/main" xmlns="" id="{31F79A3B-8953-4792-A245-C18C917F51F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54">
              <a:extLst>
                <a:ext uri="{FF2B5EF4-FFF2-40B4-BE49-F238E27FC236}">
                  <a16:creationId xmlns:a16="http://schemas.microsoft.com/office/drawing/2014/main" xmlns="" id="{FC7DADBB-421A-4F21-A7E6-DE304F9F2CF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55">
              <a:extLst>
                <a:ext uri="{FF2B5EF4-FFF2-40B4-BE49-F238E27FC236}">
                  <a16:creationId xmlns:a16="http://schemas.microsoft.com/office/drawing/2014/main" xmlns="" id="{E396FE6E-9E07-4F35-8648-B54CE3ADCA0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56">
              <a:extLst>
                <a:ext uri="{FF2B5EF4-FFF2-40B4-BE49-F238E27FC236}">
                  <a16:creationId xmlns:a16="http://schemas.microsoft.com/office/drawing/2014/main" xmlns="" id="{6CD08C0C-3398-4ACD-A248-4A6369F76FE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57">
              <a:extLst>
                <a:ext uri="{FF2B5EF4-FFF2-40B4-BE49-F238E27FC236}">
                  <a16:creationId xmlns:a16="http://schemas.microsoft.com/office/drawing/2014/main" xmlns="" id="{6C4BD45B-C824-429E-B8C4-E19AFA3A47F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58">
              <a:extLst>
                <a:ext uri="{FF2B5EF4-FFF2-40B4-BE49-F238E27FC236}">
                  <a16:creationId xmlns:a16="http://schemas.microsoft.com/office/drawing/2014/main" xmlns="" id="{5AE2FA19-2E1D-42C2-A29B-07F735AB5FE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59">
              <a:extLst>
                <a:ext uri="{FF2B5EF4-FFF2-40B4-BE49-F238E27FC236}">
                  <a16:creationId xmlns:a16="http://schemas.microsoft.com/office/drawing/2014/main" xmlns="" id="{1DDE4A90-6B20-41B2-8E63-3D70C9E3D13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0">
              <a:extLst>
                <a:ext uri="{FF2B5EF4-FFF2-40B4-BE49-F238E27FC236}">
                  <a16:creationId xmlns:a16="http://schemas.microsoft.com/office/drawing/2014/main" xmlns="" id="{4CBDC9D1-B566-4074-A996-0A7C85A340D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1">
              <a:extLst>
                <a:ext uri="{FF2B5EF4-FFF2-40B4-BE49-F238E27FC236}">
                  <a16:creationId xmlns:a16="http://schemas.microsoft.com/office/drawing/2014/main" xmlns="" id="{8CF57234-081B-418F-B7DB-3A7E91D5C32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2">
              <a:extLst>
                <a:ext uri="{FF2B5EF4-FFF2-40B4-BE49-F238E27FC236}">
                  <a16:creationId xmlns:a16="http://schemas.microsoft.com/office/drawing/2014/main" xmlns="" id="{0F5776BD-E4BD-40FD-98D4-3FD14D47B48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3">
              <a:extLst>
                <a:ext uri="{FF2B5EF4-FFF2-40B4-BE49-F238E27FC236}">
                  <a16:creationId xmlns:a16="http://schemas.microsoft.com/office/drawing/2014/main" xmlns="" id="{9B394CC5-1E2B-45AB-8B33-AB4C2F4168A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64">
              <a:extLst>
                <a:ext uri="{FF2B5EF4-FFF2-40B4-BE49-F238E27FC236}">
                  <a16:creationId xmlns:a16="http://schemas.microsoft.com/office/drawing/2014/main" xmlns="" id="{39EA1317-F7CD-4DD8-9DB6-9465DC32724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65">
              <a:extLst>
                <a:ext uri="{FF2B5EF4-FFF2-40B4-BE49-F238E27FC236}">
                  <a16:creationId xmlns:a16="http://schemas.microsoft.com/office/drawing/2014/main" xmlns="" id="{89B42553-DE02-483C-B065-4832D0300AE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66">
              <a:extLst>
                <a:ext uri="{FF2B5EF4-FFF2-40B4-BE49-F238E27FC236}">
                  <a16:creationId xmlns:a16="http://schemas.microsoft.com/office/drawing/2014/main" xmlns="" id="{EDB265E6-0884-4B15-9AC8-BDFB0E37940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67">
              <a:extLst>
                <a:ext uri="{FF2B5EF4-FFF2-40B4-BE49-F238E27FC236}">
                  <a16:creationId xmlns:a16="http://schemas.microsoft.com/office/drawing/2014/main" xmlns="" id="{94CF2D51-ADB2-417B-953C-3C203DAE348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0" name="Freeform 68">
              <a:extLst>
                <a:ext uri="{FF2B5EF4-FFF2-40B4-BE49-F238E27FC236}">
                  <a16:creationId xmlns:a16="http://schemas.microsoft.com/office/drawing/2014/main" xmlns="" id="{994DE9B4-0760-4D58-8412-92FD1C1D763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1" name="Freeform 69">
              <a:extLst>
                <a:ext uri="{FF2B5EF4-FFF2-40B4-BE49-F238E27FC236}">
                  <a16:creationId xmlns:a16="http://schemas.microsoft.com/office/drawing/2014/main" xmlns="" id="{E295D0E7-A374-4ACD-9D04-E9E97676043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2" name="Freeform 70">
              <a:extLst>
                <a:ext uri="{FF2B5EF4-FFF2-40B4-BE49-F238E27FC236}">
                  <a16:creationId xmlns:a16="http://schemas.microsoft.com/office/drawing/2014/main" xmlns="" id="{C3D94256-35C9-4774-81D5-6BDEF610EA5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3" name="Freeform 71">
              <a:extLst>
                <a:ext uri="{FF2B5EF4-FFF2-40B4-BE49-F238E27FC236}">
                  <a16:creationId xmlns:a16="http://schemas.microsoft.com/office/drawing/2014/main" xmlns="" id="{F8FB3ED6-6A3B-4829-A4B6-9EB75F8206A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4" name="Freeform 72">
              <a:extLst>
                <a:ext uri="{FF2B5EF4-FFF2-40B4-BE49-F238E27FC236}">
                  <a16:creationId xmlns:a16="http://schemas.microsoft.com/office/drawing/2014/main" xmlns="" id="{6B6317E8-A342-451D-AD5F-63F2E3B3A48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5" name="Freeform 73">
              <a:extLst>
                <a:ext uri="{FF2B5EF4-FFF2-40B4-BE49-F238E27FC236}">
                  <a16:creationId xmlns:a16="http://schemas.microsoft.com/office/drawing/2014/main" xmlns="" id="{33E7808C-9135-4C19-A092-613B5D663C2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7" name="Tabla 126">
            <a:extLst>
              <a:ext uri="{FF2B5EF4-FFF2-40B4-BE49-F238E27FC236}">
                <a16:creationId xmlns:a16="http://schemas.microsoft.com/office/drawing/2014/main" xmlns="" id="{AEE8BC51-3253-43D5-AB29-5F2C04753B9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949206" y="1967512"/>
          <a:ext cx="4898816" cy="2018527"/>
        </p:xfrm>
        <a:graphic>
          <a:graphicData uri="http://schemas.openxmlformats.org/drawingml/2006/table">
            <a:tbl>
              <a:tblPr firstRow="1" bandRow="1"/>
              <a:tblGrid>
                <a:gridCol w="2449408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449408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57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 y CLO.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4.945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+25,1%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2.249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+2%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93382193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167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Bedss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5.305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42,28%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$141.404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44,48%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$149.017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914903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2496029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Magdalena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3347970" y="4646017"/>
            <a:ext cx="91656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4759110" y="4646017"/>
            <a:ext cx="909278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3627A59D-9BC3-47F3-8BCD-F40F0841DD84}"/>
              </a:ext>
            </a:extLst>
          </p:cNvPr>
          <p:cNvSpPr txBox="1"/>
          <p:nvPr/>
        </p:nvSpPr>
        <p:spPr>
          <a:xfrm>
            <a:off x="6276022" y="4646017"/>
            <a:ext cx="909278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Wellness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xmlns="" id="{43772674-60F3-4D82-B8E6-CB15F2A0D62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35132" y="4442219"/>
            <a:ext cx="583786" cy="583786"/>
          </a:xfrm>
          <a:prstGeom prst="rect">
            <a:avLst/>
          </a:prstGeom>
        </p:spPr>
      </p:pic>
      <p:sp>
        <p:nvSpPr>
          <p:cNvPr id="11" name="CuadroTexto 10">
            <a:extLst>
              <a:ext uri="{FF2B5EF4-FFF2-40B4-BE49-F238E27FC236}">
                <a16:creationId xmlns:a16="http://schemas.microsoft.com/office/drawing/2014/main" xmlns="" id="{2A258A8B-86C2-4A1E-BD37-ABFE6372274E}"/>
              </a:ext>
            </a:extLst>
          </p:cNvPr>
          <p:cNvSpPr txBox="1"/>
          <p:nvPr/>
        </p:nvSpPr>
        <p:spPr>
          <a:xfrm>
            <a:off x="7941379" y="4662128"/>
            <a:ext cx="109813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xmlns="" id="{6623F5D0-015E-4116-8A96-40184B6C2DD8}"/>
              </a:ext>
            </a:extLst>
          </p:cNvPr>
          <p:cNvSpPr txBox="1"/>
          <p:nvPr/>
        </p:nvSpPr>
        <p:spPr>
          <a:xfrm>
            <a:off x="7962640" y="4133941"/>
            <a:ext cx="1104531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Coffee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route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59CEB0F0-C817-4161-8AD7-A7213F7D8585}"/>
              </a:ext>
            </a:extLst>
          </p:cNvPr>
          <p:cNvSpPr txBox="1"/>
          <p:nvPr/>
        </p:nvSpPr>
        <p:spPr>
          <a:xfrm>
            <a:off x="5999940" y="4156574"/>
            <a:ext cx="1279961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Sun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14" name="Imagen 13">
            <a:extLst>
              <a:ext uri="{FF2B5EF4-FFF2-40B4-BE49-F238E27FC236}">
                <a16:creationId xmlns:a16="http://schemas.microsoft.com/office/drawing/2014/main" xmlns="" id="{2F313C53-A55A-4586-957A-FA4E00A059D9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54397" y="4468479"/>
            <a:ext cx="589715" cy="589715"/>
          </a:xfrm>
          <a:prstGeom prst="rect">
            <a:avLst/>
          </a:prstGeom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xmlns="" id="{48EF99A3-28ED-4A61-B209-8670BE6016EB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01902" y="4527728"/>
            <a:ext cx="500176" cy="50017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xmlns="" id="{F9AF6DCD-367A-4585-AA37-57F723B7FD5D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08582" y="4103769"/>
            <a:ext cx="286815" cy="286815"/>
          </a:xfrm>
          <a:prstGeom prst="rect">
            <a:avLst/>
          </a:prstGeom>
        </p:spPr>
      </p:pic>
      <p:sp>
        <p:nvSpPr>
          <p:cNvPr id="53" name="CuadroTexto 52">
            <a:extLst>
              <a:ext uri="{FF2B5EF4-FFF2-40B4-BE49-F238E27FC236}">
                <a16:creationId xmlns:a16="http://schemas.microsoft.com/office/drawing/2014/main" xmlns="" id="{688715AC-EA90-4A1F-8F1B-32B9767C9553}"/>
              </a:ext>
            </a:extLst>
          </p:cNvPr>
          <p:cNvSpPr txBox="1"/>
          <p:nvPr/>
        </p:nvSpPr>
        <p:spPr>
          <a:xfrm>
            <a:off x="3588394" y="210194"/>
            <a:ext cx="5779833" cy="1531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Ciénaga, el Vergel, Bethel, San Fernando Bajo and 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Cherua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 </a:t>
            </a:r>
          </a:p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Only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adults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Ecolodges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Buritaca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Minca 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and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near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Parque Tayrona and Playa Grande (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Monoguaka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y 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Sisguaka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).</a:t>
            </a:r>
          </a:p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Bike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 </a:t>
            </a:r>
          </a:p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D</a:t>
            </a:r>
            <a:r>
              <a:rPr kumimoji="0" lang="en-US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ocks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piers and service kiosks in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Santa Marta 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and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Puebloviejo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</p:txBody>
      </p:sp>
      <p:pic>
        <p:nvPicPr>
          <p:cNvPr id="54" name="Imagen 53">
            <a:extLst>
              <a:ext uri="{FF2B5EF4-FFF2-40B4-BE49-F238E27FC236}">
                <a16:creationId xmlns:a16="http://schemas.microsoft.com/office/drawing/2014/main" xmlns="" id="{9E538FD2-BC50-4871-B853-9AC049D8FE5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11356" y="4167530"/>
            <a:ext cx="230009" cy="230009"/>
          </a:xfrm>
          <a:prstGeom prst="rect">
            <a:avLst/>
          </a:prstGeom>
        </p:spPr>
      </p:pic>
      <p:pic>
        <p:nvPicPr>
          <p:cNvPr id="55" name="Imagen 54">
            <a:extLst>
              <a:ext uri="{FF2B5EF4-FFF2-40B4-BE49-F238E27FC236}">
                <a16:creationId xmlns:a16="http://schemas.microsoft.com/office/drawing/2014/main" xmlns="" id="{6C160002-3903-47D2-A04B-21263AE55072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38398" y="4474842"/>
            <a:ext cx="605947" cy="605947"/>
          </a:xfrm>
          <a:prstGeom prst="rect">
            <a:avLst/>
          </a:prstGeom>
        </p:spPr>
      </p:pic>
      <p:grpSp>
        <p:nvGrpSpPr>
          <p:cNvPr id="91" name="Group 39">
            <a:extLst>
              <a:ext uri="{FF2B5EF4-FFF2-40B4-BE49-F238E27FC236}">
                <a16:creationId xmlns:a16="http://schemas.microsoft.com/office/drawing/2014/main" xmlns="" id="{E5E6E72C-2F74-4AE7-A5C5-F8C488872BB5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xmlns="" id="{A9274EB1-D4E6-45B5-AE7A-CDC8C9000BD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1">
              <a:extLst>
                <a:ext uri="{FF2B5EF4-FFF2-40B4-BE49-F238E27FC236}">
                  <a16:creationId xmlns:a16="http://schemas.microsoft.com/office/drawing/2014/main" xmlns="" id="{E646BC3C-026F-4BBA-834B-6FD66D2FF0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2">
              <a:extLst>
                <a:ext uri="{FF2B5EF4-FFF2-40B4-BE49-F238E27FC236}">
                  <a16:creationId xmlns:a16="http://schemas.microsoft.com/office/drawing/2014/main" xmlns="" id="{FE12F7A3-02D6-4987-9FE9-5B1DBD7CFF0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3">
              <a:extLst>
                <a:ext uri="{FF2B5EF4-FFF2-40B4-BE49-F238E27FC236}">
                  <a16:creationId xmlns:a16="http://schemas.microsoft.com/office/drawing/2014/main" xmlns="" id="{1B7BC722-0DD5-4651-9DDF-81FFD0F1B63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44">
              <a:extLst>
                <a:ext uri="{FF2B5EF4-FFF2-40B4-BE49-F238E27FC236}">
                  <a16:creationId xmlns:a16="http://schemas.microsoft.com/office/drawing/2014/main" xmlns="" id="{D9DC2C95-EC02-4E17-B9D7-DBD29FF37B3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45">
              <a:extLst>
                <a:ext uri="{FF2B5EF4-FFF2-40B4-BE49-F238E27FC236}">
                  <a16:creationId xmlns:a16="http://schemas.microsoft.com/office/drawing/2014/main" xmlns="" id="{D51DD827-2666-407C-9902-785AD4DE80F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46">
              <a:extLst>
                <a:ext uri="{FF2B5EF4-FFF2-40B4-BE49-F238E27FC236}">
                  <a16:creationId xmlns:a16="http://schemas.microsoft.com/office/drawing/2014/main" xmlns="" id="{31C2B95B-1D76-4C2C-B2AC-0706A4FE713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47">
              <a:extLst>
                <a:ext uri="{FF2B5EF4-FFF2-40B4-BE49-F238E27FC236}">
                  <a16:creationId xmlns:a16="http://schemas.microsoft.com/office/drawing/2014/main" xmlns="" id="{B4BA1C79-6930-4776-94F1-43D13B8B0EE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48">
              <a:extLst>
                <a:ext uri="{FF2B5EF4-FFF2-40B4-BE49-F238E27FC236}">
                  <a16:creationId xmlns:a16="http://schemas.microsoft.com/office/drawing/2014/main" xmlns="" id="{03DCDDF8-7537-4121-81AD-DED3150EEC6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49">
              <a:extLst>
                <a:ext uri="{FF2B5EF4-FFF2-40B4-BE49-F238E27FC236}">
                  <a16:creationId xmlns:a16="http://schemas.microsoft.com/office/drawing/2014/main" xmlns="" id="{400A0404-CECA-4DCB-947D-CAA97BAFBDB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0">
              <a:extLst>
                <a:ext uri="{FF2B5EF4-FFF2-40B4-BE49-F238E27FC236}">
                  <a16:creationId xmlns:a16="http://schemas.microsoft.com/office/drawing/2014/main" xmlns="" id="{AC86CD0A-C8B4-472B-853E-8EDD473CB67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1">
              <a:extLst>
                <a:ext uri="{FF2B5EF4-FFF2-40B4-BE49-F238E27FC236}">
                  <a16:creationId xmlns:a16="http://schemas.microsoft.com/office/drawing/2014/main" xmlns="" id="{E710476F-5326-4167-B47E-9289351E4CD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2">
              <a:extLst>
                <a:ext uri="{FF2B5EF4-FFF2-40B4-BE49-F238E27FC236}">
                  <a16:creationId xmlns:a16="http://schemas.microsoft.com/office/drawing/2014/main" xmlns="" id="{2AA218A3-C61E-4739-8BBC-4CB43B9C06F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3">
              <a:extLst>
                <a:ext uri="{FF2B5EF4-FFF2-40B4-BE49-F238E27FC236}">
                  <a16:creationId xmlns:a16="http://schemas.microsoft.com/office/drawing/2014/main" xmlns="" id="{FCDC897B-FC0D-45E9-8110-6B57D0FAC98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54">
              <a:extLst>
                <a:ext uri="{FF2B5EF4-FFF2-40B4-BE49-F238E27FC236}">
                  <a16:creationId xmlns:a16="http://schemas.microsoft.com/office/drawing/2014/main" xmlns="" id="{C5555928-EB6B-482C-9671-915B5C149DF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55">
              <a:extLst>
                <a:ext uri="{FF2B5EF4-FFF2-40B4-BE49-F238E27FC236}">
                  <a16:creationId xmlns:a16="http://schemas.microsoft.com/office/drawing/2014/main" xmlns="" id="{30536769-D9DD-45DD-853E-5010EDC4780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56">
              <a:extLst>
                <a:ext uri="{FF2B5EF4-FFF2-40B4-BE49-F238E27FC236}">
                  <a16:creationId xmlns:a16="http://schemas.microsoft.com/office/drawing/2014/main" xmlns="" id="{2A640738-42A5-47D4-80D7-4CCD28BE1F0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57">
              <a:extLst>
                <a:ext uri="{FF2B5EF4-FFF2-40B4-BE49-F238E27FC236}">
                  <a16:creationId xmlns:a16="http://schemas.microsoft.com/office/drawing/2014/main" xmlns="" id="{CF5AAC21-F8C7-4CDE-A849-EBD7DEB02BD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58">
              <a:extLst>
                <a:ext uri="{FF2B5EF4-FFF2-40B4-BE49-F238E27FC236}">
                  <a16:creationId xmlns:a16="http://schemas.microsoft.com/office/drawing/2014/main" xmlns="" id="{D8268AE9-BF5E-42A4-9A52-E7AC3BBCB88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59">
              <a:extLst>
                <a:ext uri="{FF2B5EF4-FFF2-40B4-BE49-F238E27FC236}">
                  <a16:creationId xmlns:a16="http://schemas.microsoft.com/office/drawing/2014/main" xmlns="" id="{1E2B033E-BA55-446B-9F01-A1AA46F8A5B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0">
              <a:extLst>
                <a:ext uri="{FF2B5EF4-FFF2-40B4-BE49-F238E27FC236}">
                  <a16:creationId xmlns:a16="http://schemas.microsoft.com/office/drawing/2014/main" xmlns="" id="{04F8F746-B46D-48C4-96EC-3DD72568F8C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1">
              <a:extLst>
                <a:ext uri="{FF2B5EF4-FFF2-40B4-BE49-F238E27FC236}">
                  <a16:creationId xmlns:a16="http://schemas.microsoft.com/office/drawing/2014/main" xmlns="" id="{CC08587D-67F2-4923-8B58-1BF6FB52B09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2">
              <a:extLst>
                <a:ext uri="{FF2B5EF4-FFF2-40B4-BE49-F238E27FC236}">
                  <a16:creationId xmlns:a16="http://schemas.microsoft.com/office/drawing/2014/main" xmlns="" id="{44992F69-8A35-4BB0-B5DB-173F85AFADA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3">
              <a:extLst>
                <a:ext uri="{FF2B5EF4-FFF2-40B4-BE49-F238E27FC236}">
                  <a16:creationId xmlns:a16="http://schemas.microsoft.com/office/drawing/2014/main" xmlns="" id="{FFBC836F-BB3E-4DB7-8615-C73DF1EB7F2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64">
              <a:extLst>
                <a:ext uri="{FF2B5EF4-FFF2-40B4-BE49-F238E27FC236}">
                  <a16:creationId xmlns:a16="http://schemas.microsoft.com/office/drawing/2014/main" xmlns="" id="{6963E29C-0969-48F0-9946-A565075F6B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65">
              <a:extLst>
                <a:ext uri="{FF2B5EF4-FFF2-40B4-BE49-F238E27FC236}">
                  <a16:creationId xmlns:a16="http://schemas.microsoft.com/office/drawing/2014/main" xmlns="" id="{0DCD75F8-5946-4D21-B593-35C2A4125A2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66">
              <a:extLst>
                <a:ext uri="{FF2B5EF4-FFF2-40B4-BE49-F238E27FC236}">
                  <a16:creationId xmlns:a16="http://schemas.microsoft.com/office/drawing/2014/main" xmlns="" id="{B68AA2A8-DE9F-4CCB-9433-0A9707C9777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67">
              <a:extLst>
                <a:ext uri="{FF2B5EF4-FFF2-40B4-BE49-F238E27FC236}">
                  <a16:creationId xmlns:a16="http://schemas.microsoft.com/office/drawing/2014/main" xmlns="" id="{7B65FE47-2619-4B16-B5FF-48F779C1880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0" name="Freeform 68">
              <a:extLst>
                <a:ext uri="{FF2B5EF4-FFF2-40B4-BE49-F238E27FC236}">
                  <a16:creationId xmlns:a16="http://schemas.microsoft.com/office/drawing/2014/main" xmlns="" id="{5FFF95C0-46BA-4C52-A29B-1A5F3640933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1" name="Freeform 69">
              <a:extLst>
                <a:ext uri="{FF2B5EF4-FFF2-40B4-BE49-F238E27FC236}">
                  <a16:creationId xmlns:a16="http://schemas.microsoft.com/office/drawing/2014/main" xmlns="" id="{2907F314-E1CE-4C3D-B4FF-69560ED39BF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2" name="Freeform 70">
              <a:extLst>
                <a:ext uri="{FF2B5EF4-FFF2-40B4-BE49-F238E27FC236}">
                  <a16:creationId xmlns:a16="http://schemas.microsoft.com/office/drawing/2014/main" xmlns="" id="{95926E25-CE81-48C9-B8A9-674A391F501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3" name="Freeform 71">
              <a:extLst>
                <a:ext uri="{FF2B5EF4-FFF2-40B4-BE49-F238E27FC236}">
                  <a16:creationId xmlns:a16="http://schemas.microsoft.com/office/drawing/2014/main" xmlns="" id="{A9B423BD-627C-4B1E-9195-C56E153E8CE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4" name="Freeform 72">
              <a:extLst>
                <a:ext uri="{FF2B5EF4-FFF2-40B4-BE49-F238E27FC236}">
                  <a16:creationId xmlns:a16="http://schemas.microsoft.com/office/drawing/2014/main" xmlns="" id="{1CD0F23C-B40F-4492-8035-DCC28DD1AFD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5" name="Freeform 73">
              <a:extLst>
                <a:ext uri="{FF2B5EF4-FFF2-40B4-BE49-F238E27FC236}">
                  <a16:creationId xmlns:a16="http://schemas.microsoft.com/office/drawing/2014/main" xmlns="" id="{0AD63297-DE02-4635-9902-65F7125D8E7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7" name="Tabla 126">
            <a:extLst>
              <a:ext uri="{FF2B5EF4-FFF2-40B4-BE49-F238E27FC236}">
                <a16:creationId xmlns:a16="http://schemas.microsoft.com/office/drawing/2014/main" xmlns="" id="{AEE8BC51-3253-43D5-AB29-5F2C04753B9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908450" y="1877330"/>
          <a:ext cx="4898816" cy="2018527"/>
        </p:xfrm>
        <a:graphic>
          <a:graphicData uri="http://schemas.openxmlformats.org/drawingml/2006/table">
            <a:tbl>
              <a:tblPr firstRow="1" bandRow="1"/>
              <a:tblGrid>
                <a:gridCol w="2449408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449408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57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 y CLO.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4.945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+25,1%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2.249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+2%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93382193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167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Bedss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5.305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42,28%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$141.404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44,48%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$149.017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914903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367117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Meta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3194984" y="4422732"/>
            <a:ext cx="91656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4595207" y="4422732"/>
            <a:ext cx="909278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3627A59D-9BC3-47F3-8BCD-F40F0841DD84}"/>
              </a:ext>
            </a:extLst>
          </p:cNvPr>
          <p:cNvSpPr txBox="1"/>
          <p:nvPr/>
        </p:nvSpPr>
        <p:spPr>
          <a:xfrm>
            <a:off x="6178034" y="4423755"/>
            <a:ext cx="113417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Gastronomy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xmlns="" id="{43772674-60F3-4D82-B8E6-CB15F2A0D62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3445" y="4241686"/>
            <a:ext cx="583786" cy="583786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6C160002-3903-47D2-A04B-21263AE55072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83044" y="4272331"/>
            <a:ext cx="605947" cy="605947"/>
          </a:xfrm>
          <a:prstGeom prst="rect">
            <a:avLst/>
          </a:prstGeom>
        </p:spPr>
      </p:pic>
      <p:sp>
        <p:nvSpPr>
          <p:cNvPr id="12" name="CuadroTexto 11">
            <a:extLst>
              <a:ext uri="{FF2B5EF4-FFF2-40B4-BE49-F238E27FC236}">
                <a16:creationId xmlns:a16="http://schemas.microsoft.com/office/drawing/2014/main" xmlns="" id="{2A258A8B-86C2-4A1E-BD37-ABFE6372274E}"/>
              </a:ext>
            </a:extLst>
          </p:cNvPr>
          <p:cNvSpPr txBox="1"/>
          <p:nvPr/>
        </p:nvSpPr>
        <p:spPr>
          <a:xfrm>
            <a:off x="7917724" y="4422732"/>
            <a:ext cx="109813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13" name="Imagen 12">
            <a:extLst>
              <a:ext uri="{FF2B5EF4-FFF2-40B4-BE49-F238E27FC236}">
                <a16:creationId xmlns:a16="http://schemas.microsoft.com/office/drawing/2014/main" xmlns="" id="{48EF99A3-28ED-4A61-B209-8670BE6016EB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17547" y="4309415"/>
            <a:ext cx="500176" cy="500176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xmlns="" id="{AB183D59-9286-42F4-A120-9F5E7BDBAA27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18354" y="4346048"/>
            <a:ext cx="458512" cy="458512"/>
          </a:xfrm>
          <a:prstGeom prst="rect">
            <a:avLst/>
          </a:prstGeom>
        </p:spPr>
      </p:pic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DEEDB91A-402D-48B2-B75D-12FB965354B7}"/>
              </a:ext>
            </a:extLst>
          </p:cNvPr>
          <p:cNvSpPr txBox="1"/>
          <p:nvPr/>
        </p:nvSpPr>
        <p:spPr>
          <a:xfrm>
            <a:off x="4013896" y="655006"/>
            <a:ext cx="5170615" cy="1325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Restaurants and cultural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events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venues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La Macarena.</a:t>
            </a:r>
          </a:p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Glamping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Mesetas and Restrepo.</a:t>
            </a:r>
          </a:p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Ecolodges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Lejanía, Granada, San Juan de Arama y Puerto López.</a:t>
            </a:r>
          </a:p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Ecolodges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La Macarena. 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38530" marR="0" lvl="0" indent="-23853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123" name="Tabla 122">
            <a:extLst>
              <a:ext uri="{FF2B5EF4-FFF2-40B4-BE49-F238E27FC236}">
                <a16:creationId xmlns:a16="http://schemas.microsoft.com/office/drawing/2014/main" xmlns="" id="{AEE8BC51-3253-43D5-AB29-5F2C04753B9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132387" y="1933890"/>
          <a:ext cx="4856084" cy="2205114"/>
        </p:xfrm>
        <a:graphic>
          <a:graphicData uri="http://schemas.openxmlformats.org/drawingml/2006/table">
            <a:tbl>
              <a:tblPr firstRow="1" bandRow="1"/>
              <a:tblGrid>
                <a:gridCol w="2428042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428042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24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BOG, PDA, PCR </a:t>
                      </a:r>
                      <a:r>
                        <a:rPr lang="es-CO" sz="1200" b="0" i="0"/>
                        <a:t>y MVP.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5.925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+17%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3.003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+19%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7414703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314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9.873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48,03%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$195.720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46%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$164.384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0997000"/>
                  </a:ext>
                </a:extLst>
              </a:tr>
            </a:tbl>
          </a:graphicData>
        </a:graphic>
      </p:graphicFrame>
      <p:grpSp>
        <p:nvGrpSpPr>
          <p:cNvPr id="192" name="Group 39">
            <a:extLst>
              <a:ext uri="{FF2B5EF4-FFF2-40B4-BE49-F238E27FC236}">
                <a16:creationId xmlns:a16="http://schemas.microsoft.com/office/drawing/2014/main" xmlns="" id="{8615F71A-05ED-405D-A6A7-83812AABB4DF}"/>
              </a:ext>
            </a:extLst>
          </p:cNvPr>
          <p:cNvGrpSpPr>
            <a:grpSpLocks/>
          </p:cNvGrpSpPr>
          <p:nvPr/>
        </p:nvGrpSpPr>
        <p:grpSpPr bwMode="auto">
          <a:xfrm>
            <a:off x="658798" y="616075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193" name="Freeform 40">
              <a:extLst>
                <a:ext uri="{FF2B5EF4-FFF2-40B4-BE49-F238E27FC236}">
                  <a16:creationId xmlns:a16="http://schemas.microsoft.com/office/drawing/2014/main" xmlns="" id="{27D27ADA-EA45-49FE-850A-6EC7B5D25A1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94" name="Freeform 41">
              <a:extLst>
                <a:ext uri="{FF2B5EF4-FFF2-40B4-BE49-F238E27FC236}">
                  <a16:creationId xmlns:a16="http://schemas.microsoft.com/office/drawing/2014/main" xmlns="" id="{D690909A-6999-4724-9298-54CDED86812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95" name="Freeform 42">
              <a:extLst>
                <a:ext uri="{FF2B5EF4-FFF2-40B4-BE49-F238E27FC236}">
                  <a16:creationId xmlns:a16="http://schemas.microsoft.com/office/drawing/2014/main" xmlns="" id="{466020F5-5E85-4F73-8EFE-5DA628B7305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96" name="Freeform 43">
              <a:extLst>
                <a:ext uri="{FF2B5EF4-FFF2-40B4-BE49-F238E27FC236}">
                  <a16:creationId xmlns:a16="http://schemas.microsoft.com/office/drawing/2014/main" xmlns="" id="{94FC2D87-AB5F-4E00-B232-FEBFD4FEAD7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97" name="Freeform 44">
              <a:extLst>
                <a:ext uri="{FF2B5EF4-FFF2-40B4-BE49-F238E27FC236}">
                  <a16:creationId xmlns:a16="http://schemas.microsoft.com/office/drawing/2014/main" xmlns="" id="{3962E745-667E-4508-BCBC-9B3FD25BAC1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98" name="Freeform 45">
              <a:extLst>
                <a:ext uri="{FF2B5EF4-FFF2-40B4-BE49-F238E27FC236}">
                  <a16:creationId xmlns:a16="http://schemas.microsoft.com/office/drawing/2014/main" xmlns="" id="{F4749F63-D4DB-4EC2-A4D0-8B4539140B7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99" name="Freeform 46">
              <a:extLst>
                <a:ext uri="{FF2B5EF4-FFF2-40B4-BE49-F238E27FC236}">
                  <a16:creationId xmlns:a16="http://schemas.microsoft.com/office/drawing/2014/main" xmlns="" id="{C3CC5683-53BB-490A-8280-E9AF43A0CCC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0" name="Freeform 47">
              <a:extLst>
                <a:ext uri="{FF2B5EF4-FFF2-40B4-BE49-F238E27FC236}">
                  <a16:creationId xmlns:a16="http://schemas.microsoft.com/office/drawing/2014/main" xmlns="" id="{68601AF9-C98E-49B1-A9DD-086DAA31204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1" name="Freeform 48">
              <a:extLst>
                <a:ext uri="{FF2B5EF4-FFF2-40B4-BE49-F238E27FC236}">
                  <a16:creationId xmlns:a16="http://schemas.microsoft.com/office/drawing/2014/main" xmlns="" id="{6F5BACF5-3279-4C8D-8CC0-4B0EE579448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2" name="Freeform 49">
              <a:extLst>
                <a:ext uri="{FF2B5EF4-FFF2-40B4-BE49-F238E27FC236}">
                  <a16:creationId xmlns:a16="http://schemas.microsoft.com/office/drawing/2014/main" xmlns="" id="{1D1061C6-9888-4582-81B3-D80B26C3788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3" name="Freeform 50">
              <a:extLst>
                <a:ext uri="{FF2B5EF4-FFF2-40B4-BE49-F238E27FC236}">
                  <a16:creationId xmlns:a16="http://schemas.microsoft.com/office/drawing/2014/main" xmlns="" id="{1C47E9CD-B5E3-4A4A-81EB-4E6CADD7CEB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4" name="Freeform 51">
              <a:extLst>
                <a:ext uri="{FF2B5EF4-FFF2-40B4-BE49-F238E27FC236}">
                  <a16:creationId xmlns:a16="http://schemas.microsoft.com/office/drawing/2014/main" xmlns="" id="{A46AF87C-F0D1-462D-BFE4-CBEDD2C447E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5" name="Freeform 52">
              <a:extLst>
                <a:ext uri="{FF2B5EF4-FFF2-40B4-BE49-F238E27FC236}">
                  <a16:creationId xmlns:a16="http://schemas.microsoft.com/office/drawing/2014/main" xmlns="" id="{AF3A5BAC-52FF-4672-B192-73874809354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6" name="Freeform 53">
              <a:extLst>
                <a:ext uri="{FF2B5EF4-FFF2-40B4-BE49-F238E27FC236}">
                  <a16:creationId xmlns:a16="http://schemas.microsoft.com/office/drawing/2014/main" xmlns="" id="{64752728-96CA-44EA-870E-66B21FC0347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7" name="Freeform 54">
              <a:extLst>
                <a:ext uri="{FF2B5EF4-FFF2-40B4-BE49-F238E27FC236}">
                  <a16:creationId xmlns:a16="http://schemas.microsoft.com/office/drawing/2014/main" xmlns="" id="{0C889F0A-697A-49AF-B99A-BF747B7BAD9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8" name="Freeform 55">
              <a:extLst>
                <a:ext uri="{FF2B5EF4-FFF2-40B4-BE49-F238E27FC236}">
                  <a16:creationId xmlns:a16="http://schemas.microsoft.com/office/drawing/2014/main" xmlns="" id="{55AB1764-267E-48DD-BDFE-8E8F4FBA4E8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09" name="Freeform 56">
              <a:extLst>
                <a:ext uri="{FF2B5EF4-FFF2-40B4-BE49-F238E27FC236}">
                  <a16:creationId xmlns:a16="http://schemas.microsoft.com/office/drawing/2014/main" xmlns="" id="{3869C51A-0FCB-4C9C-A296-913AE9EB452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0" name="Freeform 57">
              <a:extLst>
                <a:ext uri="{FF2B5EF4-FFF2-40B4-BE49-F238E27FC236}">
                  <a16:creationId xmlns:a16="http://schemas.microsoft.com/office/drawing/2014/main" xmlns="" id="{42206478-A3FE-4C7F-A418-0E6980A6AA7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1" name="Freeform 58">
              <a:extLst>
                <a:ext uri="{FF2B5EF4-FFF2-40B4-BE49-F238E27FC236}">
                  <a16:creationId xmlns:a16="http://schemas.microsoft.com/office/drawing/2014/main" xmlns="" id="{627245C6-F03E-42BA-BC05-D73B375A72E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2" name="Freeform 59">
              <a:extLst>
                <a:ext uri="{FF2B5EF4-FFF2-40B4-BE49-F238E27FC236}">
                  <a16:creationId xmlns:a16="http://schemas.microsoft.com/office/drawing/2014/main" xmlns="" id="{5836D261-EE78-4476-95EA-7023488CDF7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3" name="Freeform 60">
              <a:extLst>
                <a:ext uri="{FF2B5EF4-FFF2-40B4-BE49-F238E27FC236}">
                  <a16:creationId xmlns:a16="http://schemas.microsoft.com/office/drawing/2014/main" xmlns="" id="{4491D872-7290-4780-8130-56544CB3F46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4" name="Freeform 61">
              <a:extLst>
                <a:ext uri="{FF2B5EF4-FFF2-40B4-BE49-F238E27FC236}">
                  <a16:creationId xmlns:a16="http://schemas.microsoft.com/office/drawing/2014/main" xmlns="" id="{708FE730-D2A7-4A27-BB89-160E1458A41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5" name="Freeform 62">
              <a:extLst>
                <a:ext uri="{FF2B5EF4-FFF2-40B4-BE49-F238E27FC236}">
                  <a16:creationId xmlns:a16="http://schemas.microsoft.com/office/drawing/2014/main" xmlns="" id="{462F142F-7E69-4BE6-808D-29395072047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6" name="Freeform 63">
              <a:extLst>
                <a:ext uri="{FF2B5EF4-FFF2-40B4-BE49-F238E27FC236}">
                  <a16:creationId xmlns:a16="http://schemas.microsoft.com/office/drawing/2014/main" xmlns="" id="{E1405F33-6C1D-40A9-B760-8B7CA6556A2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7" name="Freeform 64">
              <a:extLst>
                <a:ext uri="{FF2B5EF4-FFF2-40B4-BE49-F238E27FC236}">
                  <a16:creationId xmlns:a16="http://schemas.microsoft.com/office/drawing/2014/main" xmlns="" id="{2097827F-1D22-4349-8A27-0D4258AA2C5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8" name="Freeform 65">
              <a:extLst>
                <a:ext uri="{FF2B5EF4-FFF2-40B4-BE49-F238E27FC236}">
                  <a16:creationId xmlns:a16="http://schemas.microsoft.com/office/drawing/2014/main" xmlns="" id="{FEC7756B-B379-4319-8FE2-97A0DD426E0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19" name="Freeform 66">
              <a:extLst>
                <a:ext uri="{FF2B5EF4-FFF2-40B4-BE49-F238E27FC236}">
                  <a16:creationId xmlns:a16="http://schemas.microsoft.com/office/drawing/2014/main" xmlns="" id="{B91AB3F1-EEC7-4E28-86C0-73AEAEEBDC7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0" name="Freeform 67">
              <a:extLst>
                <a:ext uri="{FF2B5EF4-FFF2-40B4-BE49-F238E27FC236}">
                  <a16:creationId xmlns:a16="http://schemas.microsoft.com/office/drawing/2014/main" xmlns="" id="{3779DE1E-2FDC-498B-A604-885DB716DBB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1" name="Freeform 68">
              <a:extLst>
                <a:ext uri="{FF2B5EF4-FFF2-40B4-BE49-F238E27FC236}">
                  <a16:creationId xmlns:a16="http://schemas.microsoft.com/office/drawing/2014/main" xmlns="" id="{CCB6D4C4-C97C-4821-A1FB-366D79D3D70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2" name="Freeform 69">
              <a:extLst>
                <a:ext uri="{FF2B5EF4-FFF2-40B4-BE49-F238E27FC236}">
                  <a16:creationId xmlns:a16="http://schemas.microsoft.com/office/drawing/2014/main" xmlns="" id="{3781D313-31FC-4FAC-8B69-667FF5EE62C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3" name="Freeform 70">
              <a:extLst>
                <a:ext uri="{FF2B5EF4-FFF2-40B4-BE49-F238E27FC236}">
                  <a16:creationId xmlns:a16="http://schemas.microsoft.com/office/drawing/2014/main" xmlns="" id="{0B91C003-0458-4717-82C4-D13227EDB56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4" name="Freeform 71">
              <a:extLst>
                <a:ext uri="{FF2B5EF4-FFF2-40B4-BE49-F238E27FC236}">
                  <a16:creationId xmlns:a16="http://schemas.microsoft.com/office/drawing/2014/main" xmlns="" id="{68399D4F-16D6-48F6-9E15-AA85EE5CF03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5" name="Freeform 72">
              <a:extLst>
                <a:ext uri="{FF2B5EF4-FFF2-40B4-BE49-F238E27FC236}">
                  <a16:creationId xmlns:a16="http://schemas.microsoft.com/office/drawing/2014/main" xmlns="" id="{BE971459-F7E4-4030-9E7F-0E65B41CA66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226" name="Freeform 73">
              <a:extLst>
                <a:ext uri="{FF2B5EF4-FFF2-40B4-BE49-F238E27FC236}">
                  <a16:creationId xmlns:a16="http://schemas.microsoft.com/office/drawing/2014/main" xmlns="" id="{A6CAC3D9-11EA-42E6-AFB8-372136441A7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086619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Nariño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4299762" y="4594486"/>
            <a:ext cx="909278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3627A59D-9BC3-47F3-8BCD-F40F0841DD84}"/>
              </a:ext>
            </a:extLst>
          </p:cNvPr>
          <p:cNvSpPr txBox="1"/>
          <p:nvPr/>
        </p:nvSpPr>
        <p:spPr>
          <a:xfrm>
            <a:off x="5882589" y="4595509"/>
            <a:ext cx="113417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Gastronomy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xmlns="" id="{43772674-60F3-4D82-B8E6-CB15F2A0D62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78000" y="4413440"/>
            <a:ext cx="583786" cy="583786"/>
          </a:xfrm>
          <a:prstGeom prst="rect">
            <a:avLst/>
          </a:prstGeom>
        </p:spPr>
      </p:pic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2A258A8B-86C2-4A1E-BD37-ABFE6372274E}"/>
              </a:ext>
            </a:extLst>
          </p:cNvPr>
          <p:cNvSpPr txBox="1"/>
          <p:nvPr/>
        </p:nvSpPr>
        <p:spPr>
          <a:xfrm>
            <a:off x="7682836" y="4594232"/>
            <a:ext cx="109813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48EF99A3-28ED-4A61-B209-8670BE6016E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22102" y="4481169"/>
            <a:ext cx="500176" cy="500176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AB183D59-9286-42F4-A120-9F5E7BDBAA2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22909" y="4517801"/>
            <a:ext cx="458512" cy="458512"/>
          </a:xfrm>
          <a:prstGeom prst="rect">
            <a:avLst/>
          </a:prstGeom>
        </p:spPr>
      </p:pic>
      <p:sp>
        <p:nvSpPr>
          <p:cNvPr id="49" name="CuadroTexto 48">
            <a:extLst>
              <a:ext uri="{FF2B5EF4-FFF2-40B4-BE49-F238E27FC236}">
                <a16:creationId xmlns:a16="http://schemas.microsoft.com/office/drawing/2014/main" xmlns="" id="{7A268D76-0F65-48D7-B660-9AC8EA5A64D2}"/>
              </a:ext>
            </a:extLst>
          </p:cNvPr>
          <p:cNvSpPr txBox="1"/>
          <p:nvPr/>
        </p:nvSpPr>
        <p:spPr>
          <a:xfrm>
            <a:off x="4180771" y="685799"/>
            <a:ext cx="4733517" cy="1325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Touristic dock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Tumaco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Interactive lookouts network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Consacá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Yacuanquer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La Cruz, La Unión and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Altaquer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Ecolodges at the </a:t>
            </a:r>
            <a:r>
              <a:rPr kumimoji="0" lang="en-US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Azufral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Volcano Nature Reserve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Túquerres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1336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pSp>
        <p:nvGrpSpPr>
          <p:cNvPr id="85" name="Group 39">
            <a:extLst>
              <a:ext uri="{FF2B5EF4-FFF2-40B4-BE49-F238E27FC236}">
                <a16:creationId xmlns:a16="http://schemas.microsoft.com/office/drawing/2014/main" xmlns="" id="{4996A588-34AC-49A4-B5E2-5AFEB1EDF485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xmlns="" id="{ADA358B1-F243-4A76-A7A2-D3BE755EA67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xmlns="" id="{A824D7E9-1027-43CD-9743-32691F0C181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xmlns="" id="{FEDD2866-1796-40B4-965E-BB80171126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xmlns="" id="{320A5F48-0732-401A-80DD-329F3F9F157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xmlns="" id="{E69BB3EE-48C0-4F9B-AA05-B7BD7364667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xmlns="" id="{ECF4A872-A50C-469A-99D7-99F624E63A9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xmlns="" id="{80E56F9F-A5F8-421B-B857-2479C02D409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7">
              <a:extLst>
                <a:ext uri="{FF2B5EF4-FFF2-40B4-BE49-F238E27FC236}">
                  <a16:creationId xmlns:a16="http://schemas.microsoft.com/office/drawing/2014/main" xmlns="" id="{CDD688CD-B27E-4943-BC30-2675A442F9C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8">
              <a:extLst>
                <a:ext uri="{FF2B5EF4-FFF2-40B4-BE49-F238E27FC236}">
                  <a16:creationId xmlns:a16="http://schemas.microsoft.com/office/drawing/2014/main" xmlns="" id="{1C80FD17-08C1-4680-B348-F5C1CFEA089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9">
              <a:extLst>
                <a:ext uri="{FF2B5EF4-FFF2-40B4-BE49-F238E27FC236}">
                  <a16:creationId xmlns:a16="http://schemas.microsoft.com/office/drawing/2014/main" xmlns="" id="{C77F1F58-C02C-4D5B-B8D6-3D2DEF44E5F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50">
              <a:extLst>
                <a:ext uri="{FF2B5EF4-FFF2-40B4-BE49-F238E27FC236}">
                  <a16:creationId xmlns:a16="http://schemas.microsoft.com/office/drawing/2014/main" xmlns="" id="{2E68FCEE-DC96-4BE2-A129-59AAAF45177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51">
              <a:extLst>
                <a:ext uri="{FF2B5EF4-FFF2-40B4-BE49-F238E27FC236}">
                  <a16:creationId xmlns:a16="http://schemas.microsoft.com/office/drawing/2014/main" xmlns="" id="{C1423461-E465-444A-BB63-7FB80AD4F2A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52">
              <a:extLst>
                <a:ext uri="{FF2B5EF4-FFF2-40B4-BE49-F238E27FC236}">
                  <a16:creationId xmlns:a16="http://schemas.microsoft.com/office/drawing/2014/main" xmlns="" id="{902B1E6A-E4CB-4376-AA50-23120EB2BF3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53">
              <a:extLst>
                <a:ext uri="{FF2B5EF4-FFF2-40B4-BE49-F238E27FC236}">
                  <a16:creationId xmlns:a16="http://schemas.microsoft.com/office/drawing/2014/main" xmlns="" id="{52C1C555-6808-474A-9979-CFA989B83E6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4">
              <a:extLst>
                <a:ext uri="{FF2B5EF4-FFF2-40B4-BE49-F238E27FC236}">
                  <a16:creationId xmlns:a16="http://schemas.microsoft.com/office/drawing/2014/main" xmlns="" id="{B959AA2B-FE66-46BD-AA14-FBCF260E99A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5">
              <a:extLst>
                <a:ext uri="{FF2B5EF4-FFF2-40B4-BE49-F238E27FC236}">
                  <a16:creationId xmlns:a16="http://schemas.microsoft.com/office/drawing/2014/main" xmlns="" id="{7EA0EA2A-490D-4DA5-921D-AC5D8D08EB9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6">
              <a:extLst>
                <a:ext uri="{FF2B5EF4-FFF2-40B4-BE49-F238E27FC236}">
                  <a16:creationId xmlns:a16="http://schemas.microsoft.com/office/drawing/2014/main" xmlns="" id="{9B5FC5E0-92F1-4C80-A0DF-D60C58B8ABE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7">
              <a:extLst>
                <a:ext uri="{FF2B5EF4-FFF2-40B4-BE49-F238E27FC236}">
                  <a16:creationId xmlns:a16="http://schemas.microsoft.com/office/drawing/2014/main" xmlns="" id="{2BC08E9E-90B5-4FFD-A71D-8DF2E70D0AA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8">
              <a:extLst>
                <a:ext uri="{FF2B5EF4-FFF2-40B4-BE49-F238E27FC236}">
                  <a16:creationId xmlns:a16="http://schemas.microsoft.com/office/drawing/2014/main" xmlns="" id="{295D96B3-6427-47B2-AC25-88BC393F52D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9">
              <a:extLst>
                <a:ext uri="{FF2B5EF4-FFF2-40B4-BE49-F238E27FC236}">
                  <a16:creationId xmlns:a16="http://schemas.microsoft.com/office/drawing/2014/main" xmlns="" id="{B16AF375-6FEF-4938-A55E-03914213473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60">
              <a:extLst>
                <a:ext uri="{FF2B5EF4-FFF2-40B4-BE49-F238E27FC236}">
                  <a16:creationId xmlns:a16="http://schemas.microsoft.com/office/drawing/2014/main" xmlns="" id="{A97C9BC1-FCE2-4BAA-8B81-B7782B32566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61">
              <a:extLst>
                <a:ext uri="{FF2B5EF4-FFF2-40B4-BE49-F238E27FC236}">
                  <a16:creationId xmlns:a16="http://schemas.microsoft.com/office/drawing/2014/main" xmlns="" id="{8B7F0FA7-A24A-4873-8A65-3E865C260D1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62">
              <a:extLst>
                <a:ext uri="{FF2B5EF4-FFF2-40B4-BE49-F238E27FC236}">
                  <a16:creationId xmlns:a16="http://schemas.microsoft.com/office/drawing/2014/main" xmlns="" id="{98CC5FED-461F-435D-80EF-1552D776128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63">
              <a:extLst>
                <a:ext uri="{FF2B5EF4-FFF2-40B4-BE49-F238E27FC236}">
                  <a16:creationId xmlns:a16="http://schemas.microsoft.com/office/drawing/2014/main" xmlns="" id="{02C5547E-5C20-43AF-925C-7569403E6BE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4">
              <a:extLst>
                <a:ext uri="{FF2B5EF4-FFF2-40B4-BE49-F238E27FC236}">
                  <a16:creationId xmlns:a16="http://schemas.microsoft.com/office/drawing/2014/main" xmlns="" id="{59EE5C8C-7595-4582-9E54-24A1AB46D14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5">
              <a:extLst>
                <a:ext uri="{FF2B5EF4-FFF2-40B4-BE49-F238E27FC236}">
                  <a16:creationId xmlns:a16="http://schemas.microsoft.com/office/drawing/2014/main" xmlns="" id="{8CFD42ED-8E3C-492B-BBE4-A46D4E0CCC8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6">
              <a:extLst>
                <a:ext uri="{FF2B5EF4-FFF2-40B4-BE49-F238E27FC236}">
                  <a16:creationId xmlns:a16="http://schemas.microsoft.com/office/drawing/2014/main" xmlns="" id="{0EE8E4CC-2C95-47B4-AFC4-299830542D7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7">
              <a:extLst>
                <a:ext uri="{FF2B5EF4-FFF2-40B4-BE49-F238E27FC236}">
                  <a16:creationId xmlns:a16="http://schemas.microsoft.com/office/drawing/2014/main" xmlns="" id="{572B3801-B351-4F27-B537-3EB3D5AC522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xmlns="" id="{148EE8DF-6691-447F-AE35-117CEF0D7B1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9">
              <a:extLst>
                <a:ext uri="{FF2B5EF4-FFF2-40B4-BE49-F238E27FC236}">
                  <a16:creationId xmlns:a16="http://schemas.microsoft.com/office/drawing/2014/main" xmlns="" id="{EBF4D6CA-917D-4A5F-B969-7BF24BA4A61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70">
              <a:extLst>
                <a:ext uri="{FF2B5EF4-FFF2-40B4-BE49-F238E27FC236}">
                  <a16:creationId xmlns:a16="http://schemas.microsoft.com/office/drawing/2014/main" xmlns="" id="{B80F1565-DDD9-449E-BB29-672BCC5F34A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71">
              <a:extLst>
                <a:ext uri="{FF2B5EF4-FFF2-40B4-BE49-F238E27FC236}">
                  <a16:creationId xmlns:a16="http://schemas.microsoft.com/office/drawing/2014/main" xmlns="" id="{5B40B41B-C609-4725-98E0-5AAA42F4150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72">
              <a:extLst>
                <a:ext uri="{FF2B5EF4-FFF2-40B4-BE49-F238E27FC236}">
                  <a16:creationId xmlns:a16="http://schemas.microsoft.com/office/drawing/2014/main" xmlns="" id="{5A598FCC-F543-4E38-A088-DCE151B71CF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73">
              <a:extLst>
                <a:ext uri="{FF2B5EF4-FFF2-40B4-BE49-F238E27FC236}">
                  <a16:creationId xmlns:a16="http://schemas.microsoft.com/office/drawing/2014/main" xmlns="" id="{FF538760-3204-4148-8244-0D8BAEA698B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1" name="Tabla 120">
            <a:extLst>
              <a:ext uri="{FF2B5EF4-FFF2-40B4-BE49-F238E27FC236}">
                <a16:creationId xmlns:a16="http://schemas.microsoft.com/office/drawing/2014/main" xmlns="" id="{AEE8BC51-3253-43D5-AB29-5F2C04753B9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226214" y="2027017"/>
          <a:ext cx="4646060" cy="2205114"/>
        </p:xfrm>
        <a:graphic>
          <a:graphicData uri="http://schemas.openxmlformats.org/drawingml/2006/table">
            <a:tbl>
              <a:tblPr firstRow="1" bandRow="1"/>
              <a:tblGrid>
                <a:gridCol w="2323030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23030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75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BOG, CLO </a:t>
                      </a:r>
                      <a:r>
                        <a:rPr lang="es-CO" sz="1200" b="0" i="0"/>
                        <a:t>y PUU.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211.983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+</a:t>
                      </a:r>
                      <a:r>
                        <a:rPr lang="es-CO" sz="1200" b="0" i="0" dirty="0"/>
                        <a:t>518,7%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271.792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+380%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188187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332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9.154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43,51%</a:t>
                      </a:r>
                      <a:endParaRPr lang="es-CO" sz="1200" b="0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$174.659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44,05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$153.352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820453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397352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Putumayo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2474308" y="4547866"/>
            <a:ext cx="909278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3627A59D-9BC3-47F3-8BCD-F40F0841DD84}"/>
              </a:ext>
            </a:extLst>
          </p:cNvPr>
          <p:cNvSpPr txBox="1"/>
          <p:nvPr/>
        </p:nvSpPr>
        <p:spPr>
          <a:xfrm>
            <a:off x="4064281" y="4561551"/>
            <a:ext cx="113417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xmlns="" id="{43772674-60F3-4D82-B8E6-CB15F2A0D62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52547" y="4366819"/>
            <a:ext cx="583786" cy="583786"/>
          </a:xfrm>
          <a:prstGeom prst="rect">
            <a:avLst/>
          </a:prstGeom>
        </p:spPr>
      </p:pic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2A258A8B-86C2-4A1E-BD37-ABFE6372274E}"/>
              </a:ext>
            </a:extLst>
          </p:cNvPr>
          <p:cNvSpPr txBox="1"/>
          <p:nvPr/>
        </p:nvSpPr>
        <p:spPr>
          <a:xfrm>
            <a:off x="5796825" y="4526893"/>
            <a:ext cx="109813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48EF99A3-28ED-4A61-B209-8670BE6016E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96649" y="4434549"/>
            <a:ext cx="500176" cy="500176"/>
          </a:xfrm>
          <a:prstGeom prst="rect">
            <a:avLst/>
          </a:prstGeom>
        </p:spPr>
      </p:pic>
      <p:sp>
        <p:nvSpPr>
          <p:cNvPr id="12" name="CuadroTexto 11">
            <a:extLst>
              <a:ext uri="{FF2B5EF4-FFF2-40B4-BE49-F238E27FC236}">
                <a16:creationId xmlns:a16="http://schemas.microsoft.com/office/drawing/2014/main" xmlns="" id="{C42F9283-32A5-43A2-BC92-9F3D7583EA9D}"/>
              </a:ext>
            </a:extLst>
          </p:cNvPr>
          <p:cNvSpPr txBox="1"/>
          <p:nvPr/>
        </p:nvSpPr>
        <p:spPr>
          <a:xfrm>
            <a:off x="7611384" y="4547866"/>
            <a:ext cx="113268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Adventure</a:t>
            </a:r>
          </a:p>
        </p:txBody>
      </p:sp>
      <p:pic>
        <p:nvPicPr>
          <p:cNvPr id="13" name="Imagen 12">
            <a:extLst>
              <a:ext uri="{FF2B5EF4-FFF2-40B4-BE49-F238E27FC236}">
                <a16:creationId xmlns:a16="http://schemas.microsoft.com/office/drawing/2014/main" xmlns="" id="{E22BB36D-435F-473A-9954-FB98F42B81D4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60967" y="4398069"/>
            <a:ext cx="531286" cy="531286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xmlns="" id="{E0CE67B3-DED5-450D-975C-54FE58226B05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86061" y="4461972"/>
            <a:ext cx="462756" cy="462756"/>
          </a:xfrm>
          <a:prstGeom prst="rect">
            <a:avLst/>
          </a:prstGeom>
        </p:spPr>
      </p:pic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78D53F5C-6566-48E8-8FEC-C15BFBEC2A95}"/>
              </a:ext>
            </a:extLst>
          </p:cNvPr>
          <p:cNvSpPr txBox="1"/>
          <p:nvPr/>
        </p:nvSpPr>
        <p:spPr>
          <a:xfrm>
            <a:off x="4086886" y="573811"/>
            <a:ext cx="5035045" cy="1736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 infrastructure in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Puerto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Asís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Mocoa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Lodging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Aguanegra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and the </a:t>
            </a:r>
            <a:r>
              <a:rPr kumimoji="0" lang="en-US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Kofán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community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 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Tree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houses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Access infrastructure, low cost Airlines.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Touristic complex “</a:t>
            </a:r>
            <a:r>
              <a:rPr kumimoji="0" lang="en-US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Atun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n-US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Wasi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” in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Santiago.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Touristic artisanal center in </a:t>
            </a:r>
            <a:r>
              <a:rPr kumimoji="0" lang="en-US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Orito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 </a:t>
            </a:r>
            <a:endParaRPr kumimoji="0" lang="en-US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38530" marR="0" lvl="0" indent="-23853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pSp>
        <p:nvGrpSpPr>
          <p:cNvPr id="87" name="Group 39">
            <a:extLst>
              <a:ext uri="{FF2B5EF4-FFF2-40B4-BE49-F238E27FC236}">
                <a16:creationId xmlns:a16="http://schemas.microsoft.com/office/drawing/2014/main" xmlns="" id="{A8B56373-95B7-4FC9-9022-1ED8E8E3B992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xmlns="" id="{635E4F15-21AE-41BF-8CB1-EC82267B601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xmlns="" id="{25A86F32-020E-498C-86D3-12636477171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xmlns="" id="{35D9BD90-D349-43AA-8A22-6BE91F11085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xmlns="" id="{41AB44A2-210D-4A56-B920-39CED78AC98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xmlns="" id="{CBD2AED5-673E-47B4-874D-8A5337347C1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xmlns="" id="{6BD794B6-138D-476D-8C3B-D5016C50053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xmlns="" id="{7BAAA97B-1807-4DBF-B73B-F87E42F9127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7">
              <a:extLst>
                <a:ext uri="{FF2B5EF4-FFF2-40B4-BE49-F238E27FC236}">
                  <a16:creationId xmlns:a16="http://schemas.microsoft.com/office/drawing/2014/main" xmlns="" id="{A9E87280-300A-48FD-AD3F-1ED5ABD1E46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48">
              <a:extLst>
                <a:ext uri="{FF2B5EF4-FFF2-40B4-BE49-F238E27FC236}">
                  <a16:creationId xmlns:a16="http://schemas.microsoft.com/office/drawing/2014/main" xmlns="" id="{170E842F-1FD2-4177-85C7-D6BBD9547F9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49">
              <a:extLst>
                <a:ext uri="{FF2B5EF4-FFF2-40B4-BE49-F238E27FC236}">
                  <a16:creationId xmlns:a16="http://schemas.microsoft.com/office/drawing/2014/main" xmlns="" id="{8F3D2DCF-992B-48F7-BC10-BEBC88FB43B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50">
              <a:extLst>
                <a:ext uri="{FF2B5EF4-FFF2-40B4-BE49-F238E27FC236}">
                  <a16:creationId xmlns:a16="http://schemas.microsoft.com/office/drawing/2014/main" xmlns="" id="{AF6B1EF5-39C3-4DF8-BD89-72082A023E3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51">
              <a:extLst>
                <a:ext uri="{FF2B5EF4-FFF2-40B4-BE49-F238E27FC236}">
                  <a16:creationId xmlns:a16="http://schemas.microsoft.com/office/drawing/2014/main" xmlns="" id="{D2CC9EB9-F145-4502-B625-92B892F297B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2">
              <a:extLst>
                <a:ext uri="{FF2B5EF4-FFF2-40B4-BE49-F238E27FC236}">
                  <a16:creationId xmlns:a16="http://schemas.microsoft.com/office/drawing/2014/main" xmlns="" id="{0BC0BC02-07F8-4E7B-82DA-822296A73C7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3">
              <a:extLst>
                <a:ext uri="{FF2B5EF4-FFF2-40B4-BE49-F238E27FC236}">
                  <a16:creationId xmlns:a16="http://schemas.microsoft.com/office/drawing/2014/main" xmlns="" id="{A297B9D3-DF7E-40F2-8EBB-97E924D4FA8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4">
              <a:extLst>
                <a:ext uri="{FF2B5EF4-FFF2-40B4-BE49-F238E27FC236}">
                  <a16:creationId xmlns:a16="http://schemas.microsoft.com/office/drawing/2014/main" xmlns="" id="{5D150CC5-88DE-48C6-BC36-605A95A0117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5">
              <a:extLst>
                <a:ext uri="{FF2B5EF4-FFF2-40B4-BE49-F238E27FC236}">
                  <a16:creationId xmlns:a16="http://schemas.microsoft.com/office/drawing/2014/main" xmlns="" id="{6DD25F53-C380-4DC3-9DF7-F54A4E08893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6">
              <a:extLst>
                <a:ext uri="{FF2B5EF4-FFF2-40B4-BE49-F238E27FC236}">
                  <a16:creationId xmlns:a16="http://schemas.microsoft.com/office/drawing/2014/main" xmlns="" id="{75E95A26-861E-436B-AEA4-47F1AA7956C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7">
              <a:extLst>
                <a:ext uri="{FF2B5EF4-FFF2-40B4-BE49-F238E27FC236}">
                  <a16:creationId xmlns:a16="http://schemas.microsoft.com/office/drawing/2014/main" xmlns="" id="{C8999067-83D0-4794-8335-E4DF8A2E613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58">
              <a:extLst>
                <a:ext uri="{FF2B5EF4-FFF2-40B4-BE49-F238E27FC236}">
                  <a16:creationId xmlns:a16="http://schemas.microsoft.com/office/drawing/2014/main" xmlns="" id="{F4BDBEEC-F069-4E73-B369-720D315A6A1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59">
              <a:extLst>
                <a:ext uri="{FF2B5EF4-FFF2-40B4-BE49-F238E27FC236}">
                  <a16:creationId xmlns:a16="http://schemas.microsoft.com/office/drawing/2014/main" xmlns="" id="{C81F32A9-D869-4B20-8E2A-F73BAF91DA5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60">
              <a:extLst>
                <a:ext uri="{FF2B5EF4-FFF2-40B4-BE49-F238E27FC236}">
                  <a16:creationId xmlns:a16="http://schemas.microsoft.com/office/drawing/2014/main" xmlns="" id="{B081DC20-32C8-4713-94CE-F16BB4780C6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61">
              <a:extLst>
                <a:ext uri="{FF2B5EF4-FFF2-40B4-BE49-F238E27FC236}">
                  <a16:creationId xmlns:a16="http://schemas.microsoft.com/office/drawing/2014/main" xmlns="" id="{564A13D4-5C1E-4273-9F3F-16B03E9C400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2">
              <a:extLst>
                <a:ext uri="{FF2B5EF4-FFF2-40B4-BE49-F238E27FC236}">
                  <a16:creationId xmlns:a16="http://schemas.microsoft.com/office/drawing/2014/main" xmlns="" id="{26DFAAC4-0AE3-49EA-97FB-BFAFE442657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3">
              <a:extLst>
                <a:ext uri="{FF2B5EF4-FFF2-40B4-BE49-F238E27FC236}">
                  <a16:creationId xmlns:a16="http://schemas.microsoft.com/office/drawing/2014/main" xmlns="" id="{05022BC6-F750-488F-960D-D49CC5DA4C4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4">
              <a:extLst>
                <a:ext uri="{FF2B5EF4-FFF2-40B4-BE49-F238E27FC236}">
                  <a16:creationId xmlns:a16="http://schemas.microsoft.com/office/drawing/2014/main" xmlns="" id="{E14FDC5F-677D-45EB-8903-2D7E46E3823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5">
              <a:extLst>
                <a:ext uri="{FF2B5EF4-FFF2-40B4-BE49-F238E27FC236}">
                  <a16:creationId xmlns:a16="http://schemas.microsoft.com/office/drawing/2014/main" xmlns="" id="{42BA97F9-8691-4F35-948D-854274F9DC8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6">
              <a:extLst>
                <a:ext uri="{FF2B5EF4-FFF2-40B4-BE49-F238E27FC236}">
                  <a16:creationId xmlns:a16="http://schemas.microsoft.com/office/drawing/2014/main" xmlns="" id="{EF11AEE2-C52F-4ACD-B658-DA4CB18EED6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7">
              <a:extLst>
                <a:ext uri="{FF2B5EF4-FFF2-40B4-BE49-F238E27FC236}">
                  <a16:creationId xmlns:a16="http://schemas.microsoft.com/office/drawing/2014/main" xmlns="" id="{D9351AEC-BC90-4E4A-9C46-6EE02A246C9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68">
              <a:extLst>
                <a:ext uri="{FF2B5EF4-FFF2-40B4-BE49-F238E27FC236}">
                  <a16:creationId xmlns:a16="http://schemas.microsoft.com/office/drawing/2014/main" xmlns="" id="{B940EE20-CD9A-47FC-BB72-4DB57A0AD06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69">
              <a:extLst>
                <a:ext uri="{FF2B5EF4-FFF2-40B4-BE49-F238E27FC236}">
                  <a16:creationId xmlns:a16="http://schemas.microsoft.com/office/drawing/2014/main" xmlns="" id="{0E348D19-EB20-4D38-B0A1-292FC67927F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70">
              <a:extLst>
                <a:ext uri="{FF2B5EF4-FFF2-40B4-BE49-F238E27FC236}">
                  <a16:creationId xmlns:a16="http://schemas.microsoft.com/office/drawing/2014/main" xmlns="" id="{85C089A8-FE9C-4BA7-8105-D5E9C963FB5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71">
              <a:extLst>
                <a:ext uri="{FF2B5EF4-FFF2-40B4-BE49-F238E27FC236}">
                  <a16:creationId xmlns:a16="http://schemas.microsoft.com/office/drawing/2014/main" xmlns="" id="{748C21A4-1DCC-4392-B051-E157CFC67D4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0" name="Freeform 72">
              <a:extLst>
                <a:ext uri="{FF2B5EF4-FFF2-40B4-BE49-F238E27FC236}">
                  <a16:creationId xmlns:a16="http://schemas.microsoft.com/office/drawing/2014/main" xmlns="" id="{378913BA-B31D-4A6D-9BA6-CEDABD2D0FA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1" name="Freeform 73">
              <a:extLst>
                <a:ext uri="{FF2B5EF4-FFF2-40B4-BE49-F238E27FC236}">
                  <a16:creationId xmlns:a16="http://schemas.microsoft.com/office/drawing/2014/main" xmlns="" id="{860D1398-A45B-43A9-AF22-092A3DA58D9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3" name="Tabla 122">
            <a:extLst>
              <a:ext uri="{FF2B5EF4-FFF2-40B4-BE49-F238E27FC236}">
                <a16:creationId xmlns:a16="http://schemas.microsoft.com/office/drawing/2014/main" xmlns="" id="{AEE8BC51-3253-43D5-AB29-5F2C04753B9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399299" y="2472064"/>
          <a:ext cx="4410218" cy="1628392"/>
        </p:xfrm>
        <a:graphic>
          <a:graphicData uri="http://schemas.openxmlformats.org/drawingml/2006/table">
            <a:tbl>
              <a:tblPr firstRow="1" bandRow="1"/>
              <a:tblGrid>
                <a:gridCol w="2205109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205109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30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BOG, CLO, PUU, IPI </a:t>
                      </a:r>
                      <a:r>
                        <a:rPr lang="es-CO" sz="1200" b="0" i="0"/>
                        <a:t>y FLR.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1.925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+116,5%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1.148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+24,6%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15281085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93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1.814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5081665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Quindio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xmlns="" id="{5E82C66E-E791-43AC-891F-89337880CE7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14711" y="4490090"/>
            <a:ext cx="493302" cy="493302"/>
          </a:xfrm>
          <a:prstGeom prst="rect">
            <a:avLst/>
          </a:prstGeom>
        </p:spPr>
      </p:pic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4076790" y="4592641"/>
            <a:ext cx="102530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6130048" y="4507001"/>
            <a:ext cx="899589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Coffee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route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8095872" y="4599716"/>
            <a:ext cx="755430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972FA99A-3497-4671-AAD4-5F6054673CF2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9839" y="4481962"/>
            <a:ext cx="458214" cy="458214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FFC2EAEA-E402-4A90-AFB8-E75517E8324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5348" y="4431792"/>
            <a:ext cx="520540" cy="520540"/>
          </a:xfrm>
          <a:prstGeom prst="rect">
            <a:avLst/>
          </a:prstGeom>
        </p:spPr>
      </p:pic>
      <p:sp>
        <p:nvSpPr>
          <p:cNvPr id="49" name="CuadroTexto 48">
            <a:extLst>
              <a:ext uri="{FF2B5EF4-FFF2-40B4-BE49-F238E27FC236}">
                <a16:creationId xmlns:a16="http://schemas.microsoft.com/office/drawing/2014/main" xmlns="" id="{E1D0B8B4-F318-4642-B3A6-55403F0FCE14}"/>
              </a:ext>
            </a:extLst>
          </p:cNvPr>
          <p:cNvSpPr txBox="1"/>
          <p:nvPr/>
        </p:nvSpPr>
        <p:spPr>
          <a:xfrm>
            <a:off x="3844469" y="548926"/>
            <a:ext cx="5035045" cy="11201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Themed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–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traditional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“haciendas” in 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Filandia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Salento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Bike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Coffee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cultural 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landscape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Tree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houses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Ecolodges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85" name="Group 39">
            <a:extLst>
              <a:ext uri="{FF2B5EF4-FFF2-40B4-BE49-F238E27FC236}">
                <a16:creationId xmlns:a16="http://schemas.microsoft.com/office/drawing/2014/main" xmlns="" id="{4741D4B4-80B9-4A5C-B2DA-630C0AFDB731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xmlns="" id="{496D88B6-78CE-4ABB-8EFC-60FA8E52F64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xmlns="" id="{0134C67C-87A8-4DC7-9440-DA909A11283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xmlns="" id="{64FB1912-8EE6-45DC-BC07-A2C6365C7C4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xmlns="" id="{3C73D9A0-081F-4FD9-942D-EDF8CA95F60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xmlns="" id="{D8DFC79C-4183-46A5-ADB7-CDF3CDB3FAB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xmlns="" id="{F1D1823F-07D4-4AE6-AE8F-91FAE6633C7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xmlns="" id="{219A3630-8EC6-40B6-BA5B-C0CB7101E59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7">
              <a:extLst>
                <a:ext uri="{FF2B5EF4-FFF2-40B4-BE49-F238E27FC236}">
                  <a16:creationId xmlns:a16="http://schemas.microsoft.com/office/drawing/2014/main" xmlns="" id="{A7FB42F1-EA5B-4DE2-9361-C9C3A69BB86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8">
              <a:extLst>
                <a:ext uri="{FF2B5EF4-FFF2-40B4-BE49-F238E27FC236}">
                  <a16:creationId xmlns:a16="http://schemas.microsoft.com/office/drawing/2014/main" xmlns="" id="{B056F6B3-952C-4C0E-B18D-7D679D7A92C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9">
              <a:extLst>
                <a:ext uri="{FF2B5EF4-FFF2-40B4-BE49-F238E27FC236}">
                  <a16:creationId xmlns:a16="http://schemas.microsoft.com/office/drawing/2014/main" xmlns="" id="{896A216A-FE72-48FB-BD7A-4161844CBA0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50">
              <a:extLst>
                <a:ext uri="{FF2B5EF4-FFF2-40B4-BE49-F238E27FC236}">
                  <a16:creationId xmlns:a16="http://schemas.microsoft.com/office/drawing/2014/main" xmlns="" id="{F1C3ABBF-F5DE-4A2C-9018-9A65E8EDDEF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51">
              <a:extLst>
                <a:ext uri="{FF2B5EF4-FFF2-40B4-BE49-F238E27FC236}">
                  <a16:creationId xmlns:a16="http://schemas.microsoft.com/office/drawing/2014/main" xmlns="" id="{6E096716-B8AC-4E7F-970D-4D8A9F945BB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52">
              <a:extLst>
                <a:ext uri="{FF2B5EF4-FFF2-40B4-BE49-F238E27FC236}">
                  <a16:creationId xmlns:a16="http://schemas.microsoft.com/office/drawing/2014/main" xmlns="" id="{78D3C467-34C3-4EEA-8ACF-3DF690BB536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53">
              <a:extLst>
                <a:ext uri="{FF2B5EF4-FFF2-40B4-BE49-F238E27FC236}">
                  <a16:creationId xmlns:a16="http://schemas.microsoft.com/office/drawing/2014/main" xmlns="" id="{F231941E-4D85-42E2-A996-DF3F0F203AF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4">
              <a:extLst>
                <a:ext uri="{FF2B5EF4-FFF2-40B4-BE49-F238E27FC236}">
                  <a16:creationId xmlns:a16="http://schemas.microsoft.com/office/drawing/2014/main" xmlns="" id="{D1FDCB76-67A9-4020-94CA-B28EB12CAEB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5">
              <a:extLst>
                <a:ext uri="{FF2B5EF4-FFF2-40B4-BE49-F238E27FC236}">
                  <a16:creationId xmlns:a16="http://schemas.microsoft.com/office/drawing/2014/main" xmlns="" id="{A1DDB716-4D65-419D-A79C-3294BAEBAD3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6">
              <a:extLst>
                <a:ext uri="{FF2B5EF4-FFF2-40B4-BE49-F238E27FC236}">
                  <a16:creationId xmlns:a16="http://schemas.microsoft.com/office/drawing/2014/main" xmlns="" id="{9EC3E226-532E-41FA-A606-997F3AFEC62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7">
              <a:extLst>
                <a:ext uri="{FF2B5EF4-FFF2-40B4-BE49-F238E27FC236}">
                  <a16:creationId xmlns:a16="http://schemas.microsoft.com/office/drawing/2014/main" xmlns="" id="{61C4DF5F-D7C0-4CA7-A63B-DC7795D8D03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8">
              <a:extLst>
                <a:ext uri="{FF2B5EF4-FFF2-40B4-BE49-F238E27FC236}">
                  <a16:creationId xmlns:a16="http://schemas.microsoft.com/office/drawing/2014/main" xmlns="" id="{5A878325-A06F-4282-B691-080C67D0E48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9">
              <a:extLst>
                <a:ext uri="{FF2B5EF4-FFF2-40B4-BE49-F238E27FC236}">
                  <a16:creationId xmlns:a16="http://schemas.microsoft.com/office/drawing/2014/main" xmlns="" id="{90F9A992-5DF9-4455-BD1C-64B90419253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60">
              <a:extLst>
                <a:ext uri="{FF2B5EF4-FFF2-40B4-BE49-F238E27FC236}">
                  <a16:creationId xmlns:a16="http://schemas.microsoft.com/office/drawing/2014/main" xmlns="" id="{B5D2E84F-E8C4-4CCB-93EF-2C2D1CA3FA8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61">
              <a:extLst>
                <a:ext uri="{FF2B5EF4-FFF2-40B4-BE49-F238E27FC236}">
                  <a16:creationId xmlns:a16="http://schemas.microsoft.com/office/drawing/2014/main" xmlns="" id="{02A93637-FC91-44E4-89AD-288D809552B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62">
              <a:extLst>
                <a:ext uri="{FF2B5EF4-FFF2-40B4-BE49-F238E27FC236}">
                  <a16:creationId xmlns:a16="http://schemas.microsoft.com/office/drawing/2014/main" xmlns="" id="{9C51458D-1001-49A3-96A2-42369519F99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63">
              <a:extLst>
                <a:ext uri="{FF2B5EF4-FFF2-40B4-BE49-F238E27FC236}">
                  <a16:creationId xmlns:a16="http://schemas.microsoft.com/office/drawing/2014/main" xmlns="" id="{3E276AC1-93DC-40E4-9B5A-C2B2FCCDE81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4">
              <a:extLst>
                <a:ext uri="{FF2B5EF4-FFF2-40B4-BE49-F238E27FC236}">
                  <a16:creationId xmlns:a16="http://schemas.microsoft.com/office/drawing/2014/main" xmlns="" id="{8C55B5BE-0513-4B8E-8993-C5970F0EBB3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5">
              <a:extLst>
                <a:ext uri="{FF2B5EF4-FFF2-40B4-BE49-F238E27FC236}">
                  <a16:creationId xmlns:a16="http://schemas.microsoft.com/office/drawing/2014/main" xmlns="" id="{7FAA5C2A-6040-4395-BE14-DCE0CB1A618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6">
              <a:extLst>
                <a:ext uri="{FF2B5EF4-FFF2-40B4-BE49-F238E27FC236}">
                  <a16:creationId xmlns:a16="http://schemas.microsoft.com/office/drawing/2014/main" xmlns="" id="{48C53897-5175-4A1D-A5B6-86692E0CD80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7">
              <a:extLst>
                <a:ext uri="{FF2B5EF4-FFF2-40B4-BE49-F238E27FC236}">
                  <a16:creationId xmlns:a16="http://schemas.microsoft.com/office/drawing/2014/main" xmlns="" id="{5FD826EC-083A-4B76-A46A-53FF946C8E1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xmlns="" id="{AF4BDA22-8192-4D48-9EB9-8FE508E7708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9">
              <a:extLst>
                <a:ext uri="{FF2B5EF4-FFF2-40B4-BE49-F238E27FC236}">
                  <a16:creationId xmlns:a16="http://schemas.microsoft.com/office/drawing/2014/main" xmlns="" id="{8F069FA9-1197-41E6-B545-BFF9DB58D0C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70">
              <a:extLst>
                <a:ext uri="{FF2B5EF4-FFF2-40B4-BE49-F238E27FC236}">
                  <a16:creationId xmlns:a16="http://schemas.microsoft.com/office/drawing/2014/main" xmlns="" id="{17894826-7F2D-4DAC-9705-018CB82183F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71">
              <a:extLst>
                <a:ext uri="{FF2B5EF4-FFF2-40B4-BE49-F238E27FC236}">
                  <a16:creationId xmlns:a16="http://schemas.microsoft.com/office/drawing/2014/main" xmlns="" id="{F87BF934-5900-48D8-9080-C506CD65F77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72">
              <a:extLst>
                <a:ext uri="{FF2B5EF4-FFF2-40B4-BE49-F238E27FC236}">
                  <a16:creationId xmlns:a16="http://schemas.microsoft.com/office/drawing/2014/main" xmlns="" id="{2EFC25DC-DA6C-4D04-A54A-72529C48B69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73">
              <a:extLst>
                <a:ext uri="{FF2B5EF4-FFF2-40B4-BE49-F238E27FC236}">
                  <a16:creationId xmlns:a16="http://schemas.microsoft.com/office/drawing/2014/main" xmlns="" id="{DCCF9D85-0DEE-4E2C-ADCA-3F6C963BD50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1" name="Tabla 120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172026" y="1779972"/>
          <a:ext cx="4695802" cy="2493475"/>
        </p:xfrm>
        <a:graphic>
          <a:graphicData uri="http://schemas.openxmlformats.org/drawingml/2006/table">
            <a:tbl>
              <a:tblPr firstRow="1" bandRow="1"/>
              <a:tblGrid>
                <a:gridCol w="2347901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47901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47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 </a:t>
                      </a:r>
                      <a:r>
                        <a:rPr lang="es-CO" sz="1200" b="0" i="0"/>
                        <a:t>y MDE.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Frequencies: </a:t>
                      </a:r>
                      <a:r>
                        <a:rPr lang="es-CO" sz="1200" b="0" i="0" noProof="0" dirty="0"/>
                        <a:t>5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Intl</a:t>
                      </a:r>
                      <a:r>
                        <a:rPr lang="es-CO" sz="1200" b="1" i="1" dirty="0"/>
                        <a:t>. </a:t>
                      </a:r>
                      <a:r>
                        <a:rPr lang="es-CO" sz="1200" b="1" i="1" dirty="0" err="1"/>
                        <a:t>Chairs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746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186564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14.377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+10,3%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6.868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+6,2%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4925903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157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6.120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43,08%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$258.812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32,52%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$237.999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459271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9535867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xmlns="" id="{95110C5A-DF5D-B843-AFEF-EE92805F9A6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40430" y="-45155"/>
            <a:ext cx="6803570" cy="5143500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77" name="CuadroTexto 76">
            <a:extLst>
              <a:ext uri="{FF2B5EF4-FFF2-40B4-BE49-F238E27FC236}">
                <a16:creationId xmlns:a16="http://schemas.microsoft.com/office/drawing/2014/main" xmlns="" id="{71CB9BB4-8CAC-4C8B-AEC3-905AA56933D4}"/>
              </a:ext>
            </a:extLst>
          </p:cNvPr>
          <p:cNvSpPr txBox="1"/>
          <p:nvPr/>
        </p:nvSpPr>
        <p:spPr>
          <a:xfrm>
            <a:off x="594811" y="2744540"/>
            <a:ext cx="6014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dirty="0">
                <a:latin typeface="Century Gothic" panose="020B0502020202020204" pitchFamily="34" charset="0"/>
                <a:cs typeface="Arial" panose="020B0604020202020204" pitchFamily="34" charset="0"/>
              </a:rPr>
              <a:t>15.6%</a:t>
            </a:r>
          </a:p>
        </p:txBody>
      </p:sp>
      <p:sp>
        <p:nvSpPr>
          <p:cNvPr id="78" name="CuadroTexto 77">
            <a:extLst>
              <a:ext uri="{FF2B5EF4-FFF2-40B4-BE49-F238E27FC236}">
                <a16:creationId xmlns:a16="http://schemas.microsoft.com/office/drawing/2014/main" xmlns="" id="{14310F54-FEB2-4F70-B40C-82C63BDE89B4}"/>
              </a:ext>
            </a:extLst>
          </p:cNvPr>
          <p:cNvSpPr txBox="1"/>
          <p:nvPr/>
        </p:nvSpPr>
        <p:spPr>
          <a:xfrm>
            <a:off x="513858" y="3482107"/>
            <a:ext cx="8659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dirty="0">
                <a:latin typeface="Century Gothic" panose="020B0502020202020204" pitchFamily="34" charset="0"/>
                <a:cs typeface="Arial" panose="020B0604020202020204" pitchFamily="34" charset="0"/>
              </a:rPr>
              <a:t>7,139,072</a:t>
            </a:r>
          </a:p>
        </p:txBody>
      </p:sp>
      <p:sp>
        <p:nvSpPr>
          <p:cNvPr id="79" name="Rectángulo 78">
            <a:extLst>
              <a:ext uri="{FF2B5EF4-FFF2-40B4-BE49-F238E27FC236}">
                <a16:creationId xmlns:a16="http://schemas.microsoft.com/office/drawing/2014/main" xmlns="" id="{83348C5C-8B1E-40C0-AD54-FD16CB39DB45}"/>
              </a:ext>
            </a:extLst>
          </p:cNvPr>
          <p:cNvSpPr/>
          <p:nvPr/>
        </p:nvSpPr>
        <p:spPr>
          <a:xfrm>
            <a:off x="1963761" y="3093111"/>
            <a:ext cx="3305713" cy="2585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243">
              <a:lnSpc>
                <a:spcPct val="90000"/>
              </a:lnSpc>
              <a:defRPr/>
            </a:pPr>
            <a:r>
              <a:rPr lang="es-CO" sz="1200" b="1" dirty="0">
                <a:latin typeface="Century Gothic" panose="020B0502020202020204" pitchFamily="34" charset="0"/>
                <a:cs typeface="Arial" panose="020B0604020202020204" pitchFamily="34" charset="0"/>
              </a:rPr>
              <a:t>GDP Per </a:t>
            </a:r>
            <a:r>
              <a:rPr lang="es-CO" sz="1200" b="1" dirty="0" err="1">
                <a:latin typeface="Century Gothic" panose="020B0502020202020204" pitchFamily="34" charset="0"/>
                <a:cs typeface="Arial" panose="020B0604020202020204" pitchFamily="34" charset="0"/>
              </a:rPr>
              <a:t>Capita</a:t>
            </a:r>
            <a:r>
              <a:rPr lang="es-CO" sz="1200" b="1" dirty="0">
                <a:latin typeface="Century Gothic" panose="020B0502020202020204" pitchFamily="34" charset="0"/>
                <a:cs typeface="Arial" panose="020B0604020202020204" pitchFamily="34" charset="0"/>
              </a:rPr>
              <a:t> </a:t>
            </a:r>
            <a:r>
              <a:rPr lang="es-CO" sz="1200" dirty="0">
                <a:latin typeface="Century Gothic" panose="020B0502020202020204" pitchFamily="34" charset="0"/>
                <a:cs typeface="Arial" panose="020B0604020202020204" pitchFamily="34" charset="0"/>
              </a:rPr>
              <a:t>(USD PPP, </a:t>
            </a:r>
            <a:r>
              <a:rPr lang="es-CO" sz="1200" dirty="0" err="1">
                <a:latin typeface="Century Gothic" panose="020B0502020202020204" pitchFamily="34" charset="0"/>
                <a:cs typeface="Arial" panose="020B0604020202020204" pitchFamily="34" charset="0"/>
              </a:rPr>
              <a:t>constant</a:t>
            </a:r>
            <a:r>
              <a:rPr lang="es-CO" sz="1200" dirty="0">
                <a:latin typeface="Century Gothic" panose="020B0502020202020204" pitchFamily="34" charset="0"/>
                <a:cs typeface="Arial" panose="020B0604020202020204" pitchFamily="34" charset="0"/>
              </a:rPr>
              <a:t> </a:t>
            </a:r>
            <a:r>
              <a:rPr lang="es-CO" sz="1200" dirty="0" err="1">
                <a:latin typeface="Century Gothic" panose="020B0502020202020204" pitchFamily="34" charset="0"/>
                <a:cs typeface="Arial" panose="020B0604020202020204" pitchFamily="34" charset="0"/>
              </a:rPr>
              <a:t>prices</a:t>
            </a:r>
            <a:r>
              <a:rPr lang="es-CO" sz="1200" dirty="0">
                <a:latin typeface="Century Gothic" panose="020B0502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80" name="Rectángulo 79">
            <a:extLst>
              <a:ext uri="{FF2B5EF4-FFF2-40B4-BE49-F238E27FC236}">
                <a16:creationId xmlns:a16="http://schemas.microsoft.com/office/drawing/2014/main" xmlns="" id="{FEB53F66-7428-4EB6-A4E2-D5C0B53A14E3}"/>
              </a:ext>
            </a:extLst>
          </p:cNvPr>
          <p:cNvSpPr/>
          <p:nvPr/>
        </p:nvSpPr>
        <p:spPr>
          <a:xfrm>
            <a:off x="833633" y="2057767"/>
            <a:ext cx="272702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O" sz="1200" b="1" dirty="0" err="1">
                <a:latin typeface="Century Gothic" panose="020B0502020202020204" pitchFamily="34" charset="0"/>
                <a:cs typeface="Arial" panose="020B0604020202020204" pitchFamily="34" charset="0"/>
              </a:rPr>
              <a:t>Middle</a:t>
            </a:r>
            <a:r>
              <a:rPr lang="es-CO" sz="1200" b="1" dirty="0">
                <a:latin typeface="Century Gothic" panose="020B0502020202020204" pitchFamily="34" charset="0"/>
                <a:cs typeface="Arial" panose="020B0604020202020204" pitchFamily="34" charset="0"/>
              </a:rPr>
              <a:t> </a:t>
            </a:r>
            <a:r>
              <a:rPr lang="es-CO" sz="1200" b="1" dirty="0" err="1">
                <a:latin typeface="Century Gothic" panose="020B0502020202020204" pitchFamily="34" charset="0"/>
                <a:cs typeface="Arial" panose="020B0604020202020204" pitchFamily="34" charset="0"/>
              </a:rPr>
              <a:t>class</a:t>
            </a:r>
            <a:r>
              <a:rPr lang="es-CO" sz="1200" b="1" dirty="0">
                <a:latin typeface="Century Gothic" panose="020B0502020202020204" pitchFamily="34" charset="0"/>
                <a:cs typeface="Arial" panose="020B0604020202020204" pitchFamily="34" charset="0"/>
              </a:rPr>
              <a:t> </a:t>
            </a:r>
            <a:r>
              <a:rPr lang="es-CO" sz="1200" i="1" dirty="0">
                <a:latin typeface="Century Gothic" panose="020B0502020202020204" pitchFamily="34" charset="0"/>
                <a:cs typeface="Arial" panose="020B0604020202020204" pitchFamily="34" charset="0"/>
              </a:rPr>
              <a:t>(% </a:t>
            </a:r>
            <a:r>
              <a:rPr lang="es-CO" sz="1200" i="1" dirty="0" err="1">
                <a:latin typeface="Century Gothic" panose="020B0502020202020204" pitchFamily="34" charset="0"/>
                <a:cs typeface="Arial" panose="020B0604020202020204" pitchFamily="34" charset="0"/>
              </a:rPr>
              <a:t>of</a:t>
            </a:r>
            <a:r>
              <a:rPr lang="es-CO" sz="1200" i="1" dirty="0">
                <a:latin typeface="Century Gothic" panose="020B0502020202020204" pitchFamily="34" charset="0"/>
                <a:cs typeface="Arial" panose="020B0604020202020204" pitchFamily="34" charset="0"/>
              </a:rPr>
              <a:t> </a:t>
            </a:r>
            <a:r>
              <a:rPr lang="es-CO" sz="1200" i="1" dirty="0" err="1">
                <a:latin typeface="Century Gothic" panose="020B0502020202020204" pitchFamily="34" charset="0"/>
                <a:cs typeface="Arial" panose="020B0604020202020204" pitchFamily="34" charset="0"/>
              </a:rPr>
              <a:t>the</a:t>
            </a:r>
            <a:r>
              <a:rPr lang="es-CO" sz="1200" i="1" dirty="0">
                <a:latin typeface="Century Gothic" panose="020B0502020202020204" pitchFamily="34" charset="0"/>
                <a:cs typeface="Arial" panose="020B0604020202020204" pitchFamily="34" charset="0"/>
              </a:rPr>
              <a:t> </a:t>
            </a:r>
            <a:r>
              <a:rPr lang="es-CO" sz="1200" i="1" dirty="0" err="1">
                <a:latin typeface="Century Gothic" panose="020B0502020202020204" pitchFamily="34" charset="0"/>
                <a:cs typeface="Arial" panose="020B0604020202020204" pitchFamily="34" charset="0"/>
              </a:rPr>
              <a:t>population</a:t>
            </a:r>
            <a:r>
              <a:rPr lang="es-CO" sz="1200" i="1" dirty="0">
                <a:latin typeface="Century Gothic" panose="020B0502020202020204" pitchFamily="34" charset="0"/>
                <a:cs typeface="Arial" panose="020B0604020202020204" pitchFamily="34" charset="0"/>
              </a:rPr>
              <a:t>)</a:t>
            </a:r>
            <a:endParaRPr lang="es-CO" sz="1200" dirty="0"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81" name="8 CuadroTexto">
            <a:extLst>
              <a:ext uri="{FF2B5EF4-FFF2-40B4-BE49-F238E27FC236}">
                <a16:creationId xmlns:a16="http://schemas.microsoft.com/office/drawing/2014/main" xmlns="" id="{CDA23B6E-30E7-44CA-959F-0B4D98C58E47}"/>
              </a:ext>
            </a:extLst>
          </p:cNvPr>
          <p:cNvSpPr txBox="1"/>
          <p:nvPr/>
        </p:nvSpPr>
        <p:spPr>
          <a:xfrm>
            <a:off x="731607" y="1125463"/>
            <a:ext cx="4717537" cy="715562"/>
          </a:xfrm>
          <a:prstGeom prst="rect">
            <a:avLst/>
          </a:prstGeom>
          <a:noFill/>
        </p:spPr>
        <p:txBody>
          <a:bodyPr wrap="square" lIns="68562" tIns="34281" rIns="68562" bIns="34281" rtlCol="0">
            <a:spAutoFit/>
          </a:bodyPr>
          <a:lstStyle/>
          <a:p>
            <a:pPr marL="0" marR="0" lvl="0" indent="0" algn="ctr" defTabSz="91254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Share of the population belonging to the middle class vs GDP per capita evolution</a:t>
            </a:r>
          </a:p>
          <a:p>
            <a:pPr lvl="0" algn="ctr" defTabSz="912549">
              <a:defRPr/>
            </a:pP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2002 – 2017</a:t>
            </a:r>
          </a:p>
        </p:txBody>
      </p:sp>
      <p:sp>
        <p:nvSpPr>
          <p:cNvPr id="84" name="CuadroTexto 83">
            <a:extLst>
              <a:ext uri="{FF2B5EF4-FFF2-40B4-BE49-F238E27FC236}">
                <a16:creationId xmlns:a16="http://schemas.microsoft.com/office/drawing/2014/main" xmlns="" id="{81439187-8252-4C7D-81B0-E0BC6C8C09DC}"/>
              </a:ext>
            </a:extLst>
          </p:cNvPr>
          <p:cNvSpPr txBox="1"/>
          <p:nvPr/>
        </p:nvSpPr>
        <p:spPr>
          <a:xfrm>
            <a:off x="6816961" y="1315911"/>
            <a:ext cx="122822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3600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 Black" panose="020B0604020202020204" pitchFamily="34" charset="0"/>
              </a:rPr>
              <a:t>1.8%</a:t>
            </a:r>
          </a:p>
        </p:txBody>
      </p:sp>
      <p:sp>
        <p:nvSpPr>
          <p:cNvPr id="85" name="CuadroTexto 84">
            <a:extLst>
              <a:ext uri="{FF2B5EF4-FFF2-40B4-BE49-F238E27FC236}">
                <a16:creationId xmlns:a16="http://schemas.microsoft.com/office/drawing/2014/main" xmlns="" id="{A37B062C-C973-4FF6-8FA8-5C36AAC06AE5}"/>
              </a:ext>
            </a:extLst>
          </p:cNvPr>
          <p:cNvSpPr txBox="1"/>
          <p:nvPr/>
        </p:nvSpPr>
        <p:spPr>
          <a:xfrm>
            <a:off x="6181724" y="1962242"/>
            <a:ext cx="27879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400" b="1" spc="3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GDP </a:t>
            </a:r>
            <a:r>
              <a:rPr lang="es-CO" sz="1400" b="1" spc="300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growth</a:t>
            </a:r>
            <a:r>
              <a:rPr lang="es-CO" sz="1400" b="1" spc="3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 in 2017</a:t>
            </a:r>
          </a:p>
          <a:p>
            <a:r>
              <a:rPr lang="es-CO" sz="1400" b="1" spc="3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6" name="CuadroTexto 85">
            <a:extLst>
              <a:ext uri="{FF2B5EF4-FFF2-40B4-BE49-F238E27FC236}">
                <a16:creationId xmlns:a16="http://schemas.microsoft.com/office/drawing/2014/main" xmlns="" id="{8D7BFA38-0925-4448-958B-8511BBB65070}"/>
              </a:ext>
            </a:extLst>
          </p:cNvPr>
          <p:cNvSpPr txBox="1"/>
          <p:nvPr/>
        </p:nvSpPr>
        <p:spPr>
          <a:xfrm>
            <a:off x="6816961" y="2363931"/>
            <a:ext cx="122822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3600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 Black" panose="020B0604020202020204" pitchFamily="34" charset="0"/>
              </a:rPr>
              <a:t>2.8%</a:t>
            </a:r>
          </a:p>
        </p:txBody>
      </p:sp>
      <p:sp>
        <p:nvSpPr>
          <p:cNvPr id="87" name="CuadroTexto 86">
            <a:extLst>
              <a:ext uri="{FF2B5EF4-FFF2-40B4-BE49-F238E27FC236}">
                <a16:creationId xmlns:a16="http://schemas.microsoft.com/office/drawing/2014/main" xmlns="" id="{D19D7DAA-DC87-4778-AFD2-73C0FEB653C1}"/>
              </a:ext>
            </a:extLst>
          </p:cNvPr>
          <p:cNvSpPr txBox="1"/>
          <p:nvPr/>
        </p:nvSpPr>
        <p:spPr>
          <a:xfrm>
            <a:off x="6181724" y="2947127"/>
            <a:ext cx="25555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400" b="1" spc="3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GDP </a:t>
            </a:r>
            <a:r>
              <a:rPr lang="es-CO" sz="1400" b="1" spc="300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growth</a:t>
            </a:r>
            <a:r>
              <a:rPr lang="es-CO" sz="1400" b="1" spc="3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 in 2018</a:t>
            </a:r>
          </a:p>
        </p:txBody>
      </p:sp>
      <p:sp>
        <p:nvSpPr>
          <p:cNvPr id="88" name="CuadroTexto 87">
            <a:extLst>
              <a:ext uri="{FF2B5EF4-FFF2-40B4-BE49-F238E27FC236}">
                <a16:creationId xmlns:a16="http://schemas.microsoft.com/office/drawing/2014/main" xmlns="" id="{D3B319D0-E340-4D9C-A455-06CB80989F32}"/>
              </a:ext>
            </a:extLst>
          </p:cNvPr>
          <p:cNvSpPr txBox="1"/>
          <p:nvPr/>
        </p:nvSpPr>
        <p:spPr>
          <a:xfrm>
            <a:off x="6816961" y="3276394"/>
            <a:ext cx="122822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3600" b="1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</a:rPr>
              <a:t>3.5%</a:t>
            </a:r>
          </a:p>
        </p:txBody>
      </p:sp>
      <p:pic>
        <p:nvPicPr>
          <p:cNvPr id="20" name="Imagen 19">
            <a:extLst>
              <a:ext uri="{FF2B5EF4-FFF2-40B4-BE49-F238E27FC236}">
                <a16:creationId xmlns:a16="http://schemas.microsoft.com/office/drawing/2014/main" xmlns="" id="{DDDF025B-442C-4DCD-BFC9-AD8DF097313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5073" t="23303" r="57970" b="72637"/>
          <a:stretch/>
        </p:blipFill>
        <p:spPr>
          <a:xfrm>
            <a:off x="2067338" y="3858858"/>
            <a:ext cx="1099710" cy="842351"/>
          </a:xfrm>
          <a:prstGeom prst="rect">
            <a:avLst/>
          </a:prstGeom>
        </p:spPr>
      </p:pic>
      <p:graphicFrame>
        <p:nvGraphicFramePr>
          <p:cNvPr id="76" name="Gráfico 75">
            <a:extLst>
              <a:ext uri="{FF2B5EF4-FFF2-40B4-BE49-F238E27FC236}">
                <a16:creationId xmlns:a16="http://schemas.microsoft.com/office/drawing/2014/main" xmlns="" id="{929D5050-7E8F-421A-BA5C-0E189903DF2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1873333"/>
              </p:ext>
            </p:extLst>
          </p:nvPr>
        </p:nvGraphicFramePr>
        <p:xfrm>
          <a:off x="428385" y="1745645"/>
          <a:ext cx="5908262" cy="25734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9" name="CuadroTexto 88">
            <a:extLst>
              <a:ext uri="{FF2B5EF4-FFF2-40B4-BE49-F238E27FC236}">
                <a16:creationId xmlns:a16="http://schemas.microsoft.com/office/drawing/2014/main" xmlns="" id="{7D2F94BC-3B98-4BFC-A28E-C634C617948C}"/>
              </a:ext>
            </a:extLst>
          </p:cNvPr>
          <p:cNvSpPr txBox="1"/>
          <p:nvPr/>
        </p:nvSpPr>
        <p:spPr>
          <a:xfrm>
            <a:off x="6181724" y="3765784"/>
            <a:ext cx="33684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400" b="1" spc="3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GDP </a:t>
            </a:r>
            <a:r>
              <a:rPr lang="es-CO" sz="1400" b="1" spc="300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growth</a:t>
            </a:r>
            <a:r>
              <a:rPr lang="es-CO" sz="1400" b="1" spc="3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 </a:t>
            </a:r>
            <a:r>
              <a:rPr lang="es-CO" sz="1400" b="1" spc="300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forecast</a:t>
            </a:r>
            <a:r>
              <a:rPr lang="es-CO" sz="1400" b="1" spc="3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 </a:t>
            </a:r>
          </a:p>
          <a:p>
            <a:r>
              <a:rPr lang="es-CO" sz="1400" b="1" spc="300" dirty="0" err="1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for</a:t>
            </a:r>
            <a:r>
              <a:rPr lang="es-CO" sz="1400" b="1" spc="300" dirty="0">
                <a:solidFill>
                  <a:schemeClr val="bg1">
                    <a:lumMod val="50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 2019</a:t>
            </a:r>
          </a:p>
        </p:txBody>
      </p:sp>
      <p:pic>
        <p:nvPicPr>
          <p:cNvPr id="21" name="Imagen 20">
            <a:extLst>
              <a:ext uri="{FF2B5EF4-FFF2-40B4-BE49-F238E27FC236}">
                <a16:creationId xmlns:a16="http://schemas.microsoft.com/office/drawing/2014/main" xmlns="" id="{256A1E22-1950-45FC-A0B2-046255C9C35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5073" t="23303" r="57970" b="72637"/>
          <a:stretch/>
        </p:blipFill>
        <p:spPr>
          <a:xfrm>
            <a:off x="2165308" y="59746"/>
            <a:ext cx="1099710" cy="842351"/>
          </a:xfrm>
          <a:prstGeom prst="rect">
            <a:avLst/>
          </a:prstGeom>
        </p:spPr>
      </p:pic>
      <p:sp>
        <p:nvSpPr>
          <p:cNvPr id="19" name="Rectángulo 18">
            <a:extLst>
              <a:ext uri="{FF2B5EF4-FFF2-40B4-BE49-F238E27FC236}">
                <a16:creationId xmlns:a16="http://schemas.microsoft.com/office/drawing/2014/main" xmlns="" id="{8E09BE64-1A08-417F-8609-E5F3236B5763}"/>
              </a:ext>
            </a:extLst>
          </p:cNvPr>
          <p:cNvSpPr/>
          <p:nvPr/>
        </p:nvSpPr>
        <p:spPr>
          <a:xfrm>
            <a:off x="502918" y="117420"/>
            <a:ext cx="8118568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MX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A </a:t>
            </a:r>
            <a:r>
              <a:rPr lang="es-MX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middle</a:t>
            </a:r>
            <a:r>
              <a:rPr lang="es-MX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MX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class</a:t>
            </a:r>
            <a:r>
              <a:rPr lang="es-MX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in </a:t>
            </a:r>
            <a:r>
              <a:rPr lang="es-MX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growth</a:t>
            </a:r>
            <a:r>
              <a:rPr lang="es-MX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and </a:t>
            </a:r>
            <a:r>
              <a:rPr lang="es-MX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with</a:t>
            </a:r>
            <a:r>
              <a:rPr lang="es-MX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MX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high</a:t>
            </a:r>
            <a:r>
              <a:rPr lang="es-MX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MX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purchasing</a:t>
            </a:r>
            <a:r>
              <a:rPr lang="es-MX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MX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power</a:t>
            </a:r>
            <a:endParaRPr lang="en-US" sz="2500" b="1" dirty="0">
              <a:solidFill>
                <a:schemeClr val="bg1">
                  <a:lumMod val="50000"/>
                </a:schemeClr>
              </a:solidFill>
              <a:latin typeface="Century Gothic"/>
            </a:endParaRPr>
          </a:p>
          <a:p>
            <a:pPr marL="33527" defTabSz="1219140">
              <a:lnSpc>
                <a:spcPts val="2500"/>
              </a:lnSpc>
              <a:defRPr/>
            </a:pP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  <a:cs typeface="Century Gothic"/>
            </a:endParaRP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D89D142A-1A06-430E-9CE2-20DAF662FB8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99111" r="50195"/>
          <a:stretch/>
        </p:blipFill>
        <p:spPr>
          <a:xfrm>
            <a:off x="448668" y="5098019"/>
            <a:ext cx="3621677" cy="45719"/>
          </a:xfrm>
          <a:prstGeom prst="rect">
            <a:avLst/>
          </a:prstGeom>
        </p:spPr>
      </p:pic>
      <p:sp>
        <p:nvSpPr>
          <p:cNvPr id="23" name="30 CuadroTexto">
            <a:extLst>
              <a:ext uri="{FF2B5EF4-FFF2-40B4-BE49-F238E27FC236}">
                <a16:creationId xmlns:a16="http://schemas.microsoft.com/office/drawing/2014/main" xmlns="" id="{98C1BEC5-BBF6-4FBE-AFDE-E6CCB4F5A649}"/>
              </a:ext>
            </a:extLst>
          </p:cNvPr>
          <p:cNvSpPr txBox="1"/>
          <p:nvPr/>
        </p:nvSpPr>
        <p:spPr>
          <a:xfrm>
            <a:off x="408460" y="4131308"/>
            <a:ext cx="3487271" cy="1061827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>
            <a:defPPr>
              <a:defRPr lang="en-US"/>
            </a:defPPr>
            <a:lvl1pPr lvl="0" defTabSz="1219140">
              <a:defRPr sz="8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es-CO" sz="900" dirty="0" err="1">
                <a:solidFill>
                  <a:schemeClr val="tx1"/>
                </a:solidFill>
              </a:rPr>
              <a:t>Source</a:t>
            </a:r>
            <a:r>
              <a:rPr lang="es-CO" sz="900" dirty="0">
                <a:solidFill>
                  <a:schemeClr val="tx1"/>
                </a:solidFill>
              </a:rPr>
              <a:t>:</a:t>
            </a:r>
          </a:p>
          <a:p>
            <a:r>
              <a:rPr lang="es-CO" sz="900" dirty="0">
                <a:solidFill>
                  <a:schemeClr val="tx1"/>
                </a:solidFill>
              </a:rPr>
              <a:t>Indicadores de pobreza: DANE </a:t>
            </a:r>
          </a:p>
          <a:p>
            <a:r>
              <a:rPr lang="es-CO" sz="900" dirty="0">
                <a:solidFill>
                  <a:schemeClr val="tx1"/>
                </a:solidFill>
              </a:rPr>
              <a:t>Clase media (2002-2011): La evolución de la clase media en Colombia. Documento CEDE # 50</a:t>
            </a:r>
          </a:p>
          <a:p>
            <a:r>
              <a:rPr lang="es-CO" sz="900" dirty="0">
                <a:solidFill>
                  <a:schemeClr val="tx1"/>
                </a:solidFill>
              </a:rPr>
              <a:t>Clase media (2013 y 2014):  </a:t>
            </a:r>
            <a:r>
              <a:rPr lang="es-CO" sz="900" dirty="0" err="1">
                <a:solidFill>
                  <a:schemeClr val="tx1"/>
                </a:solidFill>
              </a:rPr>
              <a:t>Raddar</a:t>
            </a:r>
            <a:r>
              <a:rPr lang="es-CO" sz="900" dirty="0">
                <a:solidFill>
                  <a:schemeClr val="tx1"/>
                </a:solidFill>
              </a:rPr>
              <a:t> (estimación 2014 con base en información de RADDAR)  </a:t>
            </a:r>
          </a:p>
          <a:p>
            <a:r>
              <a:rPr lang="es-CO" sz="900" dirty="0">
                <a:solidFill>
                  <a:schemeClr val="tx1"/>
                </a:solidFill>
              </a:rPr>
              <a:t>*Clase media (2016): *Dato estimado por ProColombia</a:t>
            </a:r>
          </a:p>
        </p:txBody>
      </p:sp>
    </p:spTree>
    <p:extLst>
      <p:ext uri="{BB962C8B-B14F-4D97-AF65-F5344CB8AC3E}">
        <p14:creationId xmlns:p14="http://schemas.microsoft.com/office/powerpoint/2010/main" val="352906850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Risaralda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xmlns="" id="{5E82C66E-E791-43AC-891F-89337880CE7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15933" y="4422830"/>
            <a:ext cx="493302" cy="493302"/>
          </a:xfrm>
          <a:prstGeom prst="rect">
            <a:avLst/>
          </a:prstGeom>
        </p:spPr>
      </p:pic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2978071" y="4504644"/>
            <a:ext cx="1025304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4754913" y="4422830"/>
            <a:ext cx="899589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Coffee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route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6344454" y="4515545"/>
            <a:ext cx="98595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Adventure</a:t>
            </a: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FFC2EAEA-E402-4A90-AFB8-E75517E8324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51598" y="4347621"/>
            <a:ext cx="520540" cy="520540"/>
          </a:xfrm>
          <a:prstGeom prst="rect">
            <a:avLst/>
          </a:prstGeom>
        </p:spPr>
      </p:pic>
      <p:sp>
        <p:nvSpPr>
          <p:cNvPr id="12" name="CuadroTexto 11">
            <a:extLst>
              <a:ext uri="{FF2B5EF4-FFF2-40B4-BE49-F238E27FC236}">
                <a16:creationId xmlns:a16="http://schemas.microsoft.com/office/drawing/2014/main" xmlns="" id="{9C8EB0F0-A17D-4FEF-AEAC-7D29B07F4474}"/>
              </a:ext>
            </a:extLst>
          </p:cNvPr>
          <p:cNvSpPr txBox="1"/>
          <p:nvPr/>
        </p:nvSpPr>
        <p:spPr>
          <a:xfrm>
            <a:off x="1127177" y="4504747"/>
            <a:ext cx="1215631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13" name="Imagen 12">
            <a:extLst>
              <a:ext uri="{FF2B5EF4-FFF2-40B4-BE49-F238E27FC236}">
                <a16:creationId xmlns:a16="http://schemas.microsoft.com/office/drawing/2014/main" xmlns="" id="{00C7624A-56E0-441B-AF6A-05F8486576D4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20053" y="4415632"/>
            <a:ext cx="496071" cy="496071"/>
          </a:xfrm>
          <a:prstGeom prst="rect">
            <a:avLst/>
          </a:prstGeom>
        </p:spPr>
      </p:pic>
      <p:sp>
        <p:nvSpPr>
          <p:cNvPr id="14" name="CuadroTexto 13">
            <a:extLst>
              <a:ext uri="{FF2B5EF4-FFF2-40B4-BE49-F238E27FC236}">
                <a16:creationId xmlns:a16="http://schemas.microsoft.com/office/drawing/2014/main" xmlns="" id="{234FBC6A-F87F-4071-B24C-C6F80BC1618D}"/>
              </a:ext>
            </a:extLst>
          </p:cNvPr>
          <p:cNvSpPr txBox="1"/>
          <p:nvPr/>
        </p:nvSpPr>
        <p:spPr>
          <a:xfrm>
            <a:off x="7934685" y="4515544"/>
            <a:ext cx="85655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Wellness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xmlns="" id="{99502AC3-1F00-437A-92A0-D71327640723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4358" y="4394982"/>
            <a:ext cx="522219" cy="522219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xmlns="" id="{2EE21663-D412-46E7-96D3-45D34DF1A1F4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30407" y="4296966"/>
            <a:ext cx="589715" cy="589715"/>
          </a:xfrm>
          <a:prstGeom prst="rect">
            <a:avLst/>
          </a:prstGeom>
        </p:spPr>
      </p:pic>
      <p:sp>
        <p:nvSpPr>
          <p:cNvPr id="53" name="CuadroTexto 52">
            <a:extLst>
              <a:ext uri="{FF2B5EF4-FFF2-40B4-BE49-F238E27FC236}">
                <a16:creationId xmlns:a16="http://schemas.microsoft.com/office/drawing/2014/main" xmlns="" id="{E5E70B36-21CB-4B66-B121-5B8A82278A08}"/>
              </a:ext>
            </a:extLst>
          </p:cNvPr>
          <p:cNvSpPr txBox="1"/>
          <p:nvPr/>
        </p:nvSpPr>
        <p:spPr>
          <a:xfrm>
            <a:off x="4189582" y="410723"/>
            <a:ext cx="4733517" cy="11201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Investment in the Bio Park </a:t>
            </a:r>
            <a:r>
              <a:rPr kumimoji="0" lang="en-US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Ukumarí</a:t>
            </a: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Pereira.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Boutique hotels and ecolodges in 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Pereira.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Bike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Wellness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Santa Rosa de Cabal.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Tree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houses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89" name="Group 39">
            <a:extLst>
              <a:ext uri="{FF2B5EF4-FFF2-40B4-BE49-F238E27FC236}">
                <a16:creationId xmlns:a16="http://schemas.microsoft.com/office/drawing/2014/main" xmlns="" id="{5ABB22B0-38F7-4B9A-9FD6-888E9BA5D94D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90" name="Freeform 40">
              <a:extLst>
                <a:ext uri="{FF2B5EF4-FFF2-40B4-BE49-F238E27FC236}">
                  <a16:creationId xmlns:a16="http://schemas.microsoft.com/office/drawing/2014/main" xmlns="" id="{4FF840DB-84E9-4EAD-9987-1F2F8773922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1">
              <a:extLst>
                <a:ext uri="{FF2B5EF4-FFF2-40B4-BE49-F238E27FC236}">
                  <a16:creationId xmlns:a16="http://schemas.microsoft.com/office/drawing/2014/main" xmlns="" id="{2618B530-A0DF-409B-B72A-82D66F5A619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2">
              <a:extLst>
                <a:ext uri="{FF2B5EF4-FFF2-40B4-BE49-F238E27FC236}">
                  <a16:creationId xmlns:a16="http://schemas.microsoft.com/office/drawing/2014/main" xmlns="" id="{A4EF1E38-6A6A-47E0-BD0F-DD66135167A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3">
              <a:extLst>
                <a:ext uri="{FF2B5EF4-FFF2-40B4-BE49-F238E27FC236}">
                  <a16:creationId xmlns:a16="http://schemas.microsoft.com/office/drawing/2014/main" xmlns="" id="{1AED98C3-54A1-47A0-9A41-8AE190CB48B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4">
              <a:extLst>
                <a:ext uri="{FF2B5EF4-FFF2-40B4-BE49-F238E27FC236}">
                  <a16:creationId xmlns:a16="http://schemas.microsoft.com/office/drawing/2014/main" xmlns="" id="{0648D64F-0C0C-49B0-AE1E-63D87CDC6F9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5">
              <a:extLst>
                <a:ext uri="{FF2B5EF4-FFF2-40B4-BE49-F238E27FC236}">
                  <a16:creationId xmlns:a16="http://schemas.microsoft.com/office/drawing/2014/main" xmlns="" id="{FDB6DE63-9E40-457A-BC6A-3A3805F7D09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46">
              <a:extLst>
                <a:ext uri="{FF2B5EF4-FFF2-40B4-BE49-F238E27FC236}">
                  <a16:creationId xmlns:a16="http://schemas.microsoft.com/office/drawing/2014/main" xmlns="" id="{ADD0B6F9-2231-47BF-8E71-63F3AB078B9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47">
              <a:extLst>
                <a:ext uri="{FF2B5EF4-FFF2-40B4-BE49-F238E27FC236}">
                  <a16:creationId xmlns:a16="http://schemas.microsoft.com/office/drawing/2014/main" xmlns="" id="{DE6DA7A7-662F-4ECC-B992-5E563CC3CB6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48">
              <a:extLst>
                <a:ext uri="{FF2B5EF4-FFF2-40B4-BE49-F238E27FC236}">
                  <a16:creationId xmlns:a16="http://schemas.microsoft.com/office/drawing/2014/main" xmlns="" id="{041E7614-E886-49CA-AFA8-A873931B488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49">
              <a:extLst>
                <a:ext uri="{FF2B5EF4-FFF2-40B4-BE49-F238E27FC236}">
                  <a16:creationId xmlns:a16="http://schemas.microsoft.com/office/drawing/2014/main" xmlns="" id="{30443BEA-263D-46B2-A566-B62526BDE45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0">
              <a:extLst>
                <a:ext uri="{FF2B5EF4-FFF2-40B4-BE49-F238E27FC236}">
                  <a16:creationId xmlns:a16="http://schemas.microsoft.com/office/drawing/2014/main" xmlns="" id="{F38BF2D4-D699-45AB-8411-BB2F8E86CF6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1">
              <a:extLst>
                <a:ext uri="{FF2B5EF4-FFF2-40B4-BE49-F238E27FC236}">
                  <a16:creationId xmlns:a16="http://schemas.microsoft.com/office/drawing/2014/main" xmlns="" id="{B20AF518-572B-42B1-867C-6091E20A618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2">
              <a:extLst>
                <a:ext uri="{FF2B5EF4-FFF2-40B4-BE49-F238E27FC236}">
                  <a16:creationId xmlns:a16="http://schemas.microsoft.com/office/drawing/2014/main" xmlns="" id="{DC1908B0-8D42-4BA8-9FE9-D22E137E699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3">
              <a:extLst>
                <a:ext uri="{FF2B5EF4-FFF2-40B4-BE49-F238E27FC236}">
                  <a16:creationId xmlns:a16="http://schemas.microsoft.com/office/drawing/2014/main" xmlns="" id="{6E8C8C00-B4A8-417F-B46B-88493272A07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4">
              <a:extLst>
                <a:ext uri="{FF2B5EF4-FFF2-40B4-BE49-F238E27FC236}">
                  <a16:creationId xmlns:a16="http://schemas.microsoft.com/office/drawing/2014/main" xmlns="" id="{25AF8F9D-2166-4725-ADE5-6A73BFEC247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5">
              <a:extLst>
                <a:ext uri="{FF2B5EF4-FFF2-40B4-BE49-F238E27FC236}">
                  <a16:creationId xmlns:a16="http://schemas.microsoft.com/office/drawing/2014/main" xmlns="" id="{21DDEDBC-37C3-4AB6-8DCE-1E338A3599A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56">
              <a:extLst>
                <a:ext uri="{FF2B5EF4-FFF2-40B4-BE49-F238E27FC236}">
                  <a16:creationId xmlns:a16="http://schemas.microsoft.com/office/drawing/2014/main" xmlns="" id="{BC41F9D2-8FF3-4772-95AA-C0EA6B73CAA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57">
              <a:extLst>
                <a:ext uri="{FF2B5EF4-FFF2-40B4-BE49-F238E27FC236}">
                  <a16:creationId xmlns:a16="http://schemas.microsoft.com/office/drawing/2014/main" xmlns="" id="{8397E02E-000E-4C6E-A60D-7B67CC94F42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58">
              <a:extLst>
                <a:ext uri="{FF2B5EF4-FFF2-40B4-BE49-F238E27FC236}">
                  <a16:creationId xmlns:a16="http://schemas.microsoft.com/office/drawing/2014/main" xmlns="" id="{08590CC1-31EA-4B96-851F-1830DDB82D1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59">
              <a:extLst>
                <a:ext uri="{FF2B5EF4-FFF2-40B4-BE49-F238E27FC236}">
                  <a16:creationId xmlns:a16="http://schemas.microsoft.com/office/drawing/2014/main" xmlns="" id="{16D57034-22FB-4EAE-8B86-88397716C23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0">
              <a:extLst>
                <a:ext uri="{FF2B5EF4-FFF2-40B4-BE49-F238E27FC236}">
                  <a16:creationId xmlns:a16="http://schemas.microsoft.com/office/drawing/2014/main" xmlns="" id="{17CD680D-B830-475B-A22B-BCA67CF4B55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1">
              <a:extLst>
                <a:ext uri="{FF2B5EF4-FFF2-40B4-BE49-F238E27FC236}">
                  <a16:creationId xmlns:a16="http://schemas.microsoft.com/office/drawing/2014/main" xmlns="" id="{780D0E29-38EA-4374-AC21-FC7130D08B9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2">
              <a:extLst>
                <a:ext uri="{FF2B5EF4-FFF2-40B4-BE49-F238E27FC236}">
                  <a16:creationId xmlns:a16="http://schemas.microsoft.com/office/drawing/2014/main" xmlns="" id="{6358E0B0-49D5-4C24-A4B4-73467676BA3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3">
              <a:extLst>
                <a:ext uri="{FF2B5EF4-FFF2-40B4-BE49-F238E27FC236}">
                  <a16:creationId xmlns:a16="http://schemas.microsoft.com/office/drawing/2014/main" xmlns="" id="{CC742399-3BE6-4F98-9CF6-F9D7280A2FD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4">
              <a:extLst>
                <a:ext uri="{FF2B5EF4-FFF2-40B4-BE49-F238E27FC236}">
                  <a16:creationId xmlns:a16="http://schemas.microsoft.com/office/drawing/2014/main" xmlns="" id="{5467D3DE-FDDE-450E-ABBD-9BEE85DB252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5">
              <a:extLst>
                <a:ext uri="{FF2B5EF4-FFF2-40B4-BE49-F238E27FC236}">
                  <a16:creationId xmlns:a16="http://schemas.microsoft.com/office/drawing/2014/main" xmlns="" id="{E9045814-657F-4F94-92ED-549F606260E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66">
              <a:extLst>
                <a:ext uri="{FF2B5EF4-FFF2-40B4-BE49-F238E27FC236}">
                  <a16:creationId xmlns:a16="http://schemas.microsoft.com/office/drawing/2014/main" xmlns="" id="{DAC8C329-8C19-4FD5-92CD-799DB00C01C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67">
              <a:extLst>
                <a:ext uri="{FF2B5EF4-FFF2-40B4-BE49-F238E27FC236}">
                  <a16:creationId xmlns:a16="http://schemas.microsoft.com/office/drawing/2014/main" xmlns="" id="{7F2D5DBC-9463-4631-8BAA-FD9C17CA78B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68">
              <a:extLst>
                <a:ext uri="{FF2B5EF4-FFF2-40B4-BE49-F238E27FC236}">
                  <a16:creationId xmlns:a16="http://schemas.microsoft.com/office/drawing/2014/main" xmlns="" id="{CB963CCE-AC51-4AA8-80FC-C714D1F340C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69">
              <a:extLst>
                <a:ext uri="{FF2B5EF4-FFF2-40B4-BE49-F238E27FC236}">
                  <a16:creationId xmlns:a16="http://schemas.microsoft.com/office/drawing/2014/main" xmlns="" id="{39609141-8F36-41A6-94B0-FABA9BA7116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0" name="Freeform 70">
              <a:extLst>
                <a:ext uri="{FF2B5EF4-FFF2-40B4-BE49-F238E27FC236}">
                  <a16:creationId xmlns:a16="http://schemas.microsoft.com/office/drawing/2014/main" xmlns="" id="{CD511E63-51FC-4624-B78E-D36A990544E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1" name="Freeform 71">
              <a:extLst>
                <a:ext uri="{FF2B5EF4-FFF2-40B4-BE49-F238E27FC236}">
                  <a16:creationId xmlns:a16="http://schemas.microsoft.com/office/drawing/2014/main" xmlns="" id="{3BC8E4F6-A743-4A04-873F-E6EF2584D0A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2" name="Freeform 72">
              <a:extLst>
                <a:ext uri="{FF2B5EF4-FFF2-40B4-BE49-F238E27FC236}">
                  <a16:creationId xmlns:a16="http://schemas.microsoft.com/office/drawing/2014/main" xmlns="" id="{EC54DF0D-7139-4C6A-9AB8-DD7511BF1A2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3" name="Freeform 73">
              <a:extLst>
                <a:ext uri="{FF2B5EF4-FFF2-40B4-BE49-F238E27FC236}">
                  <a16:creationId xmlns:a16="http://schemas.microsoft.com/office/drawing/2014/main" xmlns="" id="{34BC5832-A81B-4FA6-9F53-DD65B03D572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5" name="Tabla 124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226967" y="1675557"/>
          <a:ext cx="4658746" cy="2493475"/>
        </p:xfrm>
        <a:graphic>
          <a:graphicData uri="http://schemas.openxmlformats.org/drawingml/2006/table">
            <a:tbl>
              <a:tblPr firstRow="1" bandRow="1"/>
              <a:tblGrid>
                <a:gridCol w="2329373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29373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194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BOG, MDE </a:t>
                      </a:r>
                      <a:r>
                        <a:rPr lang="es-CO" sz="1200" b="0" i="0"/>
                        <a:t>y CTG.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Frequencies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11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Intl</a:t>
                      </a:r>
                      <a:r>
                        <a:rPr lang="es-CO" sz="1200" b="1" i="1" dirty="0"/>
                        <a:t>. </a:t>
                      </a:r>
                      <a:r>
                        <a:rPr lang="es-CO" sz="1200" b="1" i="1" dirty="0" err="1"/>
                        <a:t>Chairs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1.034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186564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26.120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+2,9%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13.369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+16,3%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452057252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200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5.997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49,23%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$207.486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46,73%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$205.473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7331125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324836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San Andres y Providencia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4241629" y="4596805"/>
            <a:ext cx="1172739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Gastronomy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6427457" y="4611108"/>
            <a:ext cx="899589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8109308" y="4596805"/>
            <a:ext cx="85655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9C8EB0F0-A17D-4FEF-AEAC-7D29B07F4474}"/>
              </a:ext>
            </a:extLst>
          </p:cNvPr>
          <p:cNvSpPr txBox="1"/>
          <p:nvPr/>
        </p:nvSpPr>
        <p:spPr>
          <a:xfrm>
            <a:off x="2482229" y="4511166"/>
            <a:ext cx="872501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Sun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DB6BC334-A8BE-4D5D-8329-F1C770572C8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05790" y="4511960"/>
            <a:ext cx="480732" cy="480732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DA941FF7-A488-483A-BB37-7FEA347C278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41807" y="4556431"/>
            <a:ext cx="436261" cy="436261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xmlns="" id="{DCAD8703-4673-47EA-9419-BA20038F136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75068" y="4596805"/>
            <a:ext cx="365312" cy="365312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xmlns="" id="{3AACFC47-A810-4984-B6C2-6013A0B1E4F3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817" y="4545447"/>
            <a:ext cx="380621" cy="380621"/>
          </a:xfrm>
          <a:prstGeom prst="rect">
            <a:avLst/>
          </a:prstGeom>
        </p:spPr>
      </p:pic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67FAED00-B88D-4DB0-996D-DD83637D7633}"/>
              </a:ext>
            </a:extLst>
          </p:cNvPr>
          <p:cNvSpPr txBox="1"/>
          <p:nvPr/>
        </p:nvSpPr>
        <p:spPr>
          <a:xfrm>
            <a:off x="4301313" y="454662"/>
            <a:ext cx="5131033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Lodging</a:t>
            </a:r>
            <a:r>
              <a:rPr kumimoji="0" lang="es-CO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Telecommunications infrastructure for hotels and tourists.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Specialized</a:t>
            </a:r>
            <a:r>
              <a:rPr kumimoji="0" lang="es-CO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transport</a:t>
            </a:r>
            <a:r>
              <a:rPr kumimoji="0" lang="es-CO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 resorts.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Bungalows</a:t>
            </a:r>
            <a:r>
              <a:rPr kumimoji="0" lang="es-CO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Above</a:t>
            </a:r>
            <a:r>
              <a:rPr kumimoji="0" lang="es-CO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sea </a:t>
            </a:r>
            <a:r>
              <a:rPr kumimoji="0" lang="es-CO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Marina for yachts and sailboats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endParaRPr kumimoji="0" lang="es-CO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pSp>
        <p:nvGrpSpPr>
          <p:cNvPr id="87" name="Group 39">
            <a:extLst>
              <a:ext uri="{FF2B5EF4-FFF2-40B4-BE49-F238E27FC236}">
                <a16:creationId xmlns:a16="http://schemas.microsoft.com/office/drawing/2014/main" xmlns="" id="{90FED5F4-6B6B-49B4-A8A7-0BDD78D370A5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xmlns="" id="{3F45C20A-2CD1-4A9A-903D-A4B6EF8FB68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xmlns="" id="{E019D005-AE92-47BE-A8B2-5A8990B9F4E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xmlns="" id="{9D37357B-2B05-4638-AB1D-9ADC8146A18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xmlns="" id="{27B5DC96-94B6-4C1F-81F4-5B3F1A73A80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xmlns="" id="{FFB48BC4-C015-4071-BC84-4C88BCCEC4F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xmlns="" id="{4938A44E-C9C2-478E-9CD8-6F34E1573AA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xmlns="" id="{72D05BC7-4F96-4320-B4C9-9516892653E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7">
              <a:extLst>
                <a:ext uri="{FF2B5EF4-FFF2-40B4-BE49-F238E27FC236}">
                  <a16:creationId xmlns:a16="http://schemas.microsoft.com/office/drawing/2014/main" xmlns="" id="{2C573AF4-ABDF-41E0-9DBB-1C1B92DB288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48">
              <a:extLst>
                <a:ext uri="{FF2B5EF4-FFF2-40B4-BE49-F238E27FC236}">
                  <a16:creationId xmlns:a16="http://schemas.microsoft.com/office/drawing/2014/main" xmlns="" id="{6253E038-8FCE-42A8-AF7B-F2F1B3D72BC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49">
              <a:extLst>
                <a:ext uri="{FF2B5EF4-FFF2-40B4-BE49-F238E27FC236}">
                  <a16:creationId xmlns:a16="http://schemas.microsoft.com/office/drawing/2014/main" xmlns="" id="{84FA83ED-194D-4A98-8059-B695D932A77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50">
              <a:extLst>
                <a:ext uri="{FF2B5EF4-FFF2-40B4-BE49-F238E27FC236}">
                  <a16:creationId xmlns:a16="http://schemas.microsoft.com/office/drawing/2014/main" xmlns="" id="{0B045BB7-BF14-4994-B42D-8C0A9A01CBF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51">
              <a:extLst>
                <a:ext uri="{FF2B5EF4-FFF2-40B4-BE49-F238E27FC236}">
                  <a16:creationId xmlns:a16="http://schemas.microsoft.com/office/drawing/2014/main" xmlns="" id="{2B7F4AED-AA73-44C8-A945-947E4039844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2">
              <a:extLst>
                <a:ext uri="{FF2B5EF4-FFF2-40B4-BE49-F238E27FC236}">
                  <a16:creationId xmlns:a16="http://schemas.microsoft.com/office/drawing/2014/main" xmlns="" id="{8F2DA2D3-2E47-4F84-BF2E-5750101B1A5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3">
              <a:extLst>
                <a:ext uri="{FF2B5EF4-FFF2-40B4-BE49-F238E27FC236}">
                  <a16:creationId xmlns:a16="http://schemas.microsoft.com/office/drawing/2014/main" xmlns="" id="{90A357C9-E758-462A-BC98-5C1F12AD6E2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4">
              <a:extLst>
                <a:ext uri="{FF2B5EF4-FFF2-40B4-BE49-F238E27FC236}">
                  <a16:creationId xmlns:a16="http://schemas.microsoft.com/office/drawing/2014/main" xmlns="" id="{5FF7E4B3-95FC-4198-A5F2-072E6FB7AFD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5">
              <a:extLst>
                <a:ext uri="{FF2B5EF4-FFF2-40B4-BE49-F238E27FC236}">
                  <a16:creationId xmlns:a16="http://schemas.microsoft.com/office/drawing/2014/main" xmlns="" id="{5A93A4C9-3559-4B36-B3B8-CB17CDE1361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6">
              <a:extLst>
                <a:ext uri="{FF2B5EF4-FFF2-40B4-BE49-F238E27FC236}">
                  <a16:creationId xmlns:a16="http://schemas.microsoft.com/office/drawing/2014/main" xmlns="" id="{C00CA71A-FB83-469C-96A1-B785C79B114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7">
              <a:extLst>
                <a:ext uri="{FF2B5EF4-FFF2-40B4-BE49-F238E27FC236}">
                  <a16:creationId xmlns:a16="http://schemas.microsoft.com/office/drawing/2014/main" xmlns="" id="{08F3B542-92CA-43B2-8CD6-F504E2CCBDD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58">
              <a:extLst>
                <a:ext uri="{FF2B5EF4-FFF2-40B4-BE49-F238E27FC236}">
                  <a16:creationId xmlns:a16="http://schemas.microsoft.com/office/drawing/2014/main" xmlns="" id="{54374BAA-DFBC-4ACA-B0C1-806410CA51F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59">
              <a:extLst>
                <a:ext uri="{FF2B5EF4-FFF2-40B4-BE49-F238E27FC236}">
                  <a16:creationId xmlns:a16="http://schemas.microsoft.com/office/drawing/2014/main" xmlns="" id="{E38FDE0C-DA27-4A5B-B36A-087EB7B24E8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60">
              <a:extLst>
                <a:ext uri="{FF2B5EF4-FFF2-40B4-BE49-F238E27FC236}">
                  <a16:creationId xmlns:a16="http://schemas.microsoft.com/office/drawing/2014/main" xmlns="" id="{D3186748-7592-4B5D-8657-7492B13D5F8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61">
              <a:extLst>
                <a:ext uri="{FF2B5EF4-FFF2-40B4-BE49-F238E27FC236}">
                  <a16:creationId xmlns:a16="http://schemas.microsoft.com/office/drawing/2014/main" xmlns="" id="{D3775B2C-A8B3-4BFE-8D3C-810F160D7C8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2">
              <a:extLst>
                <a:ext uri="{FF2B5EF4-FFF2-40B4-BE49-F238E27FC236}">
                  <a16:creationId xmlns:a16="http://schemas.microsoft.com/office/drawing/2014/main" xmlns="" id="{A05E0CE6-5749-49FF-B899-A4680673128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3">
              <a:extLst>
                <a:ext uri="{FF2B5EF4-FFF2-40B4-BE49-F238E27FC236}">
                  <a16:creationId xmlns:a16="http://schemas.microsoft.com/office/drawing/2014/main" xmlns="" id="{4CD0914A-4D4D-4D6D-B926-A52BB9E92F5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4">
              <a:extLst>
                <a:ext uri="{FF2B5EF4-FFF2-40B4-BE49-F238E27FC236}">
                  <a16:creationId xmlns:a16="http://schemas.microsoft.com/office/drawing/2014/main" xmlns="" id="{B986CE99-FAF5-481A-B771-5A5C1939BCB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5">
              <a:extLst>
                <a:ext uri="{FF2B5EF4-FFF2-40B4-BE49-F238E27FC236}">
                  <a16:creationId xmlns:a16="http://schemas.microsoft.com/office/drawing/2014/main" xmlns="" id="{701B61C5-A748-4207-B836-FD984F17375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6">
              <a:extLst>
                <a:ext uri="{FF2B5EF4-FFF2-40B4-BE49-F238E27FC236}">
                  <a16:creationId xmlns:a16="http://schemas.microsoft.com/office/drawing/2014/main" xmlns="" id="{5E03B615-0868-4BF6-9E40-E97FE743108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7">
              <a:extLst>
                <a:ext uri="{FF2B5EF4-FFF2-40B4-BE49-F238E27FC236}">
                  <a16:creationId xmlns:a16="http://schemas.microsoft.com/office/drawing/2014/main" xmlns="" id="{765D47C2-A2E2-4D47-B9BB-06BEC9CEE4F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68">
              <a:extLst>
                <a:ext uri="{FF2B5EF4-FFF2-40B4-BE49-F238E27FC236}">
                  <a16:creationId xmlns:a16="http://schemas.microsoft.com/office/drawing/2014/main" xmlns="" id="{D40768DC-3020-4F32-B5E2-D1AD0E7D0F0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69">
              <a:extLst>
                <a:ext uri="{FF2B5EF4-FFF2-40B4-BE49-F238E27FC236}">
                  <a16:creationId xmlns:a16="http://schemas.microsoft.com/office/drawing/2014/main" xmlns="" id="{6732ADD8-2AEF-40EC-917C-53C67C03B3C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70">
              <a:extLst>
                <a:ext uri="{FF2B5EF4-FFF2-40B4-BE49-F238E27FC236}">
                  <a16:creationId xmlns:a16="http://schemas.microsoft.com/office/drawing/2014/main" xmlns="" id="{ECA043C3-4115-44FC-8B56-898F204413D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71">
              <a:extLst>
                <a:ext uri="{FF2B5EF4-FFF2-40B4-BE49-F238E27FC236}">
                  <a16:creationId xmlns:a16="http://schemas.microsoft.com/office/drawing/2014/main" xmlns="" id="{CDE294BD-7CE1-4EF8-A7B3-959B28D16CA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0" name="Freeform 72">
              <a:extLst>
                <a:ext uri="{FF2B5EF4-FFF2-40B4-BE49-F238E27FC236}">
                  <a16:creationId xmlns:a16="http://schemas.microsoft.com/office/drawing/2014/main" xmlns="" id="{0C68903E-C767-4A40-8475-B67B7A5C24F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1" name="Freeform 73">
              <a:extLst>
                <a:ext uri="{FF2B5EF4-FFF2-40B4-BE49-F238E27FC236}">
                  <a16:creationId xmlns:a16="http://schemas.microsoft.com/office/drawing/2014/main" xmlns="" id="{8F4D4506-F9E2-4A38-9356-F0D63D76D3A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3" name="Tabla 122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274114" y="1868713"/>
          <a:ext cx="4708966" cy="2493475"/>
        </p:xfrm>
        <a:graphic>
          <a:graphicData uri="http://schemas.openxmlformats.org/drawingml/2006/table">
            <a:tbl>
              <a:tblPr firstRow="1" bandRow="1"/>
              <a:tblGrid>
                <a:gridCol w="2354483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54483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130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BOG, CTG, MDE, CLO </a:t>
                      </a:r>
                      <a:r>
                        <a:rPr lang="es-CO" sz="1200" b="0" i="0"/>
                        <a:t>y BAQ.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Frequencies: </a:t>
                      </a:r>
                      <a:r>
                        <a:rPr lang="es-CO" sz="1200" b="0" i="0" dirty="0"/>
                        <a:t>7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Intl</a:t>
                      </a:r>
                      <a:r>
                        <a:rPr lang="es-CO" sz="1200" b="1" i="1" dirty="0"/>
                        <a:t>. </a:t>
                      </a:r>
                      <a:r>
                        <a:rPr lang="es-CO" sz="1200" b="1" i="1" dirty="0" err="1"/>
                        <a:t>Chairs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790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186564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114.693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+12,9%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60.558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+0,6%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86659773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79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7.864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80,25%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N/D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83,31%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N/D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353424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998290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Santander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4133974" y="4615084"/>
            <a:ext cx="1172739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Gastronomy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6132437" y="4629385"/>
            <a:ext cx="118032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8001653" y="4615084"/>
            <a:ext cx="85655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9C8EB0F0-A17D-4FEF-AEAC-7D29B07F4474}"/>
              </a:ext>
            </a:extLst>
          </p:cNvPr>
          <p:cNvSpPr txBox="1"/>
          <p:nvPr/>
        </p:nvSpPr>
        <p:spPr>
          <a:xfrm>
            <a:off x="2127104" y="4529445"/>
            <a:ext cx="1116762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DB6BC334-A8BE-4D5D-8329-F1C770572C8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0640" y="4461599"/>
            <a:ext cx="581014" cy="581014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DCAD8703-4673-47EA-9419-BA20038F136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04735" y="4527711"/>
            <a:ext cx="477400" cy="477400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xmlns="" id="{41328F52-B6CC-4771-A73A-46EAAA5BE461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73009" y="4504579"/>
            <a:ext cx="523661" cy="523661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xmlns="" id="{CA4629C2-61A8-42A9-8BFF-98772990302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21793" y="4438428"/>
            <a:ext cx="589813" cy="589813"/>
          </a:xfrm>
          <a:prstGeom prst="rect">
            <a:avLst/>
          </a:prstGeom>
        </p:spPr>
      </p:pic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AA5B6B4E-657C-4BCF-88B3-D263F312F34E}"/>
              </a:ext>
            </a:extLst>
          </p:cNvPr>
          <p:cNvSpPr txBox="1"/>
          <p:nvPr/>
        </p:nvSpPr>
        <p:spPr>
          <a:xfrm>
            <a:off x="4199801" y="375176"/>
            <a:ext cx="4733517" cy="132574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Nautical center and hotel in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Represa </a:t>
            </a:r>
            <a:r>
              <a:rPr kumimoji="0" lang="es-CO" sz="1300" b="1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Topocoro</a:t>
            </a:r>
            <a:r>
              <a:rPr kumimoji="0" lang="es-CO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endParaRPr kumimoji="0" lang="es-ES" sz="13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ckwell" panose="02060603020205020403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Gambita, San Gil, Barichara y Girón.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Glamping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Barichara and </a:t>
            </a:r>
            <a:r>
              <a:rPr kumimoji="0" lang="es-CO" sz="1300" b="1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Chicamocha</a:t>
            </a:r>
            <a:r>
              <a:rPr kumimoji="0" lang="es-CO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00" b="1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Canyon</a:t>
            </a:r>
            <a:r>
              <a:rPr kumimoji="0" lang="es-CO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Co-living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open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houses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Bucaramanga. 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85759" marR="0" lvl="0" indent="-28575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watching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Bike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 </a:t>
            </a:r>
          </a:p>
        </p:txBody>
      </p:sp>
      <p:grpSp>
        <p:nvGrpSpPr>
          <p:cNvPr id="87" name="Group 39">
            <a:extLst>
              <a:ext uri="{FF2B5EF4-FFF2-40B4-BE49-F238E27FC236}">
                <a16:creationId xmlns:a16="http://schemas.microsoft.com/office/drawing/2014/main" xmlns="" id="{7D7A1DE3-BD41-4875-8975-4A38159CD9F1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xmlns="" id="{F6D30841-5865-42A6-A1F8-905B6050B9F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xmlns="" id="{5FE288E7-91E3-4C9D-9607-BD0646FAC70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xmlns="" id="{B410EEF4-CE33-4B68-B5B6-9E6EDEE5A36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xmlns="" id="{B9190200-D936-4C08-9D43-845F1D8FD61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xmlns="" id="{D4861FC0-A255-4BCE-A845-8E41F6C6CAA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xmlns="" id="{3575676F-69A4-4D57-A5D6-1CD5E0062DB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xmlns="" id="{DD843B82-6396-422E-BAF6-09135F99AA0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7">
              <a:extLst>
                <a:ext uri="{FF2B5EF4-FFF2-40B4-BE49-F238E27FC236}">
                  <a16:creationId xmlns:a16="http://schemas.microsoft.com/office/drawing/2014/main" xmlns="" id="{6BEED9A5-4214-48FF-BF83-92C6C33E8F7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48">
              <a:extLst>
                <a:ext uri="{FF2B5EF4-FFF2-40B4-BE49-F238E27FC236}">
                  <a16:creationId xmlns:a16="http://schemas.microsoft.com/office/drawing/2014/main" xmlns="" id="{4C8226D0-BE16-4185-9EF1-C9D1D9EB266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49">
              <a:extLst>
                <a:ext uri="{FF2B5EF4-FFF2-40B4-BE49-F238E27FC236}">
                  <a16:creationId xmlns:a16="http://schemas.microsoft.com/office/drawing/2014/main" xmlns="" id="{2E3061C1-ABBB-40EC-8533-A7685F9BFA0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50">
              <a:extLst>
                <a:ext uri="{FF2B5EF4-FFF2-40B4-BE49-F238E27FC236}">
                  <a16:creationId xmlns:a16="http://schemas.microsoft.com/office/drawing/2014/main" xmlns="" id="{1ECB30E8-BD0A-418C-9D9D-1F46F4477C7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51">
              <a:extLst>
                <a:ext uri="{FF2B5EF4-FFF2-40B4-BE49-F238E27FC236}">
                  <a16:creationId xmlns:a16="http://schemas.microsoft.com/office/drawing/2014/main" xmlns="" id="{8A49B569-C93D-4005-9C6E-26F3E3FF88E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2">
              <a:extLst>
                <a:ext uri="{FF2B5EF4-FFF2-40B4-BE49-F238E27FC236}">
                  <a16:creationId xmlns:a16="http://schemas.microsoft.com/office/drawing/2014/main" xmlns="" id="{AF2625D0-834C-4E40-BE24-C871B66AB14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3">
              <a:extLst>
                <a:ext uri="{FF2B5EF4-FFF2-40B4-BE49-F238E27FC236}">
                  <a16:creationId xmlns:a16="http://schemas.microsoft.com/office/drawing/2014/main" xmlns="" id="{1B11546C-F614-48C0-BD5A-4CF8C52F6DB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4">
              <a:extLst>
                <a:ext uri="{FF2B5EF4-FFF2-40B4-BE49-F238E27FC236}">
                  <a16:creationId xmlns:a16="http://schemas.microsoft.com/office/drawing/2014/main" xmlns="" id="{73AFB810-B963-4863-8EAA-FB3DB03DA9C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5">
              <a:extLst>
                <a:ext uri="{FF2B5EF4-FFF2-40B4-BE49-F238E27FC236}">
                  <a16:creationId xmlns:a16="http://schemas.microsoft.com/office/drawing/2014/main" xmlns="" id="{C4840E5C-64D5-4B60-9C63-C8001AE6049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6">
              <a:extLst>
                <a:ext uri="{FF2B5EF4-FFF2-40B4-BE49-F238E27FC236}">
                  <a16:creationId xmlns:a16="http://schemas.microsoft.com/office/drawing/2014/main" xmlns="" id="{DD80EB3C-0A63-492D-ADE9-4879E7F4CCF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7">
              <a:extLst>
                <a:ext uri="{FF2B5EF4-FFF2-40B4-BE49-F238E27FC236}">
                  <a16:creationId xmlns:a16="http://schemas.microsoft.com/office/drawing/2014/main" xmlns="" id="{1A387B5D-EA0A-4B79-963F-C47AE70E618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58">
              <a:extLst>
                <a:ext uri="{FF2B5EF4-FFF2-40B4-BE49-F238E27FC236}">
                  <a16:creationId xmlns:a16="http://schemas.microsoft.com/office/drawing/2014/main" xmlns="" id="{87B5567B-2D19-49E8-8001-D75F4039980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59">
              <a:extLst>
                <a:ext uri="{FF2B5EF4-FFF2-40B4-BE49-F238E27FC236}">
                  <a16:creationId xmlns:a16="http://schemas.microsoft.com/office/drawing/2014/main" xmlns="" id="{7FE3293C-9FEB-428D-B595-E8D257B163A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60">
              <a:extLst>
                <a:ext uri="{FF2B5EF4-FFF2-40B4-BE49-F238E27FC236}">
                  <a16:creationId xmlns:a16="http://schemas.microsoft.com/office/drawing/2014/main" xmlns="" id="{C97FF12C-2995-4A1D-9497-DEA57A5D0B9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61">
              <a:extLst>
                <a:ext uri="{FF2B5EF4-FFF2-40B4-BE49-F238E27FC236}">
                  <a16:creationId xmlns:a16="http://schemas.microsoft.com/office/drawing/2014/main" xmlns="" id="{FFA9E353-1015-4EDA-8533-16B14ECC852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2">
              <a:extLst>
                <a:ext uri="{FF2B5EF4-FFF2-40B4-BE49-F238E27FC236}">
                  <a16:creationId xmlns:a16="http://schemas.microsoft.com/office/drawing/2014/main" xmlns="" id="{0CED0EE4-7F4E-469D-9ECF-C07054C3F77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3">
              <a:extLst>
                <a:ext uri="{FF2B5EF4-FFF2-40B4-BE49-F238E27FC236}">
                  <a16:creationId xmlns:a16="http://schemas.microsoft.com/office/drawing/2014/main" xmlns="" id="{5E995637-F6B9-4E66-9001-FD52CA736B3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4">
              <a:extLst>
                <a:ext uri="{FF2B5EF4-FFF2-40B4-BE49-F238E27FC236}">
                  <a16:creationId xmlns:a16="http://schemas.microsoft.com/office/drawing/2014/main" xmlns="" id="{8C595852-EACE-4451-ADDA-2C28BA818A1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5">
              <a:extLst>
                <a:ext uri="{FF2B5EF4-FFF2-40B4-BE49-F238E27FC236}">
                  <a16:creationId xmlns:a16="http://schemas.microsoft.com/office/drawing/2014/main" xmlns="" id="{79580A1D-B2D7-4F7A-A8E0-41AAD4C7C17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6">
              <a:extLst>
                <a:ext uri="{FF2B5EF4-FFF2-40B4-BE49-F238E27FC236}">
                  <a16:creationId xmlns:a16="http://schemas.microsoft.com/office/drawing/2014/main" xmlns="" id="{2C01E80A-E71D-4B45-BFC9-3ECF99D0F58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7">
              <a:extLst>
                <a:ext uri="{FF2B5EF4-FFF2-40B4-BE49-F238E27FC236}">
                  <a16:creationId xmlns:a16="http://schemas.microsoft.com/office/drawing/2014/main" xmlns="" id="{A9354458-6E6A-46AB-B20F-B28F7F72314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68">
              <a:extLst>
                <a:ext uri="{FF2B5EF4-FFF2-40B4-BE49-F238E27FC236}">
                  <a16:creationId xmlns:a16="http://schemas.microsoft.com/office/drawing/2014/main" xmlns="" id="{E74C0D65-BECA-4843-ACE1-E3AAAF0ADBB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69">
              <a:extLst>
                <a:ext uri="{FF2B5EF4-FFF2-40B4-BE49-F238E27FC236}">
                  <a16:creationId xmlns:a16="http://schemas.microsoft.com/office/drawing/2014/main" xmlns="" id="{A5E3DA7D-5641-48AE-90AA-26C3C69F785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70">
              <a:extLst>
                <a:ext uri="{FF2B5EF4-FFF2-40B4-BE49-F238E27FC236}">
                  <a16:creationId xmlns:a16="http://schemas.microsoft.com/office/drawing/2014/main" xmlns="" id="{599E34B2-CF9F-4D2B-9883-44877E2768D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71">
              <a:extLst>
                <a:ext uri="{FF2B5EF4-FFF2-40B4-BE49-F238E27FC236}">
                  <a16:creationId xmlns:a16="http://schemas.microsoft.com/office/drawing/2014/main" xmlns="" id="{4F6DC531-CFA7-4CF2-8A4D-195ACA0B053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0" name="Freeform 72">
              <a:extLst>
                <a:ext uri="{FF2B5EF4-FFF2-40B4-BE49-F238E27FC236}">
                  <a16:creationId xmlns:a16="http://schemas.microsoft.com/office/drawing/2014/main" xmlns="" id="{EB90A47A-61A8-4A08-9D33-81F24AEA119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1" name="Freeform 73">
              <a:extLst>
                <a:ext uri="{FF2B5EF4-FFF2-40B4-BE49-F238E27FC236}">
                  <a16:creationId xmlns:a16="http://schemas.microsoft.com/office/drawing/2014/main" xmlns="" id="{493641DA-584B-435E-980B-C93288A54BD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3" name="Tabla 122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226214" y="1844066"/>
          <a:ext cx="4819326" cy="2493475"/>
        </p:xfrm>
        <a:graphic>
          <a:graphicData uri="http://schemas.openxmlformats.org/drawingml/2006/table">
            <a:tbl>
              <a:tblPr firstRow="1" bandRow="1"/>
              <a:tblGrid>
                <a:gridCol w="2409663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409663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209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BOG, CTG, MDE, BAQ, AUC, CUC, RVE y EYP.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Frequencies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Intl</a:t>
                      </a:r>
                      <a:r>
                        <a:rPr lang="es-CO" sz="1200" b="1" i="1" dirty="0"/>
                        <a:t>. </a:t>
                      </a:r>
                      <a:r>
                        <a:rPr lang="es-CO" sz="1200" b="1" i="1" dirty="0" err="1"/>
                        <a:t>Chairs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376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186564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39.847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+59,9%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24.991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+61,3%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11327687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378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14.343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47,98%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$161.050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43,77%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</a:t>
                      </a:r>
                      <a:r>
                        <a:rPr lang="es-CO" sz="1200" b="1" i="1" baseline="0" dirty="0"/>
                        <a:t> </a:t>
                      </a:r>
                      <a:r>
                        <a:rPr lang="es-CO" sz="1200" b="0" i="1" baseline="0" dirty="0"/>
                        <a:t>$170</a:t>
                      </a:r>
                      <a:r>
                        <a:rPr lang="es-CO" sz="1200" b="0" i="1" dirty="0"/>
                        <a:t>.470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670947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8476896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Sucre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4296775" y="4421101"/>
            <a:ext cx="1172739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Gastronomy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6298410" y="4349762"/>
            <a:ext cx="1180322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Sun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8164455" y="4421101"/>
            <a:ext cx="85655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DB6BC334-A8BE-4D5D-8329-F1C770572C8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83442" y="4267617"/>
            <a:ext cx="581014" cy="581014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DCAD8703-4673-47EA-9419-BA20038F136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67536" y="4333729"/>
            <a:ext cx="477400" cy="477400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BCCCFD0B-C64A-4B80-90CF-365B63B0444B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21354" y="4235601"/>
            <a:ext cx="591558" cy="591558"/>
          </a:xfrm>
          <a:prstGeom prst="rect">
            <a:avLst/>
          </a:prstGeom>
        </p:spPr>
      </p:pic>
      <p:sp>
        <p:nvSpPr>
          <p:cNvPr id="49" name="CuadroTexto 48">
            <a:extLst>
              <a:ext uri="{FF2B5EF4-FFF2-40B4-BE49-F238E27FC236}">
                <a16:creationId xmlns:a16="http://schemas.microsoft.com/office/drawing/2014/main" xmlns="" id="{F5A2AF3E-4E7C-43C9-B0F5-EB7A4661E740}"/>
              </a:ext>
            </a:extLst>
          </p:cNvPr>
          <p:cNvSpPr txBox="1"/>
          <p:nvPr/>
        </p:nvSpPr>
        <p:spPr>
          <a:xfrm>
            <a:off x="4268375" y="945043"/>
            <a:ext cx="4710252" cy="11201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 resorts and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luxury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ecolodges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Golfo de Morrosquillo: Tolú, Coveñas, Punta Seca, Rincón del Mar. 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Bungalows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above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sea </a:t>
            </a:r>
            <a:r>
              <a:rPr kumimoji="0" lang="es-CO" sz="13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at the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Archipiélago of San Bernardo</a:t>
            </a:r>
            <a:r>
              <a:rPr kumimoji="0" lang="es-CO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85" name="Group 39">
            <a:extLst>
              <a:ext uri="{FF2B5EF4-FFF2-40B4-BE49-F238E27FC236}">
                <a16:creationId xmlns:a16="http://schemas.microsoft.com/office/drawing/2014/main" xmlns="" id="{05003AEF-11B1-41D0-9F97-9EF1F8893A57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xmlns="" id="{E48447FB-0B55-4AE9-B26B-962330F72B7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xmlns="" id="{9DD1DF1C-C413-43F3-AB0F-6743A709EDD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xmlns="" id="{66BD6C6A-4011-478E-8B38-7EDC994C52E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xmlns="" id="{050032F9-A216-4D8A-9FEC-E0C2F1EE3C8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xmlns="" id="{CD531AC2-01AE-4C10-873F-8BDFCFF9801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xmlns="" id="{724B40F3-647C-465F-B98E-F1CD3572787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xmlns="" id="{808DDABD-3B40-4CC9-8C5B-69659F24C0B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7">
              <a:extLst>
                <a:ext uri="{FF2B5EF4-FFF2-40B4-BE49-F238E27FC236}">
                  <a16:creationId xmlns:a16="http://schemas.microsoft.com/office/drawing/2014/main" xmlns="" id="{C10BF49D-C599-4582-9B54-3BD0FA5926D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8">
              <a:extLst>
                <a:ext uri="{FF2B5EF4-FFF2-40B4-BE49-F238E27FC236}">
                  <a16:creationId xmlns:a16="http://schemas.microsoft.com/office/drawing/2014/main" xmlns="" id="{07D88619-1AD1-4172-8817-B28244CEA03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9">
              <a:extLst>
                <a:ext uri="{FF2B5EF4-FFF2-40B4-BE49-F238E27FC236}">
                  <a16:creationId xmlns:a16="http://schemas.microsoft.com/office/drawing/2014/main" xmlns="" id="{99B983B9-A31E-4DFE-BAFA-AE64C2AACC5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50">
              <a:extLst>
                <a:ext uri="{FF2B5EF4-FFF2-40B4-BE49-F238E27FC236}">
                  <a16:creationId xmlns:a16="http://schemas.microsoft.com/office/drawing/2014/main" xmlns="" id="{8D08954B-8ADB-4F37-BA84-ED8F9F80D40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51">
              <a:extLst>
                <a:ext uri="{FF2B5EF4-FFF2-40B4-BE49-F238E27FC236}">
                  <a16:creationId xmlns:a16="http://schemas.microsoft.com/office/drawing/2014/main" xmlns="" id="{414F932B-E13E-4603-9622-A32D1F3B1C7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52">
              <a:extLst>
                <a:ext uri="{FF2B5EF4-FFF2-40B4-BE49-F238E27FC236}">
                  <a16:creationId xmlns:a16="http://schemas.microsoft.com/office/drawing/2014/main" xmlns="" id="{07781344-627E-45D8-A1D8-889D62B895B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53">
              <a:extLst>
                <a:ext uri="{FF2B5EF4-FFF2-40B4-BE49-F238E27FC236}">
                  <a16:creationId xmlns:a16="http://schemas.microsoft.com/office/drawing/2014/main" xmlns="" id="{7C710722-C27E-4C9D-A8D1-E23B2753FE2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4">
              <a:extLst>
                <a:ext uri="{FF2B5EF4-FFF2-40B4-BE49-F238E27FC236}">
                  <a16:creationId xmlns:a16="http://schemas.microsoft.com/office/drawing/2014/main" xmlns="" id="{1F19DBF1-48F9-4E19-9187-4FBD16EE6EE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5">
              <a:extLst>
                <a:ext uri="{FF2B5EF4-FFF2-40B4-BE49-F238E27FC236}">
                  <a16:creationId xmlns:a16="http://schemas.microsoft.com/office/drawing/2014/main" xmlns="" id="{F9A62DAE-DF39-410E-9379-2649C2C927B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6">
              <a:extLst>
                <a:ext uri="{FF2B5EF4-FFF2-40B4-BE49-F238E27FC236}">
                  <a16:creationId xmlns:a16="http://schemas.microsoft.com/office/drawing/2014/main" xmlns="" id="{C7076E46-B607-4F61-BD84-30CFBFDA142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7">
              <a:extLst>
                <a:ext uri="{FF2B5EF4-FFF2-40B4-BE49-F238E27FC236}">
                  <a16:creationId xmlns:a16="http://schemas.microsoft.com/office/drawing/2014/main" xmlns="" id="{D0EA4378-7320-4F1A-B91D-8FF628E559D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8">
              <a:extLst>
                <a:ext uri="{FF2B5EF4-FFF2-40B4-BE49-F238E27FC236}">
                  <a16:creationId xmlns:a16="http://schemas.microsoft.com/office/drawing/2014/main" xmlns="" id="{7E19AFD9-539A-49A4-A7C3-D69D3D4AFFB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9">
              <a:extLst>
                <a:ext uri="{FF2B5EF4-FFF2-40B4-BE49-F238E27FC236}">
                  <a16:creationId xmlns:a16="http://schemas.microsoft.com/office/drawing/2014/main" xmlns="" id="{537D36F4-6C6A-445C-B1B5-C4A3E546002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60">
              <a:extLst>
                <a:ext uri="{FF2B5EF4-FFF2-40B4-BE49-F238E27FC236}">
                  <a16:creationId xmlns:a16="http://schemas.microsoft.com/office/drawing/2014/main" xmlns="" id="{2DEAC4F1-4C75-424F-BC60-BF4AC014323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61">
              <a:extLst>
                <a:ext uri="{FF2B5EF4-FFF2-40B4-BE49-F238E27FC236}">
                  <a16:creationId xmlns:a16="http://schemas.microsoft.com/office/drawing/2014/main" xmlns="" id="{3AD6A0AF-1436-4248-B3A0-19E1A95F01F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62">
              <a:extLst>
                <a:ext uri="{FF2B5EF4-FFF2-40B4-BE49-F238E27FC236}">
                  <a16:creationId xmlns:a16="http://schemas.microsoft.com/office/drawing/2014/main" xmlns="" id="{B6AA0209-8AE5-4959-8D51-ACE043B8E6A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63">
              <a:extLst>
                <a:ext uri="{FF2B5EF4-FFF2-40B4-BE49-F238E27FC236}">
                  <a16:creationId xmlns:a16="http://schemas.microsoft.com/office/drawing/2014/main" xmlns="" id="{98F3E930-977A-42CA-8C13-7191A0441B2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4">
              <a:extLst>
                <a:ext uri="{FF2B5EF4-FFF2-40B4-BE49-F238E27FC236}">
                  <a16:creationId xmlns:a16="http://schemas.microsoft.com/office/drawing/2014/main" xmlns="" id="{90836958-DEC2-49FB-BFBD-4A5EDCC1B9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5">
              <a:extLst>
                <a:ext uri="{FF2B5EF4-FFF2-40B4-BE49-F238E27FC236}">
                  <a16:creationId xmlns:a16="http://schemas.microsoft.com/office/drawing/2014/main" xmlns="" id="{3C9AE4F5-98EF-40FC-9A83-30624CC60E4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6">
              <a:extLst>
                <a:ext uri="{FF2B5EF4-FFF2-40B4-BE49-F238E27FC236}">
                  <a16:creationId xmlns:a16="http://schemas.microsoft.com/office/drawing/2014/main" xmlns="" id="{06126BE4-94A2-4D67-93C4-713BF1F5A47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7">
              <a:extLst>
                <a:ext uri="{FF2B5EF4-FFF2-40B4-BE49-F238E27FC236}">
                  <a16:creationId xmlns:a16="http://schemas.microsoft.com/office/drawing/2014/main" xmlns="" id="{4927D8FC-05D7-45B8-BF6D-D4B1A62E11C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xmlns="" id="{8B707DAA-FF46-45FE-AB49-599E89C187D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9">
              <a:extLst>
                <a:ext uri="{FF2B5EF4-FFF2-40B4-BE49-F238E27FC236}">
                  <a16:creationId xmlns:a16="http://schemas.microsoft.com/office/drawing/2014/main" xmlns="" id="{E3B606F2-0E1D-4F14-9B3B-E16D0CC5FEA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70">
              <a:extLst>
                <a:ext uri="{FF2B5EF4-FFF2-40B4-BE49-F238E27FC236}">
                  <a16:creationId xmlns:a16="http://schemas.microsoft.com/office/drawing/2014/main" xmlns="" id="{B671B22F-BF39-4B05-9F7F-B7311474F38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71">
              <a:extLst>
                <a:ext uri="{FF2B5EF4-FFF2-40B4-BE49-F238E27FC236}">
                  <a16:creationId xmlns:a16="http://schemas.microsoft.com/office/drawing/2014/main" xmlns="" id="{08D1B3E4-8C48-424C-B936-A698EA04007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72">
              <a:extLst>
                <a:ext uri="{FF2B5EF4-FFF2-40B4-BE49-F238E27FC236}">
                  <a16:creationId xmlns:a16="http://schemas.microsoft.com/office/drawing/2014/main" xmlns="" id="{5AD15B95-1F5E-4313-A36E-8AEEA4D61CF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73">
              <a:extLst>
                <a:ext uri="{FF2B5EF4-FFF2-40B4-BE49-F238E27FC236}">
                  <a16:creationId xmlns:a16="http://schemas.microsoft.com/office/drawing/2014/main" xmlns="" id="{91CDCA4C-BDF8-4FDC-B112-A88E4774126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1" name="Tabla 120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226214" y="2291241"/>
          <a:ext cx="4732212" cy="1628392"/>
        </p:xfrm>
        <a:graphic>
          <a:graphicData uri="http://schemas.openxmlformats.org/drawingml/2006/table">
            <a:tbl>
              <a:tblPr firstRow="1" bandRow="1"/>
              <a:tblGrid>
                <a:gridCol w="2366106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66106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36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 y MDE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2.077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+15,6%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1.074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+5%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33904725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166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6.615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81364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Tolima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3914905" y="4727453"/>
            <a:ext cx="1155913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5907240" y="4727451"/>
            <a:ext cx="118032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7895311" y="4708677"/>
            <a:ext cx="85655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9C8EB0F0-A17D-4FEF-AEAC-7D29B07F4474}"/>
              </a:ext>
            </a:extLst>
          </p:cNvPr>
          <p:cNvSpPr txBox="1"/>
          <p:nvPr/>
        </p:nvSpPr>
        <p:spPr>
          <a:xfrm>
            <a:off x="1918400" y="4737699"/>
            <a:ext cx="111676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Coffee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route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CA4629C2-61A8-42A9-8BFF-98772990302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02723" y="4550797"/>
            <a:ext cx="589813" cy="589813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619D0038-E3DD-403C-9632-74FEB71632C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48712" y="4591504"/>
            <a:ext cx="520130" cy="520130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xmlns="" id="{2BF442F4-5025-4891-BC97-E9C2F587EA64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9120" y="4585723"/>
            <a:ext cx="501421" cy="501421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xmlns="" id="{6164FDC6-33E0-4AC3-8A58-54AD9C8EFB3E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85655" y="4586141"/>
            <a:ext cx="590484" cy="590484"/>
          </a:xfrm>
          <a:prstGeom prst="rect">
            <a:avLst/>
          </a:prstGeom>
        </p:spPr>
      </p:pic>
      <p:sp>
        <p:nvSpPr>
          <p:cNvPr id="51" name="CuadroTexto 50">
            <a:extLst>
              <a:ext uri="{FF2B5EF4-FFF2-40B4-BE49-F238E27FC236}">
                <a16:creationId xmlns:a16="http://schemas.microsoft.com/office/drawing/2014/main" xmlns="" id="{6BE436FC-D12D-4A5F-9ADA-628163F50AAF}"/>
              </a:ext>
            </a:extLst>
          </p:cNvPr>
          <p:cNvSpPr txBox="1"/>
          <p:nvPr/>
        </p:nvSpPr>
        <p:spPr>
          <a:xfrm>
            <a:off x="4044981" y="358836"/>
            <a:ext cx="4733517" cy="1942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 and recreational infrastructure in municipalities of the Magic Nature Route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: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Murillo, Anzoátegui </a:t>
            </a:r>
            <a:r>
              <a:rPr kumimoji="0" lang="es-CO" sz="1336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and Líbano.</a:t>
            </a:r>
            <a:endParaRPr kumimoji="0" lang="es-CO" sz="1336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Lodging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Suárez, Espinal </a:t>
            </a:r>
            <a:r>
              <a:rPr kumimoji="0" lang="es-CO" sz="1336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and Ibagué</a:t>
            </a:r>
            <a:r>
              <a:rPr kumimoji="0" lang="es-CO" sz="133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Multipurpose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center </a:t>
            </a:r>
            <a:r>
              <a:rPr kumimoji="0" lang="es-CO" sz="133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 </a:t>
            </a:r>
            <a:r>
              <a:rPr kumimoji="0" lang="es-CO" sz="1336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Ibagué</a:t>
            </a:r>
            <a:r>
              <a:rPr kumimoji="0" lang="es-CO" sz="133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Themed</a:t>
            </a:r>
            <a:r>
              <a:rPr kumimoji="0" lang="es-CO" sz="133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Parks.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Ecolodges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Combeima Canyon.</a:t>
            </a:r>
            <a:endParaRPr kumimoji="0" lang="es-CO" sz="1336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Glamping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Represa </a:t>
            </a:r>
            <a:r>
              <a:rPr kumimoji="0" lang="es-CO" sz="1336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de Prado.</a:t>
            </a:r>
            <a:endParaRPr kumimoji="0" lang="es-CO" sz="1336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museum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at </a:t>
            </a:r>
            <a:r>
              <a:rPr kumimoji="0" lang="es-CO" sz="1336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Ibagué.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pSp>
        <p:nvGrpSpPr>
          <p:cNvPr id="87" name="Group 39">
            <a:extLst>
              <a:ext uri="{FF2B5EF4-FFF2-40B4-BE49-F238E27FC236}">
                <a16:creationId xmlns:a16="http://schemas.microsoft.com/office/drawing/2014/main" xmlns="" id="{3F4C2202-AC8D-4482-969A-085CAFF0E319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xmlns="" id="{D170EF90-0F61-4CD7-9437-BC924C9A06C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xmlns="" id="{F7D713C0-4F5F-4A2F-B318-3CB48B403AD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xmlns="" id="{A2985240-DD52-4176-8F34-D3114FE85B7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xmlns="" id="{E160AA06-9105-4D5A-A7B2-492D5C2735A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xmlns="" id="{CC17E243-A6B0-407A-BAA8-B1523D2C59A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xmlns="" id="{1BF23C2A-82B7-4DBE-9C8D-0CF5226704F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xmlns="" id="{C4B142DB-F457-4522-A363-E8B4298717C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7">
              <a:extLst>
                <a:ext uri="{FF2B5EF4-FFF2-40B4-BE49-F238E27FC236}">
                  <a16:creationId xmlns:a16="http://schemas.microsoft.com/office/drawing/2014/main" xmlns="" id="{A0CA9780-1E49-4020-9913-8F17C9406D9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48">
              <a:extLst>
                <a:ext uri="{FF2B5EF4-FFF2-40B4-BE49-F238E27FC236}">
                  <a16:creationId xmlns:a16="http://schemas.microsoft.com/office/drawing/2014/main" xmlns="" id="{3597BCBD-7A64-44F1-83F9-F9CA52D90A9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49">
              <a:extLst>
                <a:ext uri="{FF2B5EF4-FFF2-40B4-BE49-F238E27FC236}">
                  <a16:creationId xmlns:a16="http://schemas.microsoft.com/office/drawing/2014/main" xmlns="" id="{150D3995-EAD0-4418-95EB-126C8CA7AD4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50">
              <a:extLst>
                <a:ext uri="{FF2B5EF4-FFF2-40B4-BE49-F238E27FC236}">
                  <a16:creationId xmlns:a16="http://schemas.microsoft.com/office/drawing/2014/main" xmlns="" id="{2DD1BDBE-AF49-46CA-B95C-587F268B4E6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51">
              <a:extLst>
                <a:ext uri="{FF2B5EF4-FFF2-40B4-BE49-F238E27FC236}">
                  <a16:creationId xmlns:a16="http://schemas.microsoft.com/office/drawing/2014/main" xmlns="" id="{23880B74-C7A0-4C2E-B59B-805341EAB00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2">
              <a:extLst>
                <a:ext uri="{FF2B5EF4-FFF2-40B4-BE49-F238E27FC236}">
                  <a16:creationId xmlns:a16="http://schemas.microsoft.com/office/drawing/2014/main" xmlns="" id="{F769E117-EBE3-47B8-BB79-C316119CDE2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3">
              <a:extLst>
                <a:ext uri="{FF2B5EF4-FFF2-40B4-BE49-F238E27FC236}">
                  <a16:creationId xmlns:a16="http://schemas.microsoft.com/office/drawing/2014/main" xmlns="" id="{DF4EF28B-BC49-4FFB-8D61-19F3BC1B1AF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4">
              <a:extLst>
                <a:ext uri="{FF2B5EF4-FFF2-40B4-BE49-F238E27FC236}">
                  <a16:creationId xmlns:a16="http://schemas.microsoft.com/office/drawing/2014/main" xmlns="" id="{070498A3-CF7C-4F9B-A7AE-B00281962F1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5">
              <a:extLst>
                <a:ext uri="{FF2B5EF4-FFF2-40B4-BE49-F238E27FC236}">
                  <a16:creationId xmlns:a16="http://schemas.microsoft.com/office/drawing/2014/main" xmlns="" id="{5704D24F-7FE3-4212-A4C7-6941318EBF4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6">
              <a:extLst>
                <a:ext uri="{FF2B5EF4-FFF2-40B4-BE49-F238E27FC236}">
                  <a16:creationId xmlns:a16="http://schemas.microsoft.com/office/drawing/2014/main" xmlns="" id="{D47798AE-E094-40E1-A850-CFFE4AC495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7">
              <a:extLst>
                <a:ext uri="{FF2B5EF4-FFF2-40B4-BE49-F238E27FC236}">
                  <a16:creationId xmlns:a16="http://schemas.microsoft.com/office/drawing/2014/main" xmlns="" id="{E0853119-96AA-43A0-869C-C1970BB99E6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58">
              <a:extLst>
                <a:ext uri="{FF2B5EF4-FFF2-40B4-BE49-F238E27FC236}">
                  <a16:creationId xmlns:a16="http://schemas.microsoft.com/office/drawing/2014/main" xmlns="" id="{DC0B5E16-1A3A-40C4-BBF0-43F885B745D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59">
              <a:extLst>
                <a:ext uri="{FF2B5EF4-FFF2-40B4-BE49-F238E27FC236}">
                  <a16:creationId xmlns:a16="http://schemas.microsoft.com/office/drawing/2014/main" xmlns="" id="{A6FE5938-65CD-48D4-9C45-E7EDCA28A5C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60">
              <a:extLst>
                <a:ext uri="{FF2B5EF4-FFF2-40B4-BE49-F238E27FC236}">
                  <a16:creationId xmlns:a16="http://schemas.microsoft.com/office/drawing/2014/main" xmlns="" id="{F1674A81-B9BB-4F91-9080-7DB83C19107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61">
              <a:extLst>
                <a:ext uri="{FF2B5EF4-FFF2-40B4-BE49-F238E27FC236}">
                  <a16:creationId xmlns:a16="http://schemas.microsoft.com/office/drawing/2014/main" xmlns="" id="{3055A831-5732-465A-AB6D-21541EA1B45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2">
              <a:extLst>
                <a:ext uri="{FF2B5EF4-FFF2-40B4-BE49-F238E27FC236}">
                  <a16:creationId xmlns:a16="http://schemas.microsoft.com/office/drawing/2014/main" xmlns="" id="{D78485D7-BEB8-488B-9F59-880AA94CD83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3">
              <a:extLst>
                <a:ext uri="{FF2B5EF4-FFF2-40B4-BE49-F238E27FC236}">
                  <a16:creationId xmlns:a16="http://schemas.microsoft.com/office/drawing/2014/main" xmlns="" id="{DC74D008-FE2C-46B7-B423-7D211F8D8FB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4">
              <a:extLst>
                <a:ext uri="{FF2B5EF4-FFF2-40B4-BE49-F238E27FC236}">
                  <a16:creationId xmlns:a16="http://schemas.microsoft.com/office/drawing/2014/main" xmlns="" id="{A5385C94-501C-425E-89DA-41EB332D926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5">
              <a:extLst>
                <a:ext uri="{FF2B5EF4-FFF2-40B4-BE49-F238E27FC236}">
                  <a16:creationId xmlns:a16="http://schemas.microsoft.com/office/drawing/2014/main" xmlns="" id="{972D655F-A112-4E19-AEED-0934DEB4C5D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6">
              <a:extLst>
                <a:ext uri="{FF2B5EF4-FFF2-40B4-BE49-F238E27FC236}">
                  <a16:creationId xmlns:a16="http://schemas.microsoft.com/office/drawing/2014/main" xmlns="" id="{84CA9CAE-E530-443D-B277-754A9042A14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7">
              <a:extLst>
                <a:ext uri="{FF2B5EF4-FFF2-40B4-BE49-F238E27FC236}">
                  <a16:creationId xmlns:a16="http://schemas.microsoft.com/office/drawing/2014/main" xmlns="" id="{A582BE1F-1492-4838-A969-379E76D2DFD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68">
              <a:extLst>
                <a:ext uri="{FF2B5EF4-FFF2-40B4-BE49-F238E27FC236}">
                  <a16:creationId xmlns:a16="http://schemas.microsoft.com/office/drawing/2014/main" xmlns="" id="{80E2B9EF-C799-4F2E-B83F-A70079A2158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69">
              <a:extLst>
                <a:ext uri="{FF2B5EF4-FFF2-40B4-BE49-F238E27FC236}">
                  <a16:creationId xmlns:a16="http://schemas.microsoft.com/office/drawing/2014/main" xmlns="" id="{D80D6B18-3224-4816-9AD1-3113D049B4E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70">
              <a:extLst>
                <a:ext uri="{FF2B5EF4-FFF2-40B4-BE49-F238E27FC236}">
                  <a16:creationId xmlns:a16="http://schemas.microsoft.com/office/drawing/2014/main" xmlns="" id="{09E7944B-2D6C-4E48-9B89-A73FBCA7F9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71">
              <a:extLst>
                <a:ext uri="{FF2B5EF4-FFF2-40B4-BE49-F238E27FC236}">
                  <a16:creationId xmlns:a16="http://schemas.microsoft.com/office/drawing/2014/main" xmlns="" id="{03764961-5A8D-4330-8FA8-B0996B13773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0" name="Freeform 72">
              <a:extLst>
                <a:ext uri="{FF2B5EF4-FFF2-40B4-BE49-F238E27FC236}">
                  <a16:creationId xmlns:a16="http://schemas.microsoft.com/office/drawing/2014/main" xmlns="" id="{4E39B49E-64EF-4486-A980-825ECBCBDD3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1" name="Freeform 73">
              <a:extLst>
                <a:ext uri="{FF2B5EF4-FFF2-40B4-BE49-F238E27FC236}">
                  <a16:creationId xmlns:a16="http://schemas.microsoft.com/office/drawing/2014/main" xmlns="" id="{DDBF1A07-77B3-48A5-8F89-B3EEC118CE5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3" name="Tabla 122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044981" y="2412093"/>
          <a:ext cx="4864232" cy="2018527"/>
        </p:xfrm>
        <a:graphic>
          <a:graphicData uri="http://schemas.openxmlformats.org/drawingml/2006/table">
            <a:tbl>
              <a:tblPr firstRow="1" bandRow="1"/>
              <a:tblGrid>
                <a:gridCol w="2432116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432116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25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 </a:t>
                      </a:r>
                      <a:r>
                        <a:rPr lang="es-CO" sz="1200" b="0" i="0"/>
                        <a:t>y MDE.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6.823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+27%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3.105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+7,7%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977502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288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12.837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49,91%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N/D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45,45%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N/D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4529708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283723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Valle del Cauca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2932021" y="4662271"/>
            <a:ext cx="1186846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Gastronomy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4853095" y="4660236"/>
            <a:ext cx="118032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6810133" y="4679769"/>
            <a:ext cx="85655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xmlns="" id="{9C8EB0F0-A17D-4FEF-AEAC-7D29B07F4474}"/>
              </a:ext>
            </a:extLst>
          </p:cNvPr>
          <p:cNvSpPr txBox="1"/>
          <p:nvPr/>
        </p:nvSpPr>
        <p:spPr>
          <a:xfrm>
            <a:off x="1203340" y="4574604"/>
            <a:ext cx="884820" cy="434863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Sun</a:t>
            </a: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beach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DCAD8703-4673-47EA-9419-BA20038F136F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57830" y="4586440"/>
            <a:ext cx="477400" cy="477400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CA4629C2-61A8-42A9-8BFF-98772990302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02958" y="4604380"/>
            <a:ext cx="459460" cy="459460"/>
          </a:xfrm>
          <a:prstGeom prst="rect">
            <a:avLst/>
          </a:prstGeom>
        </p:spPr>
      </p:pic>
      <p:sp>
        <p:nvSpPr>
          <p:cNvPr id="13" name="CuadroTexto 12">
            <a:extLst>
              <a:ext uri="{FF2B5EF4-FFF2-40B4-BE49-F238E27FC236}">
                <a16:creationId xmlns:a16="http://schemas.microsoft.com/office/drawing/2014/main" xmlns="" id="{573A9DA9-0BD9-4B1C-AA67-F9811FC8FD21}"/>
              </a:ext>
            </a:extLst>
          </p:cNvPr>
          <p:cNvSpPr txBox="1"/>
          <p:nvPr/>
        </p:nvSpPr>
        <p:spPr>
          <a:xfrm>
            <a:off x="8230197" y="4697627"/>
            <a:ext cx="85655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Music</a:t>
            </a:r>
          </a:p>
        </p:txBody>
      </p:sp>
      <p:pic>
        <p:nvPicPr>
          <p:cNvPr id="14" name="Imagen 13">
            <a:extLst>
              <a:ext uri="{FF2B5EF4-FFF2-40B4-BE49-F238E27FC236}">
                <a16:creationId xmlns:a16="http://schemas.microsoft.com/office/drawing/2014/main" xmlns="" id="{7911654B-56CE-45FF-A7C0-3F4826C22B0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316" y="4475872"/>
            <a:ext cx="524115" cy="524115"/>
          </a:xfrm>
          <a:prstGeom prst="rect">
            <a:avLst/>
          </a:prstGeom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xmlns="" id="{5FF1D1C1-0B3B-492F-A1EF-D10B71193F0F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17508" y="4553694"/>
            <a:ext cx="515748" cy="515748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xmlns="" id="{30A25D1F-AED9-4731-82C5-5292DE0B3C0B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70259" y="4679769"/>
            <a:ext cx="356927" cy="356927"/>
          </a:xfrm>
          <a:prstGeom prst="rect">
            <a:avLst/>
          </a:prstGeom>
        </p:spPr>
      </p:pic>
      <p:sp>
        <p:nvSpPr>
          <p:cNvPr id="53" name="CuadroTexto 52">
            <a:extLst>
              <a:ext uri="{FF2B5EF4-FFF2-40B4-BE49-F238E27FC236}">
                <a16:creationId xmlns:a16="http://schemas.microsoft.com/office/drawing/2014/main" xmlns="" id="{8DF01A0D-F670-4B21-924C-3ECC9D0EBDDD}"/>
              </a:ext>
            </a:extLst>
          </p:cNvPr>
          <p:cNvSpPr txBox="1"/>
          <p:nvPr/>
        </p:nvSpPr>
        <p:spPr>
          <a:xfrm>
            <a:off x="3810096" y="240410"/>
            <a:ext cx="5184351" cy="1736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central and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pacific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área: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Ginebra, Santa Helena, La Barra, Juanchaco, Juan de Dios and Ladrilleros.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Birdwatching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 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Co-living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hotels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and open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houses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Cali.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Glamping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at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the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Lago Calima. 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Marina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Bahía Málaga.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“Miravalle”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Ecopark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in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Miraflores.</a:t>
            </a:r>
            <a:endParaRPr kumimoji="0" lang="es-CO" sz="1336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pSp>
        <p:nvGrpSpPr>
          <p:cNvPr id="89" name="Group 39">
            <a:extLst>
              <a:ext uri="{FF2B5EF4-FFF2-40B4-BE49-F238E27FC236}">
                <a16:creationId xmlns:a16="http://schemas.microsoft.com/office/drawing/2014/main" xmlns="" id="{3F4C2202-AC8D-4482-969A-085CAFF0E319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90" name="Freeform 40">
              <a:extLst>
                <a:ext uri="{FF2B5EF4-FFF2-40B4-BE49-F238E27FC236}">
                  <a16:creationId xmlns:a16="http://schemas.microsoft.com/office/drawing/2014/main" xmlns="" id="{D170EF90-0F61-4CD7-9437-BC924C9A06C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1">
              <a:extLst>
                <a:ext uri="{FF2B5EF4-FFF2-40B4-BE49-F238E27FC236}">
                  <a16:creationId xmlns:a16="http://schemas.microsoft.com/office/drawing/2014/main" xmlns="" id="{F7D713C0-4F5F-4A2F-B318-3CB48B403AD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2">
              <a:extLst>
                <a:ext uri="{FF2B5EF4-FFF2-40B4-BE49-F238E27FC236}">
                  <a16:creationId xmlns:a16="http://schemas.microsoft.com/office/drawing/2014/main" xmlns="" id="{A2985240-DD52-4176-8F34-D3114FE85B7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3">
              <a:extLst>
                <a:ext uri="{FF2B5EF4-FFF2-40B4-BE49-F238E27FC236}">
                  <a16:creationId xmlns:a16="http://schemas.microsoft.com/office/drawing/2014/main" xmlns="" id="{E160AA06-9105-4D5A-A7B2-492D5C2735A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4">
              <a:extLst>
                <a:ext uri="{FF2B5EF4-FFF2-40B4-BE49-F238E27FC236}">
                  <a16:creationId xmlns:a16="http://schemas.microsoft.com/office/drawing/2014/main" xmlns="" id="{CC17E243-A6B0-407A-BAA8-B1523D2C59A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5">
              <a:extLst>
                <a:ext uri="{FF2B5EF4-FFF2-40B4-BE49-F238E27FC236}">
                  <a16:creationId xmlns:a16="http://schemas.microsoft.com/office/drawing/2014/main" xmlns="" id="{1BF23C2A-82B7-4DBE-9C8D-0CF5226704F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46">
              <a:extLst>
                <a:ext uri="{FF2B5EF4-FFF2-40B4-BE49-F238E27FC236}">
                  <a16:creationId xmlns:a16="http://schemas.microsoft.com/office/drawing/2014/main" xmlns="" id="{C4B142DB-F457-4522-A363-E8B4298717C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47">
              <a:extLst>
                <a:ext uri="{FF2B5EF4-FFF2-40B4-BE49-F238E27FC236}">
                  <a16:creationId xmlns:a16="http://schemas.microsoft.com/office/drawing/2014/main" xmlns="" id="{A0CA9780-1E49-4020-9913-8F17C9406D9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48">
              <a:extLst>
                <a:ext uri="{FF2B5EF4-FFF2-40B4-BE49-F238E27FC236}">
                  <a16:creationId xmlns:a16="http://schemas.microsoft.com/office/drawing/2014/main" xmlns="" id="{3597BCBD-7A64-44F1-83F9-F9CA52D90A9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49">
              <a:extLst>
                <a:ext uri="{FF2B5EF4-FFF2-40B4-BE49-F238E27FC236}">
                  <a16:creationId xmlns:a16="http://schemas.microsoft.com/office/drawing/2014/main" xmlns="" id="{150D3995-EAD0-4418-95EB-126C8CA7AD4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0">
              <a:extLst>
                <a:ext uri="{FF2B5EF4-FFF2-40B4-BE49-F238E27FC236}">
                  <a16:creationId xmlns:a16="http://schemas.microsoft.com/office/drawing/2014/main" xmlns="" id="{2DD1BDBE-AF49-46CA-B95C-587F268B4E6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1">
              <a:extLst>
                <a:ext uri="{FF2B5EF4-FFF2-40B4-BE49-F238E27FC236}">
                  <a16:creationId xmlns:a16="http://schemas.microsoft.com/office/drawing/2014/main" xmlns="" id="{23880B74-C7A0-4C2E-B59B-805341EAB00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2">
              <a:extLst>
                <a:ext uri="{FF2B5EF4-FFF2-40B4-BE49-F238E27FC236}">
                  <a16:creationId xmlns:a16="http://schemas.microsoft.com/office/drawing/2014/main" xmlns="" id="{F769E117-EBE3-47B8-BB79-C316119CDE2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3">
              <a:extLst>
                <a:ext uri="{FF2B5EF4-FFF2-40B4-BE49-F238E27FC236}">
                  <a16:creationId xmlns:a16="http://schemas.microsoft.com/office/drawing/2014/main" xmlns="" id="{DF4EF28B-BC49-4FFB-8D61-19F3BC1B1AF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4">
              <a:extLst>
                <a:ext uri="{FF2B5EF4-FFF2-40B4-BE49-F238E27FC236}">
                  <a16:creationId xmlns:a16="http://schemas.microsoft.com/office/drawing/2014/main" xmlns="" id="{070498A3-CF7C-4F9B-A7AE-B00281962F1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5">
              <a:extLst>
                <a:ext uri="{FF2B5EF4-FFF2-40B4-BE49-F238E27FC236}">
                  <a16:creationId xmlns:a16="http://schemas.microsoft.com/office/drawing/2014/main" xmlns="" id="{5704D24F-7FE3-4212-A4C7-6941318EBF4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56">
              <a:extLst>
                <a:ext uri="{FF2B5EF4-FFF2-40B4-BE49-F238E27FC236}">
                  <a16:creationId xmlns:a16="http://schemas.microsoft.com/office/drawing/2014/main" xmlns="" id="{D47798AE-E094-40E1-A850-CFFE4AC495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57">
              <a:extLst>
                <a:ext uri="{FF2B5EF4-FFF2-40B4-BE49-F238E27FC236}">
                  <a16:creationId xmlns:a16="http://schemas.microsoft.com/office/drawing/2014/main" xmlns="" id="{E0853119-96AA-43A0-869C-C1970BB99E6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58">
              <a:extLst>
                <a:ext uri="{FF2B5EF4-FFF2-40B4-BE49-F238E27FC236}">
                  <a16:creationId xmlns:a16="http://schemas.microsoft.com/office/drawing/2014/main" xmlns="" id="{DC0B5E16-1A3A-40C4-BBF0-43F885B745D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59">
              <a:extLst>
                <a:ext uri="{FF2B5EF4-FFF2-40B4-BE49-F238E27FC236}">
                  <a16:creationId xmlns:a16="http://schemas.microsoft.com/office/drawing/2014/main" xmlns="" id="{A6FE5938-65CD-48D4-9C45-E7EDCA28A5C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0">
              <a:extLst>
                <a:ext uri="{FF2B5EF4-FFF2-40B4-BE49-F238E27FC236}">
                  <a16:creationId xmlns:a16="http://schemas.microsoft.com/office/drawing/2014/main" xmlns="" id="{F1674A81-B9BB-4F91-9080-7DB83C19107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1">
              <a:extLst>
                <a:ext uri="{FF2B5EF4-FFF2-40B4-BE49-F238E27FC236}">
                  <a16:creationId xmlns:a16="http://schemas.microsoft.com/office/drawing/2014/main" xmlns="" id="{3055A831-5732-465A-AB6D-21541EA1B45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2">
              <a:extLst>
                <a:ext uri="{FF2B5EF4-FFF2-40B4-BE49-F238E27FC236}">
                  <a16:creationId xmlns:a16="http://schemas.microsoft.com/office/drawing/2014/main" xmlns="" id="{D78485D7-BEB8-488B-9F59-880AA94CD83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3">
              <a:extLst>
                <a:ext uri="{FF2B5EF4-FFF2-40B4-BE49-F238E27FC236}">
                  <a16:creationId xmlns:a16="http://schemas.microsoft.com/office/drawing/2014/main" xmlns="" id="{DC74D008-FE2C-46B7-B423-7D211F8D8FB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4">
              <a:extLst>
                <a:ext uri="{FF2B5EF4-FFF2-40B4-BE49-F238E27FC236}">
                  <a16:creationId xmlns:a16="http://schemas.microsoft.com/office/drawing/2014/main" xmlns="" id="{A5385C94-501C-425E-89DA-41EB332D926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5">
              <a:extLst>
                <a:ext uri="{FF2B5EF4-FFF2-40B4-BE49-F238E27FC236}">
                  <a16:creationId xmlns:a16="http://schemas.microsoft.com/office/drawing/2014/main" xmlns="" id="{972D655F-A112-4E19-AEED-0934DEB4C5D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66">
              <a:extLst>
                <a:ext uri="{FF2B5EF4-FFF2-40B4-BE49-F238E27FC236}">
                  <a16:creationId xmlns:a16="http://schemas.microsoft.com/office/drawing/2014/main" xmlns="" id="{84CA9CAE-E530-443D-B277-754A9042A14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67">
              <a:extLst>
                <a:ext uri="{FF2B5EF4-FFF2-40B4-BE49-F238E27FC236}">
                  <a16:creationId xmlns:a16="http://schemas.microsoft.com/office/drawing/2014/main" xmlns="" id="{A582BE1F-1492-4838-A969-379E76D2DFD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68">
              <a:extLst>
                <a:ext uri="{FF2B5EF4-FFF2-40B4-BE49-F238E27FC236}">
                  <a16:creationId xmlns:a16="http://schemas.microsoft.com/office/drawing/2014/main" xmlns="" id="{80E2B9EF-C799-4F2E-B83F-A70079A2158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69">
              <a:extLst>
                <a:ext uri="{FF2B5EF4-FFF2-40B4-BE49-F238E27FC236}">
                  <a16:creationId xmlns:a16="http://schemas.microsoft.com/office/drawing/2014/main" xmlns="" id="{D80D6B18-3224-4816-9AD1-3113D049B4E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0" name="Freeform 70">
              <a:extLst>
                <a:ext uri="{FF2B5EF4-FFF2-40B4-BE49-F238E27FC236}">
                  <a16:creationId xmlns:a16="http://schemas.microsoft.com/office/drawing/2014/main" xmlns="" id="{09E7944B-2D6C-4E48-9B89-A73FBCA7F9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1" name="Freeform 71">
              <a:extLst>
                <a:ext uri="{FF2B5EF4-FFF2-40B4-BE49-F238E27FC236}">
                  <a16:creationId xmlns:a16="http://schemas.microsoft.com/office/drawing/2014/main" xmlns="" id="{03764961-5A8D-4330-8FA8-B0996B13773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2" name="Freeform 72">
              <a:extLst>
                <a:ext uri="{FF2B5EF4-FFF2-40B4-BE49-F238E27FC236}">
                  <a16:creationId xmlns:a16="http://schemas.microsoft.com/office/drawing/2014/main" xmlns="" id="{4E39B49E-64EF-4486-A980-825ECBCBDD3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3" name="Freeform 73">
              <a:extLst>
                <a:ext uri="{FF2B5EF4-FFF2-40B4-BE49-F238E27FC236}">
                  <a16:creationId xmlns:a16="http://schemas.microsoft.com/office/drawing/2014/main" xmlns="" id="{DDBF1A07-77B3-48A5-8F89-B3EEC118CE5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5" name="Tabla 124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923134" y="2033800"/>
          <a:ext cx="4958274" cy="2493475"/>
        </p:xfrm>
        <a:graphic>
          <a:graphicData uri="http://schemas.openxmlformats.org/drawingml/2006/table">
            <a:tbl>
              <a:tblPr firstRow="1" bandRow="1"/>
              <a:tblGrid>
                <a:gridCol w="2479137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479137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474948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369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+10 BOG, MDE, CTG, ADZ</a:t>
                      </a:r>
                      <a:r>
                        <a:rPr lang="es-CO" sz="1200" b="0" i="0"/>
                        <a:t>, UIB.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Frequencies: </a:t>
                      </a:r>
                      <a:r>
                        <a:rPr lang="es-CO" sz="1200" b="0" i="0" noProof="0" dirty="0"/>
                        <a:t>73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Intl</a:t>
                      </a:r>
                      <a:r>
                        <a:rPr lang="es-CO" sz="1200" b="1" i="1" dirty="0"/>
                        <a:t>. </a:t>
                      </a:r>
                      <a:r>
                        <a:rPr lang="es-CO" sz="1200" b="1" i="1" dirty="0" err="1"/>
                        <a:t>Chairs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9.977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186564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Intl. arrivals 2017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205.232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Growth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+3,7%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92.480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-1,9%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2654875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345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17.584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</a:t>
                      </a:r>
                      <a:r>
                        <a:rPr lang="es-CO" sz="1200" b="1" i="1" dirty="0" err="1"/>
                        <a:t>occupancy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49,86%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2017 ADR: </a:t>
                      </a:r>
                      <a:r>
                        <a:rPr lang="es-CO" sz="1200" b="0" i="0" dirty="0"/>
                        <a:t>$177.666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1604960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2018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occupancy: </a:t>
                      </a:r>
                      <a:r>
                        <a:rPr lang="en-US" sz="1200" b="0" i="1" noProof="0" dirty="0"/>
                        <a:t>47,57%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/>
                        <a:t>2018 </a:t>
                      </a:r>
                      <a:r>
                        <a:rPr lang="es-CO" sz="1200" b="1" i="1" dirty="0" err="1"/>
                        <a:t>ISem</a:t>
                      </a:r>
                      <a:r>
                        <a:rPr lang="es-CO" sz="1200" b="1" i="1" dirty="0"/>
                        <a:t> ADR: </a:t>
                      </a:r>
                      <a:r>
                        <a:rPr lang="es-CO" sz="1200" b="0" i="1" dirty="0"/>
                        <a:t>$172.730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902557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737191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marR="0" lvl="0" indent="0" algn="l" defTabSz="121914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5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Vichada</a:t>
            </a:r>
            <a:endParaRPr kumimoji="0" lang="es-CO" sz="25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556DF6F3-26F4-47D3-9638-FF39B0E94DB0}"/>
              </a:ext>
            </a:extLst>
          </p:cNvPr>
          <p:cNvSpPr txBox="1"/>
          <p:nvPr/>
        </p:nvSpPr>
        <p:spPr>
          <a:xfrm>
            <a:off x="3821338" y="4377356"/>
            <a:ext cx="1172739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Ecotourism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xmlns="" id="{E99233DA-EBAF-473C-8CEB-A5568257654B}"/>
              </a:ext>
            </a:extLst>
          </p:cNvPr>
          <p:cNvSpPr txBox="1"/>
          <p:nvPr/>
        </p:nvSpPr>
        <p:spPr>
          <a:xfrm>
            <a:off x="5864332" y="4375108"/>
            <a:ext cx="118032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Sport </a:t>
            </a:r>
            <a:r>
              <a:rPr kumimoji="0" lang="es-CO" sz="1113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fishing</a:t>
            </a:r>
            <a:endParaRPr kumimoji="0" lang="es-CO" sz="1113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xmlns="" id="{B4F5E20E-1E11-4705-96AA-F0DFA4955346}"/>
              </a:ext>
            </a:extLst>
          </p:cNvPr>
          <p:cNvSpPr txBox="1"/>
          <p:nvPr/>
        </p:nvSpPr>
        <p:spPr>
          <a:xfrm>
            <a:off x="7839787" y="4393942"/>
            <a:ext cx="856552" cy="263598"/>
          </a:xfrm>
          <a:prstGeom prst="rect">
            <a:avLst/>
          </a:prstGeom>
          <a:solidFill>
            <a:srgbClr val="E7E6E6">
              <a:lumMod val="90000"/>
            </a:srgbClr>
          </a:solidFill>
          <a:ln>
            <a:solidFill>
              <a:srgbClr val="E7E6E6">
                <a:lumMod val="90000"/>
              </a:srgbClr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13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11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Culture</a:t>
            </a: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DB6BC334-A8BE-4D5D-8329-F1C770572C8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51714" y="4194798"/>
            <a:ext cx="581014" cy="581014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9DA06090-BD03-400D-ADF4-14E82A2AF395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45694" y="4263605"/>
            <a:ext cx="534725" cy="534725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xmlns="" id="{8FB6B02F-AFDF-411D-AABB-3F61274940D1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67244" y="4216822"/>
            <a:ext cx="597643" cy="597643"/>
          </a:xfrm>
          <a:prstGeom prst="rect">
            <a:avLst/>
          </a:prstGeom>
        </p:spPr>
      </p:pic>
      <p:sp>
        <p:nvSpPr>
          <p:cNvPr id="49" name="CuadroTexto 48">
            <a:extLst>
              <a:ext uri="{FF2B5EF4-FFF2-40B4-BE49-F238E27FC236}">
                <a16:creationId xmlns:a16="http://schemas.microsoft.com/office/drawing/2014/main" xmlns="" id="{AEBB95DD-4CEF-4B95-BBEA-5887A33DABDB}"/>
              </a:ext>
            </a:extLst>
          </p:cNvPr>
          <p:cNvSpPr txBox="1"/>
          <p:nvPr/>
        </p:nvSpPr>
        <p:spPr>
          <a:xfrm>
            <a:off x="4108721" y="1002121"/>
            <a:ext cx="4733517" cy="11201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Eco touristic infrastructure at the</a:t>
            </a:r>
            <a:r>
              <a:rPr kumimoji="0" lang="en-US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“Cerro de la Bandera”.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Cabins reparation in the 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Tuparro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National</a:t>
            </a:r>
            <a:r>
              <a:rPr kumimoji="0" lang="es-CO" sz="133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Park.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 for sport fishing.</a:t>
            </a:r>
          </a:p>
          <a:p>
            <a:pPr marL="381012" marR="0" lvl="0" indent="-3810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Access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infrastructure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low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es-CO" sz="1336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cost</a:t>
            </a:r>
            <a:r>
              <a:rPr kumimoji="0" lang="es-CO" sz="133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Airlines.</a:t>
            </a:r>
          </a:p>
        </p:txBody>
      </p:sp>
      <p:grpSp>
        <p:nvGrpSpPr>
          <p:cNvPr id="85" name="Group 39">
            <a:extLst>
              <a:ext uri="{FF2B5EF4-FFF2-40B4-BE49-F238E27FC236}">
                <a16:creationId xmlns:a16="http://schemas.microsoft.com/office/drawing/2014/main" xmlns="" id="{3F4C2202-AC8D-4482-969A-085CAFF0E319}"/>
              </a:ext>
            </a:extLst>
          </p:cNvPr>
          <p:cNvGrpSpPr>
            <a:grpSpLocks/>
          </p:cNvGrpSpPr>
          <p:nvPr/>
        </p:nvGrpSpPr>
        <p:grpSpPr bwMode="auto">
          <a:xfrm>
            <a:off x="545239" y="652406"/>
            <a:ext cx="3026477" cy="3693340"/>
            <a:chOff x="0" y="244"/>
            <a:chExt cx="2645" cy="3481"/>
          </a:xfrm>
          <a:solidFill>
            <a:srgbClr val="FFFFFF">
              <a:lumMod val="75000"/>
            </a:srgbClr>
          </a:solidFill>
        </p:grpSpPr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xmlns="" id="{D170EF90-0F61-4CD7-9437-BC924C9A06C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72" y="248"/>
              <a:ext cx="525" cy="424"/>
            </a:xfrm>
            <a:custGeom>
              <a:avLst/>
              <a:gdLst/>
              <a:ahLst/>
              <a:cxnLst>
                <a:cxn ang="0">
                  <a:pos x="5" y="274"/>
                </a:cxn>
                <a:cxn ang="0">
                  <a:pos x="17" y="278"/>
                </a:cxn>
                <a:cxn ang="0">
                  <a:pos x="73" y="274"/>
                </a:cxn>
                <a:cxn ang="0">
                  <a:pos x="113" y="226"/>
                </a:cxn>
                <a:cxn ang="0">
                  <a:pos x="181" y="194"/>
                </a:cxn>
                <a:cxn ang="0">
                  <a:pos x="297" y="150"/>
                </a:cxn>
                <a:cxn ang="0">
                  <a:pos x="333" y="86"/>
                </a:cxn>
                <a:cxn ang="0">
                  <a:pos x="345" y="34"/>
                </a:cxn>
                <a:cxn ang="0">
                  <a:pos x="389" y="54"/>
                </a:cxn>
                <a:cxn ang="0">
                  <a:pos x="413" y="10"/>
                </a:cxn>
                <a:cxn ang="0">
                  <a:pos x="449" y="2"/>
                </a:cxn>
                <a:cxn ang="0">
                  <a:pos x="541" y="6"/>
                </a:cxn>
                <a:cxn ang="0">
                  <a:pos x="573" y="54"/>
                </a:cxn>
                <a:cxn ang="0">
                  <a:pos x="573" y="98"/>
                </a:cxn>
                <a:cxn ang="0">
                  <a:pos x="549" y="106"/>
                </a:cxn>
                <a:cxn ang="0">
                  <a:pos x="449" y="162"/>
                </a:cxn>
                <a:cxn ang="0">
                  <a:pos x="397" y="194"/>
                </a:cxn>
                <a:cxn ang="0">
                  <a:pos x="377" y="218"/>
                </a:cxn>
                <a:cxn ang="0">
                  <a:pos x="293" y="306"/>
                </a:cxn>
                <a:cxn ang="0">
                  <a:pos x="237" y="406"/>
                </a:cxn>
                <a:cxn ang="0">
                  <a:pos x="217" y="434"/>
                </a:cxn>
                <a:cxn ang="0">
                  <a:pos x="181" y="490"/>
                </a:cxn>
                <a:cxn ang="0">
                  <a:pos x="141" y="474"/>
                </a:cxn>
                <a:cxn ang="0">
                  <a:pos x="101" y="482"/>
                </a:cxn>
                <a:cxn ang="0">
                  <a:pos x="101" y="458"/>
                </a:cxn>
                <a:cxn ang="0">
                  <a:pos x="117" y="434"/>
                </a:cxn>
                <a:cxn ang="0">
                  <a:pos x="89" y="406"/>
                </a:cxn>
                <a:cxn ang="0">
                  <a:pos x="33" y="370"/>
                </a:cxn>
                <a:cxn ang="0">
                  <a:pos x="19" y="334"/>
                </a:cxn>
                <a:cxn ang="0">
                  <a:pos x="5" y="274"/>
                </a:cxn>
              </a:cxnLst>
              <a:rect l="0" t="0" r="r" b="b"/>
              <a:pathLst>
                <a:path w="589" h="490">
                  <a:moveTo>
                    <a:pt x="5" y="274"/>
                  </a:moveTo>
                  <a:cubicBezTo>
                    <a:pt x="9" y="275"/>
                    <a:pt x="13" y="278"/>
                    <a:pt x="17" y="278"/>
                  </a:cubicBezTo>
                  <a:cubicBezTo>
                    <a:pt x="36" y="278"/>
                    <a:pt x="55" y="278"/>
                    <a:pt x="73" y="274"/>
                  </a:cubicBezTo>
                  <a:cubicBezTo>
                    <a:pt x="92" y="270"/>
                    <a:pt x="93" y="235"/>
                    <a:pt x="113" y="226"/>
                  </a:cubicBezTo>
                  <a:cubicBezTo>
                    <a:pt x="136" y="216"/>
                    <a:pt x="160" y="208"/>
                    <a:pt x="181" y="194"/>
                  </a:cubicBezTo>
                  <a:cubicBezTo>
                    <a:pt x="206" y="156"/>
                    <a:pt x="255" y="156"/>
                    <a:pt x="297" y="150"/>
                  </a:cubicBezTo>
                  <a:cubicBezTo>
                    <a:pt x="322" y="133"/>
                    <a:pt x="328" y="113"/>
                    <a:pt x="333" y="86"/>
                  </a:cubicBezTo>
                  <a:cubicBezTo>
                    <a:pt x="328" y="66"/>
                    <a:pt x="321" y="42"/>
                    <a:pt x="345" y="34"/>
                  </a:cubicBezTo>
                  <a:cubicBezTo>
                    <a:pt x="375" y="54"/>
                    <a:pt x="360" y="48"/>
                    <a:pt x="389" y="54"/>
                  </a:cubicBezTo>
                  <a:cubicBezTo>
                    <a:pt x="417" y="45"/>
                    <a:pt x="395" y="16"/>
                    <a:pt x="413" y="10"/>
                  </a:cubicBezTo>
                  <a:cubicBezTo>
                    <a:pt x="433" y="3"/>
                    <a:pt x="421" y="7"/>
                    <a:pt x="449" y="2"/>
                  </a:cubicBezTo>
                  <a:cubicBezTo>
                    <a:pt x="480" y="3"/>
                    <a:pt x="511" y="0"/>
                    <a:pt x="541" y="6"/>
                  </a:cubicBezTo>
                  <a:cubicBezTo>
                    <a:pt x="542" y="6"/>
                    <a:pt x="560" y="45"/>
                    <a:pt x="573" y="54"/>
                  </a:cubicBezTo>
                  <a:cubicBezTo>
                    <a:pt x="578" y="68"/>
                    <a:pt x="589" y="84"/>
                    <a:pt x="573" y="98"/>
                  </a:cubicBezTo>
                  <a:cubicBezTo>
                    <a:pt x="567" y="104"/>
                    <a:pt x="549" y="106"/>
                    <a:pt x="549" y="106"/>
                  </a:cubicBezTo>
                  <a:cubicBezTo>
                    <a:pt x="520" y="150"/>
                    <a:pt x="497" y="150"/>
                    <a:pt x="449" y="162"/>
                  </a:cubicBezTo>
                  <a:cubicBezTo>
                    <a:pt x="432" y="173"/>
                    <a:pt x="412" y="179"/>
                    <a:pt x="397" y="194"/>
                  </a:cubicBezTo>
                  <a:cubicBezTo>
                    <a:pt x="390" y="201"/>
                    <a:pt x="384" y="211"/>
                    <a:pt x="377" y="218"/>
                  </a:cubicBezTo>
                  <a:cubicBezTo>
                    <a:pt x="360" y="270"/>
                    <a:pt x="349" y="298"/>
                    <a:pt x="293" y="306"/>
                  </a:cubicBezTo>
                  <a:cubicBezTo>
                    <a:pt x="264" y="328"/>
                    <a:pt x="248" y="372"/>
                    <a:pt x="237" y="406"/>
                  </a:cubicBezTo>
                  <a:cubicBezTo>
                    <a:pt x="236" y="410"/>
                    <a:pt x="217" y="433"/>
                    <a:pt x="217" y="434"/>
                  </a:cubicBezTo>
                  <a:cubicBezTo>
                    <a:pt x="204" y="456"/>
                    <a:pt x="207" y="481"/>
                    <a:pt x="181" y="490"/>
                  </a:cubicBezTo>
                  <a:cubicBezTo>
                    <a:pt x="166" y="486"/>
                    <a:pt x="156" y="479"/>
                    <a:pt x="141" y="474"/>
                  </a:cubicBezTo>
                  <a:cubicBezTo>
                    <a:pt x="125" y="482"/>
                    <a:pt x="118" y="488"/>
                    <a:pt x="101" y="482"/>
                  </a:cubicBezTo>
                  <a:cubicBezTo>
                    <a:pt x="97" y="470"/>
                    <a:pt x="94" y="470"/>
                    <a:pt x="101" y="458"/>
                  </a:cubicBezTo>
                  <a:cubicBezTo>
                    <a:pt x="106" y="450"/>
                    <a:pt x="117" y="434"/>
                    <a:pt x="117" y="434"/>
                  </a:cubicBezTo>
                  <a:cubicBezTo>
                    <a:pt x="107" y="420"/>
                    <a:pt x="99" y="420"/>
                    <a:pt x="89" y="406"/>
                  </a:cubicBezTo>
                  <a:cubicBezTo>
                    <a:pt x="81" y="374"/>
                    <a:pt x="62" y="373"/>
                    <a:pt x="33" y="370"/>
                  </a:cubicBezTo>
                  <a:cubicBezTo>
                    <a:pt x="9" y="362"/>
                    <a:pt x="13" y="353"/>
                    <a:pt x="19" y="334"/>
                  </a:cubicBezTo>
                  <a:cubicBezTo>
                    <a:pt x="11" y="334"/>
                    <a:pt x="0" y="294"/>
                    <a:pt x="5" y="27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xmlns="" id="{F7D713C0-4F5F-4A2F-B318-3CB48B403AD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73" y="460"/>
              <a:ext cx="310" cy="527"/>
            </a:xfrm>
            <a:custGeom>
              <a:avLst/>
              <a:gdLst/>
              <a:ahLst/>
              <a:cxnLst>
                <a:cxn ang="0">
                  <a:pos x="336" y="29"/>
                </a:cxn>
                <a:cxn ang="0">
                  <a:pos x="256" y="13"/>
                </a:cxn>
                <a:cxn ang="0">
                  <a:pos x="196" y="5"/>
                </a:cxn>
                <a:cxn ang="0">
                  <a:pos x="168" y="29"/>
                </a:cxn>
                <a:cxn ang="0">
                  <a:pos x="136" y="89"/>
                </a:cxn>
                <a:cxn ang="0">
                  <a:pos x="76" y="65"/>
                </a:cxn>
                <a:cxn ang="0">
                  <a:pos x="40" y="81"/>
                </a:cxn>
                <a:cxn ang="0">
                  <a:pos x="44" y="113"/>
                </a:cxn>
                <a:cxn ang="0">
                  <a:pos x="52" y="137"/>
                </a:cxn>
                <a:cxn ang="0">
                  <a:pos x="32" y="245"/>
                </a:cxn>
                <a:cxn ang="0">
                  <a:pos x="8" y="281"/>
                </a:cxn>
                <a:cxn ang="0">
                  <a:pos x="0" y="305"/>
                </a:cxn>
                <a:cxn ang="0">
                  <a:pos x="36" y="333"/>
                </a:cxn>
                <a:cxn ang="0">
                  <a:pos x="12" y="393"/>
                </a:cxn>
                <a:cxn ang="0">
                  <a:pos x="36" y="441"/>
                </a:cxn>
                <a:cxn ang="0">
                  <a:pos x="80" y="493"/>
                </a:cxn>
                <a:cxn ang="0">
                  <a:pos x="124" y="517"/>
                </a:cxn>
                <a:cxn ang="0">
                  <a:pos x="168" y="537"/>
                </a:cxn>
                <a:cxn ang="0">
                  <a:pos x="216" y="569"/>
                </a:cxn>
                <a:cxn ang="0">
                  <a:pos x="240" y="577"/>
                </a:cxn>
                <a:cxn ang="0">
                  <a:pos x="288" y="561"/>
                </a:cxn>
                <a:cxn ang="0">
                  <a:pos x="252" y="509"/>
                </a:cxn>
                <a:cxn ang="0">
                  <a:pos x="228" y="445"/>
                </a:cxn>
                <a:cxn ang="0">
                  <a:pos x="292" y="441"/>
                </a:cxn>
                <a:cxn ang="0">
                  <a:pos x="244" y="349"/>
                </a:cxn>
                <a:cxn ang="0">
                  <a:pos x="232" y="325"/>
                </a:cxn>
                <a:cxn ang="0">
                  <a:pos x="292" y="253"/>
                </a:cxn>
                <a:cxn ang="0">
                  <a:pos x="324" y="233"/>
                </a:cxn>
                <a:cxn ang="0">
                  <a:pos x="336" y="229"/>
                </a:cxn>
                <a:cxn ang="0">
                  <a:pos x="348" y="123"/>
                </a:cxn>
              </a:cxnLst>
              <a:rect l="0" t="0" r="r" b="b"/>
              <a:pathLst>
                <a:path w="348" h="609">
                  <a:moveTo>
                    <a:pt x="336" y="29"/>
                  </a:moveTo>
                  <a:cubicBezTo>
                    <a:pt x="313" y="14"/>
                    <a:pt x="283" y="16"/>
                    <a:pt x="256" y="13"/>
                  </a:cubicBezTo>
                  <a:cubicBezTo>
                    <a:pt x="226" y="3"/>
                    <a:pt x="237" y="0"/>
                    <a:pt x="196" y="5"/>
                  </a:cubicBezTo>
                  <a:cubicBezTo>
                    <a:pt x="180" y="10"/>
                    <a:pt x="173" y="13"/>
                    <a:pt x="168" y="29"/>
                  </a:cubicBezTo>
                  <a:cubicBezTo>
                    <a:pt x="178" y="59"/>
                    <a:pt x="164" y="80"/>
                    <a:pt x="136" y="89"/>
                  </a:cubicBezTo>
                  <a:cubicBezTo>
                    <a:pt x="115" y="82"/>
                    <a:pt x="96" y="72"/>
                    <a:pt x="76" y="65"/>
                  </a:cubicBezTo>
                  <a:cubicBezTo>
                    <a:pt x="59" y="67"/>
                    <a:pt x="40" y="60"/>
                    <a:pt x="40" y="81"/>
                  </a:cubicBezTo>
                  <a:cubicBezTo>
                    <a:pt x="40" y="92"/>
                    <a:pt x="42" y="102"/>
                    <a:pt x="44" y="113"/>
                  </a:cubicBezTo>
                  <a:cubicBezTo>
                    <a:pt x="46" y="121"/>
                    <a:pt x="52" y="137"/>
                    <a:pt x="52" y="137"/>
                  </a:cubicBezTo>
                  <a:cubicBezTo>
                    <a:pt x="57" y="178"/>
                    <a:pt x="52" y="210"/>
                    <a:pt x="32" y="245"/>
                  </a:cubicBezTo>
                  <a:cubicBezTo>
                    <a:pt x="25" y="258"/>
                    <a:pt x="13" y="267"/>
                    <a:pt x="8" y="281"/>
                  </a:cubicBezTo>
                  <a:cubicBezTo>
                    <a:pt x="5" y="289"/>
                    <a:pt x="0" y="305"/>
                    <a:pt x="0" y="305"/>
                  </a:cubicBezTo>
                  <a:cubicBezTo>
                    <a:pt x="12" y="317"/>
                    <a:pt x="24" y="321"/>
                    <a:pt x="36" y="333"/>
                  </a:cubicBezTo>
                  <a:cubicBezTo>
                    <a:pt x="29" y="355"/>
                    <a:pt x="19" y="372"/>
                    <a:pt x="12" y="393"/>
                  </a:cubicBezTo>
                  <a:cubicBezTo>
                    <a:pt x="19" y="449"/>
                    <a:pt x="13" y="407"/>
                    <a:pt x="36" y="441"/>
                  </a:cubicBezTo>
                  <a:cubicBezTo>
                    <a:pt x="41" y="483"/>
                    <a:pt x="43" y="479"/>
                    <a:pt x="80" y="493"/>
                  </a:cubicBezTo>
                  <a:cubicBezTo>
                    <a:pt x="96" y="499"/>
                    <a:pt x="124" y="517"/>
                    <a:pt x="124" y="517"/>
                  </a:cubicBezTo>
                  <a:cubicBezTo>
                    <a:pt x="136" y="535"/>
                    <a:pt x="145" y="533"/>
                    <a:pt x="168" y="537"/>
                  </a:cubicBezTo>
                  <a:cubicBezTo>
                    <a:pt x="182" y="551"/>
                    <a:pt x="198" y="561"/>
                    <a:pt x="216" y="569"/>
                  </a:cubicBezTo>
                  <a:cubicBezTo>
                    <a:pt x="224" y="572"/>
                    <a:pt x="240" y="577"/>
                    <a:pt x="240" y="577"/>
                  </a:cubicBezTo>
                  <a:cubicBezTo>
                    <a:pt x="261" y="609"/>
                    <a:pt x="280" y="585"/>
                    <a:pt x="288" y="561"/>
                  </a:cubicBezTo>
                  <a:cubicBezTo>
                    <a:pt x="283" y="542"/>
                    <a:pt x="266" y="523"/>
                    <a:pt x="252" y="509"/>
                  </a:cubicBezTo>
                  <a:cubicBezTo>
                    <a:pt x="245" y="487"/>
                    <a:pt x="235" y="467"/>
                    <a:pt x="228" y="445"/>
                  </a:cubicBezTo>
                  <a:cubicBezTo>
                    <a:pt x="249" y="438"/>
                    <a:pt x="270" y="445"/>
                    <a:pt x="292" y="441"/>
                  </a:cubicBezTo>
                  <a:cubicBezTo>
                    <a:pt x="284" y="395"/>
                    <a:pt x="286" y="370"/>
                    <a:pt x="244" y="349"/>
                  </a:cubicBezTo>
                  <a:cubicBezTo>
                    <a:pt x="241" y="341"/>
                    <a:pt x="233" y="334"/>
                    <a:pt x="232" y="325"/>
                  </a:cubicBezTo>
                  <a:cubicBezTo>
                    <a:pt x="228" y="271"/>
                    <a:pt x="249" y="267"/>
                    <a:pt x="292" y="253"/>
                  </a:cubicBezTo>
                  <a:cubicBezTo>
                    <a:pt x="305" y="234"/>
                    <a:pt x="295" y="243"/>
                    <a:pt x="324" y="233"/>
                  </a:cubicBezTo>
                  <a:cubicBezTo>
                    <a:pt x="328" y="232"/>
                    <a:pt x="336" y="229"/>
                    <a:pt x="336" y="229"/>
                  </a:cubicBezTo>
                  <a:cubicBezTo>
                    <a:pt x="346" y="199"/>
                    <a:pt x="348" y="123"/>
                    <a:pt x="348" y="123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rgbClr val="EEECE1">
                    <a:lumMod val="90000"/>
                  </a:srgbClr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xmlns="" id="{A2985240-DD52-4176-8F34-D3114FE85B7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076" y="571"/>
              <a:ext cx="254" cy="670"/>
            </a:xfrm>
            <a:custGeom>
              <a:avLst/>
              <a:gdLst/>
              <a:ahLst/>
              <a:cxnLst>
                <a:cxn ang="0">
                  <a:pos x="284" y="117"/>
                </a:cxn>
                <a:cxn ang="0">
                  <a:pos x="248" y="97"/>
                </a:cxn>
                <a:cxn ang="0">
                  <a:pos x="204" y="93"/>
                </a:cxn>
                <a:cxn ang="0">
                  <a:pos x="220" y="53"/>
                </a:cxn>
                <a:cxn ang="0">
                  <a:pos x="148" y="1"/>
                </a:cxn>
                <a:cxn ang="0">
                  <a:pos x="124" y="5"/>
                </a:cxn>
                <a:cxn ang="0">
                  <a:pos x="116" y="29"/>
                </a:cxn>
                <a:cxn ang="0">
                  <a:pos x="112" y="41"/>
                </a:cxn>
                <a:cxn ang="0">
                  <a:pos x="96" y="109"/>
                </a:cxn>
                <a:cxn ang="0">
                  <a:pos x="0" y="181"/>
                </a:cxn>
                <a:cxn ang="0">
                  <a:pos x="40" y="241"/>
                </a:cxn>
                <a:cxn ang="0">
                  <a:pos x="60" y="277"/>
                </a:cxn>
                <a:cxn ang="0">
                  <a:pos x="16" y="317"/>
                </a:cxn>
                <a:cxn ang="0">
                  <a:pos x="2" y="315"/>
                </a:cxn>
                <a:cxn ang="0">
                  <a:pos x="28" y="381"/>
                </a:cxn>
                <a:cxn ang="0">
                  <a:pos x="48" y="417"/>
                </a:cxn>
                <a:cxn ang="0">
                  <a:pos x="48" y="461"/>
                </a:cxn>
                <a:cxn ang="0">
                  <a:pos x="52" y="533"/>
                </a:cxn>
                <a:cxn ang="0">
                  <a:pos x="72" y="577"/>
                </a:cxn>
                <a:cxn ang="0">
                  <a:pos x="70" y="627"/>
                </a:cxn>
                <a:cxn ang="0">
                  <a:pos x="68" y="665"/>
                </a:cxn>
                <a:cxn ang="0">
                  <a:pos x="96" y="693"/>
                </a:cxn>
                <a:cxn ang="0">
                  <a:pos x="92" y="745"/>
                </a:cxn>
                <a:cxn ang="0">
                  <a:pos x="80" y="749"/>
                </a:cxn>
                <a:cxn ang="0">
                  <a:pos x="92" y="753"/>
                </a:cxn>
                <a:cxn ang="0">
                  <a:pos x="120" y="757"/>
                </a:cxn>
                <a:cxn ang="0">
                  <a:pos x="152" y="769"/>
                </a:cxn>
                <a:cxn ang="0">
                  <a:pos x="184" y="725"/>
                </a:cxn>
                <a:cxn ang="0">
                  <a:pos x="168" y="677"/>
                </a:cxn>
                <a:cxn ang="0">
                  <a:pos x="172" y="649"/>
                </a:cxn>
                <a:cxn ang="0">
                  <a:pos x="148" y="597"/>
                </a:cxn>
                <a:cxn ang="0">
                  <a:pos x="128" y="553"/>
                </a:cxn>
                <a:cxn ang="0">
                  <a:pos x="152" y="517"/>
                </a:cxn>
                <a:cxn ang="0">
                  <a:pos x="160" y="493"/>
                </a:cxn>
                <a:cxn ang="0">
                  <a:pos x="180" y="417"/>
                </a:cxn>
                <a:cxn ang="0">
                  <a:pos x="216" y="333"/>
                </a:cxn>
                <a:cxn ang="0">
                  <a:pos x="252" y="289"/>
                </a:cxn>
                <a:cxn ang="0">
                  <a:pos x="260" y="233"/>
                </a:cxn>
                <a:cxn ang="0">
                  <a:pos x="276" y="169"/>
                </a:cxn>
                <a:cxn ang="0">
                  <a:pos x="284" y="117"/>
                </a:cxn>
              </a:cxnLst>
              <a:rect l="0" t="0" r="r" b="b"/>
              <a:pathLst>
                <a:path w="285" h="775">
                  <a:moveTo>
                    <a:pt x="284" y="117"/>
                  </a:moveTo>
                  <a:cubicBezTo>
                    <a:pt x="272" y="109"/>
                    <a:pt x="260" y="105"/>
                    <a:pt x="248" y="97"/>
                  </a:cubicBezTo>
                  <a:cubicBezTo>
                    <a:pt x="225" y="100"/>
                    <a:pt x="211" y="113"/>
                    <a:pt x="204" y="93"/>
                  </a:cubicBezTo>
                  <a:cubicBezTo>
                    <a:pt x="208" y="78"/>
                    <a:pt x="215" y="68"/>
                    <a:pt x="220" y="53"/>
                  </a:cubicBezTo>
                  <a:cubicBezTo>
                    <a:pt x="212" y="30"/>
                    <a:pt x="171" y="6"/>
                    <a:pt x="148" y="1"/>
                  </a:cubicBezTo>
                  <a:cubicBezTo>
                    <a:pt x="140" y="2"/>
                    <a:pt x="130" y="0"/>
                    <a:pt x="124" y="5"/>
                  </a:cubicBezTo>
                  <a:cubicBezTo>
                    <a:pt x="118" y="11"/>
                    <a:pt x="119" y="21"/>
                    <a:pt x="116" y="29"/>
                  </a:cubicBezTo>
                  <a:cubicBezTo>
                    <a:pt x="115" y="33"/>
                    <a:pt x="112" y="41"/>
                    <a:pt x="112" y="41"/>
                  </a:cubicBezTo>
                  <a:cubicBezTo>
                    <a:pt x="111" y="48"/>
                    <a:pt x="104" y="104"/>
                    <a:pt x="96" y="109"/>
                  </a:cubicBezTo>
                  <a:cubicBezTo>
                    <a:pt x="60" y="133"/>
                    <a:pt x="16" y="134"/>
                    <a:pt x="0" y="181"/>
                  </a:cubicBezTo>
                  <a:cubicBezTo>
                    <a:pt x="6" y="205"/>
                    <a:pt x="19" y="227"/>
                    <a:pt x="40" y="241"/>
                  </a:cubicBezTo>
                  <a:cubicBezTo>
                    <a:pt x="48" y="253"/>
                    <a:pt x="52" y="265"/>
                    <a:pt x="60" y="277"/>
                  </a:cubicBezTo>
                  <a:cubicBezTo>
                    <a:pt x="70" y="318"/>
                    <a:pt x="60" y="313"/>
                    <a:pt x="16" y="317"/>
                  </a:cubicBezTo>
                  <a:cubicBezTo>
                    <a:pt x="8" y="325"/>
                    <a:pt x="0" y="304"/>
                    <a:pt x="2" y="315"/>
                  </a:cubicBezTo>
                  <a:cubicBezTo>
                    <a:pt x="4" y="326"/>
                    <a:pt x="20" y="364"/>
                    <a:pt x="28" y="381"/>
                  </a:cubicBezTo>
                  <a:cubicBezTo>
                    <a:pt x="37" y="392"/>
                    <a:pt x="40" y="405"/>
                    <a:pt x="48" y="417"/>
                  </a:cubicBezTo>
                  <a:cubicBezTo>
                    <a:pt x="52" y="437"/>
                    <a:pt x="59" y="444"/>
                    <a:pt x="48" y="461"/>
                  </a:cubicBezTo>
                  <a:cubicBezTo>
                    <a:pt x="58" y="512"/>
                    <a:pt x="58" y="488"/>
                    <a:pt x="52" y="533"/>
                  </a:cubicBezTo>
                  <a:cubicBezTo>
                    <a:pt x="56" y="556"/>
                    <a:pt x="54" y="565"/>
                    <a:pt x="72" y="577"/>
                  </a:cubicBezTo>
                  <a:cubicBezTo>
                    <a:pt x="76" y="592"/>
                    <a:pt x="71" y="612"/>
                    <a:pt x="70" y="627"/>
                  </a:cubicBezTo>
                  <a:cubicBezTo>
                    <a:pt x="69" y="642"/>
                    <a:pt x="64" y="654"/>
                    <a:pt x="68" y="665"/>
                  </a:cubicBezTo>
                  <a:cubicBezTo>
                    <a:pt x="75" y="686"/>
                    <a:pt x="89" y="672"/>
                    <a:pt x="96" y="693"/>
                  </a:cubicBezTo>
                  <a:cubicBezTo>
                    <a:pt x="95" y="710"/>
                    <a:pt x="97" y="728"/>
                    <a:pt x="92" y="745"/>
                  </a:cubicBezTo>
                  <a:cubicBezTo>
                    <a:pt x="91" y="749"/>
                    <a:pt x="80" y="745"/>
                    <a:pt x="80" y="749"/>
                  </a:cubicBezTo>
                  <a:cubicBezTo>
                    <a:pt x="80" y="753"/>
                    <a:pt x="88" y="752"/>
                    <a:pt x="92" y="753"/>
                  </a:cubicBezTo>
                  <a:cubicBezTo>
                    <a:pt x="101" y="755"/>
                    <a:pt x="111" y="756"/>
                    <a:pt x="120" y="757"/>
                  </a:cubicBezTo>
                  <a:cubicBezTo>
                    <a:pt x="130" y="772"/>
                    <a:pt x="134" y="775"/>
                    <a:pt x="152" y="769"/>
                  </a:cubicBezTo>
                  <a:cubicBezTo>
                    <a:pt x="159" y="749"/>
                    <a:pt x="167" y="736"/>
                    <a:pt x="184" y="725"/>
                  </a:cubicBezTo>
                  <a:cubicBezTo>
                    <a:pt x="206" y="691"/>
                    <a:pt x="194" y="694"/>
                    <a:pt x="168" y="677"/>
                  </a:cubicBezTo>
                  <a:cubicBezTo>
                    <a:pt x="159" y="649"/>
                    <a:pt x="152" y="656"/>
                    <a:pt x="172" y="649"/>
                  </a:cubicBezTo>
                  <a:cubicBezTo>
                    <a:pt x="185" y="610"/>
                    <a:pt x="194" y="589"/>
                    <a:pt x="148" y="597"/>
                  </a:cubicBezTo>
                  <a:cubicBezTo>
                    <a:pt x="130" y="585"/>
                    <a:pt x="134" y="572"/>
                    <a:pt x="128" y="553"/>
                  </a:cubicBezTo>
                  <a:cubicBezTo>
                    <a:pt x="139" y="542"/>
                    <a:pt x="146" y="531"/>
                    <a:pt x="152" y="517"/>
                  </a:cubicBezTo>
                  <a:cubicBezTo>
                    <a:pt x="155" y="509"/>
                    <a:pt x="160" y="493"/>
                    <a:pt x="160" y="493"/>
                  </a:cubicBezTo>
                  <a:cubicBezTo>
                    <a:pt x="162" y="472"/>
                    <a:pt x="156" y="425"/>
                    <a:pt x="180" y="417"/>
                  </a:cubicBezTo>
                  <a:cubicBezTo>
                    <a:pt x="193" y="378"/>
                    <a:pt x="180" y="357"/>
                    <a:pt x="216" y="333"/>
                  </a:cubicBezTo>
                  <a:cubicBezTo>
                    <a:pt x="226" y="318"/>
                    <a:pt x="237" y="299"/>
                    <a:pt x="252" y="289"/>
                  </a:cubicBezTo>
                  <a:cubicBezTo>
                    <a:pt x="267" y="267"/>
                    <a:pt x="264" y="263"/>
                    <a:pt x="260" y="233"/>
                  </a:cubicBezTo>
                  <a:cubicBezTo>
                    <a:pt x="263" y="203"/>
                    <a:pt x="261" y="192"/>
                    <a:pt x="276" y="169"/>
                  </a:cubicBezTo>
                  <a:cubicBezTo>
                    <a:pt x="285" y="125"/>
                    <a:pt x="284" y="143"/>
                    <a:pt x="284" y="11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xmlns="" id="{E160AA06-9105-4D5A-A7B2-492D5C2735A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12" y="516"/>
              <a:ext cx="108" cy="204"/>
            </a:xfrm>
            <a:custGeom>
              <a:avLst/>
              <a:gdLst/>
              <a:ahLst/>
              <a:cxnLst>
                <a:cxn ang="0">
                  <a:pos x="109" y="5"/>
                </a:cxn>
                <a:cxn ang="0">
                  <a:pos x="85" y="13"/>
                </a:cxn>
                <a:cxn ang="0">
                  <a:pos x="61" y="29"/>
                </a:cxn>
                <a:cxn ang="0">
                  <a:pos x="33" y="65"/>
                </a:cxn>
                <a:cxn ang="0">
                  <a:pos x="25" y="65"/>
                </a:cxn>
                <a:cxn ang="0">
                  <a:pos x="1" y="77"/>
                </a:cxn>
                <a:cxn ang="0">
                  <a:pos x="5" y="165"/>
                </a:cxn>
                <a:cxn ang="0">
                  <a:pos x="33" y="189"/>
                </a:cxn>
                <a:cxn ang="0">
                  <a:pos x="57" y="205"/>
                </a:cxn>
                <a:cxn ang="0">
                  <a:pos x="89" y="201"/>
                </a:cxn>
                <a:cxn ang="0">
                  <a:pos x="117" y="161"/>
                </a:cxn>
                <a:cxn ang="0">
                  <a:pos x="113" y="125"/>
                </a:cxn>
                <a:cxn ang="0">
                  <a:pos x="113" y="49"/>
                </a:cxn>
                <a:cxn ang="0">
                  <a:pos x="101" y="13"/>
                </a:cxn>
                <a:cxn ang="0">
                  <a:pos x="97" y="1"/>
                </a:cxn>
                <a:cxn ang="0">
                  <a:pos x="109" y="5"/>
                </a:cxn>
              </a:cxnLst>
              <a:rect l="0" t="0" r="r" b="b"/>
              <a:pathLst>
                <a:path w="121" h="236">
                  <a:moveTo>
                    <a:pt x="109" y="5"/>
                  </a:moveTo>
                  <a:cubicBezTo>
                    <a:pt x="101" y="8"/>
                    <a:pt x="90" y="6"/>
                    <a:pt x="85" y="13"/>
                  </a:cubicBezTo>
                  <a:cubicBezTo>
                    <a:pt x="74" y="30"/>
                    <a:pt x="82" y="24"/>
                    <a:pt x="61" y="29"/>
                  </a:cubicBezTo>
                  <a:cubicBezTo>
                    <a:pt x="47" y="43"/>
                    <a:pt x="49" y="54"/>
                    <a:pt x="33" y="65"/>
                  </a:cubicBezTo>
                  <a:cubicBezTo>
                    <a:pt x="27" y="75"/>
                    <a:pt x="30" y="63"/>
                    <a:pt x="25" y="65"/>
                  </a:cubicBezTo>
                  <a:cubicBezTo>
                    <a:pt x="20" y="67"/>
                    <a:pt x="4" y="60"/>
                    <a:pt x="1" y="77"/>
                  </a:cubicBezTo>
                  <a:cubicBezTo>
                    <a:pt x="2" y="106"/>
                    <a:pt x="0" y="136"/>
                    <a:pt x="5" y="165"/>
                  </a:cubicBezTo>
                  <a:cubicBezTo>
                    <a:pt x="6" y="170"/>
                    <a:pt x="31" y="188"/>
                    <a:pt x="33" y="189"/>
                  </a:cubicBezTo>
                  <a:cubicBezTo>
                    <a:pt x="41" y="195"/>
                    <a:pt x="57" y="205"/>
                    <a:pt x="57" y="205"/>
                  </a:cubicBezTo>
                  <a:cubicBezTo>
                    <a:pt x="64" y="227"/>
                    <a:pt x="77" y="236"/>
                    <a:pt x="89" y="201"/>
                  </a:cubicBezTo>
                  <a:cubicBezTo>
                    <a:pt x="97" y="191"/>
                    <a:pt x="113" y="174"/>
                    <a:pt x="117" y="161"/>
                  </a:cubicBezTo>
                  <a:cubicBezTo>
                    <a:pt x="121" y="148"/>
                    <a:pt x="114" y="144"/>
                    <a:pt x="113" y="125"/>
                  </a:cubicBezTo>
                  <a:cubicBezTo>
                    <a:pt x="117" y="89"/>
                    <a:pt x="120" y="84"/>
                    <a:pt x="113" y="49"/>
                  </a:cubicBezTo>
                  <a:cubicBezTo>
                    <a:pt x="113" y="49"/>
                    <a:pt x="103" y="19"/>
                    <a:pt x="101" y="13"/>
                  </a:cubicBezTo>
                  <a:cubicBezTo>
                    <a:pt x="100" y="9"/>
                    <a:pt x="93" y="0"/>
                    <a:pt x="97" y="1"/>
                  </a:cubicBezTo>
                  <a:cubicBezTo>
                    <a:pt x="101" y="2"/>
                    <a:pt x="105" y="4"/>
                    <a:pt x="109" y="5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xmlns="" id="{CC17E243-A6B0-407A-BAA8-B1523D2C59A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31" y="593"/>
              <a:ext cx="417" cy="799"/>
            </a:xfrm>
            <a:custGeom>
              <a:avLst/>
              <a:gdLst/>
              <a:ahLst/>
              <a:cxnLst>
                <a:cxn ang="0">
                  <a:pos x="88" y="19"/>
                </a:cxn>
                <a:cxn ang="0">
                  <a:pos x="40" y="27"/>
                </a:cxn>
                <a:cxn ang="0">
                  <a:pos x="24" y="87"/>
                </a:cxn>
                <a:cxn ang="0">
                  <a:pos x="0" y="139"/>
                </a:cxn>
                <a:cxn ang="0">
                  <a:pos x="32" y="151"/>
                </a:cxn>
                <a:cxn ang="0">
                  <a:pos x="48" y="195"/>
                </a:cxn>
                <a:cxn ang="0">
                  <a:pos x="72" y="227"/>
                </a:cxn>
                <a:cxn ang="0">
                  <a:pos x="120" y="279"/>
                </a:cxn>
                <a:cxn ang="0">
                  <a:pos x="148" y="307"/>
                </a:cxn>
                <a:cxn ang="0">
                  <a:pos x="176" y="363"/>
                </a:cxn>
                <a:cxn ang="0">
                  <a:pos x="180" y="395"/>
                </a:cxn>
                <a:cxn ang="0">
                  <a:pos x="192" y="399"/>
                </a:cxn>
                <a:cxn ang="0">
                  <a:pos x="216" y="435"/>
                </a:cxn>
                <a:cxn ang="0">
                  <a:pos x="240" y="447"/>
                </a:cxn>
                <a:cxn ang="0">
                  <a:pos x="260" y="487"/>
                </a:cxn>
                <a:cxn ang="0">
                  <a:pos x="260" y="555"/>
                </a:cxn>
                <a:cxn ang="0">
                  <a:pos x="204" y="611"/>
                </a:cxn>
                <a:cxn ang="0">
                  <a:pos x="240" y="659"/>
                </a:cxn>
                <a:cxn ang="0">
                  <a:pos x="260" y="667"/>
                </a:cxn>
                <a:cxn ang="0">
                  <a:pos x="272" y="691"/>
                </a:cxn>
                <a:cxn ang="0">
                  <a:pos x="268" y="767"/>
                </a:cxn>
                <a:cxn ang="0">
                  <a:pos x="284" y="847"/>
                </a:cxn>
                <a:cxn ang="0">
                  <a:pos x="312" y="839"/>
                </a:cxn>
                <a:cxn ang="0">
                  <a:pos x="324" y="923"/>
                </a:cxn>
                <a:cxn ang="0">
                  <a:pos x="360" y="903"/>
                </a:cxn>
                <a:cxn ang="0">
                  <a:pos x="400" y="863"/>
                </a:cxn>
                <a:cxn ang="0">
                  <a:pos x="424" y="835"/>
                </a:cxn>
                <a:cxn ang="0">
                  <a:pos x="448" y="767"/>
                </a:cxn>
                <a:cxn ang="0">
                  <a:pos x="456" y="627"/>
                </a:cxn>
                <a:cxn ang="0">
                  <a:pos x="448" y="539"/>
                </a:cxn>
                <a:cxn ang="0">
                  <a:pos x="440" y="467"/>
                </a:cxn>
                <a:cxn ang="0">
                  <a:pos x="432" y="439"/>
                </a:cxn>
                <a:cxn ang="0">
                  <a:pos x="392" y="423"/>
                </a:cxn>
                <a:cxn ang="0">
                  <a:pos x="380" y="411"/>
                </a:cxn>
                <a:cxn ang="0">
                  <a:pos x="368" y="407"/>
                </a:cxn>
                <a:cxn ang="0">
                  <a:pos x="348" y="383"/>
                </a:cxn>
                <a:cxn ang="0">
                  <a:pos x="308" y="371"/>
                </a:cxn>
                <a:cxn ang="0">
                  <a:pos x="248" y="339"/>
                </a:cxn>
                <a:cxn ang="0">
                  <a:pos x="212" y="323"/>
                </a:cxn>
                <a:cxn ang="0">
                  <a:pos x="196" y="287"/>
                </a:cxn>
                <a:cxn ang="0">
                  <a:pos x="176" y="251"/>
                </a:cxn>
                <a:cxn ang="0">
                  <a:pos x="180" y="239"/>
                </a:cxn>
                <a:cxn ang="0">
                  <a:pos x="184" y="223"/>
                </a:cxn>
                <a:cxn ang="0">
                  <a:pos x="192" y="199"/>
                </a:cxn>
                <a:cxn ang="0">
                  <a:pos x="188" y="175"/>
                </a:cxn>
                <a:cxn ang="0">
                  <a:pos x="164" y="159"/>
                </a:cxn>
                <a:cxn ang="0">
                  <a:pos x="132" y="107"/>
                </a:cxn>
                <a:cxn ang="0">
                  <a:pos x="88" y="43"/>
                </a:cxn>
                <a:cxn ang="0">
                  <a:pos x="88" y="19"/>
                </a:cxn>
              </a:cxnLst>
              <a:rect l="0" t="0" r="r" b="b"/>
              <a:pathLst>
                <a:path w="468" h="923">
                  <a:moveTo>
                    <a:pt x="88" y="19"/>
                  </a:moveTo>
                  <a:cubicBezTo>
                    <a:pt x="58" y="9"/>
                    <a:pt x="67" y="0"/>
                    <a:pt x="40" y="27"/>
                  </a:cubicBezTo>
                  <a:cubicBezTo>
                    <a:pt x="33" y="48"/>
                    <a:pt x="36" y="68"/>
                    <a:pt x="24" y="87"/>
                  </a:cubicBezTo>
                  <a:cubicBezTo>
                    <a:pt x="19" y="105"/>
                    <a:pt x="11" y="123"/>
                    <a:pt x="0" y="139"/>
                  </a:cubicBezTo>
                  <a:cubicBezTo>
                    <a:pt x="9" y="145"/>
                    <a:pt x="27" y="141"/>
                    <a:pt x="32" y="151"/>
                  </a:cubicBezTo>
                  <a:cubicBezTo>
                    <a:pt x="60" y="203"/>
                    <a:pt x="16" y="184"/>
                    <a:pt x="48" y="195"/>
                  </a:cubicBezTo>
                  <a:cubicBezTo>
                    <a:pt x="53" y="217"/>
                    <a:pt x="60" y="209"/>
                    <a:pt x="72" y="227"/>
                  </a:cubicBezTo>
                  <a:cubicBezTo>
                    <a:pt x="64" y="281"/>
                    <a:pt x="53" y="273"/>
                    <a:pt x="120" y="279"/>
                  </a:cubicBezTo>
                  <a:cubicBezTo>
                    <a:pt x="138" y="307"/>
                    <a:pt x="127" y="300"/>
                    <a:pt x="148" y="307"/>
                  </a:cubicBezTo>
                  <a:cubicBezTo>
                    <a:pt x="157" y="326"/>
                    <a:pt x="165" y="346"/>
                    <a:pt x="176" y="363"/>
                  </a:cubicBezTo>
                  <a:cubicBezTo>
                    <a:pt x="177" y="374"/>
                    <a:pt x="176" y="385"/>
                    <a:pt x="180" y="395"/>
                  </a:cubicBezTo>
                  <a:cubicBezTo>
                    <a:pt x="182" y="399"/>
                    <a:pt x="189" y="396"/>
                    <a:pt x="192" y="399"/>
                  </a:cubicBezTo>
                  <a:cubicBezTo>
                    <a:pt x="202" y="409"/>
                    <a:pt x="202" y="430"/>
                    <a:pt x="216" y="435"/>
                  </a:cubicBezTo>
                  <a:cubicBezTo>
                    <a:pt x="233" y="441"/>
                    <a:pt x="224" y="437"/>
                    <a:pt x="240" y="447"/>
                  </a:cubicBezTo>
                  <a:cubicBezTo>
                    <a:pt x="259" y="476"/>
                    <a:pt x="254" y="462"/>
                    <a:pt x="260" y="487"/>
                  </a:cubicBezTo>
                  <a:cubicBezTo>
                    <a:pt x="237" y="502"/>
                    <a:pt x="252" y="532"/>
                    <a:pt x="260" y="555"/>
                  </a:cubicBezTo>
                  <a:cubicBezTo>
                    <a:pt x="255" y="582"/>
                    <a:pt x="232" y="605"/>
                    <a:pt x="204" y="611"/>
                  </a:cubicBezTo>
                  <a:cubicBezTo>
                    <a:pt x="190" y="652"/>
                    <a:pt x="216" y="643"/>
                    <a:pt x="240" y="659"/>
                  </a:cubicBezTo>
                  <a:cubicBezTo>
                    <a:pt x="249" y="686"/>
                    <a:pt x="236" y="659"/>
                    <a:pt x="260" y="667"/>
                  </a:cubicBezTo>
                  <a:cubicBezTo>
                    <a:pt x="266" y="669"/>
                    <a:pt x="270" y="686"/>
                    <a:pt x="272" y="691"/>
                  </a:cubicBezTo>
                  <a:cubicBezTo>
                    <a:pt x="277" y="736"/>
                    <a:pt x="281" y="729"/>
                    <a:pt x="268" y="767"/>
                  </a:cubicBezTo>
                  <a:cubicBezTo>
                    <a:pt x="264" y="795"/>
                    <a:pt x="248" y="835"/>
                    <a:pt x="284" y="847"/>
                  </a:cubicBezTo>
                  <a:cubicBezTo>
                    <a:pt x="298" y="838"/>
                    <a:pt x="305" y="817"/>
                    <a:pt x="312" y="839"/>
                  </a:cubicBezTo>
                  <a:cubicBezTo>
                    <a:pt x="306" y="865"/>
                    <a:pt x="293" y="913"/>
                    <a:pt x="324" y="923"/>
                  </a:cubicBezTo>
                  <a:cubicBezTo>
                    <a:pt x="337" y="919"/>
                    <a:pt x="360" y="903"/>
                    <a:pt x="360" y="903"/>
                  </a:cubicBezTo>
                  <a:cubicBezTo>
                    <a:pt x="370" y="888"/>
                    <a:pt x="385" y="873"/>
                    <a:pt x="400" y="863"/>
                  </a:cubicBezTo>
                  <a:cubicBezTo>
                    <a:pt x="406" y="846"/>
                    <a:pt x="414" y="850"/>
                    <a:pt x="424" y="835"/>
                  </a:cubicBezTo>
                  <a:cubicBezTo>
                    <a:pt x="429" y="770"/>
                    <a:pt x="425" y="802"/>
                    <a:pt x="448" y="767"/>
                  </a:cubicBezTo>
                  <a:cubicBezTo>
                    <a:pt x="444" y="700"/>
                    <a:pt x="437" y="684"/>
                    <a:pt x="456" y="627"/>
                  </a:cubicBezTo>
                  <a:cubicBezTo>
                    <a:pt x="460" y="592"/>
                    <a:pt x="468" y="569"/>
                    <a:pt x="448" y="539"/>
                  </a:cubicBezTo>
                  <a:cubicBezTo>
                    <a:pt x="452" y="489"/>
                    <a:pt x="456" y="499"/>
                    <a:pt x="440" y="467"/>
                  </a:cubicBezTo>
                  <a:cubicBezTo>
                    <a:pt x="436" y="458"/>
                    <a:pt x="437" y="447"/>
                    <a:pt x="432" y="439"/>
                  </a:cubicBezTo>
                  <a:cubicBezTo>
                    <a:pt x="425" y="428"/>
                    <a:pt x="404" y="427"/>
                    <a:pt x="392" y="423"/>
                  </a:cubicBezTo>
                  <a:cubicBezTo>
                    <a:pt x="388" y="419"/>
                    <a:pt x="385" y="414"/>
                    <a:pt x="380" y="411"/>
                  </a:cubicBezTo>
                  <a:cubicBezTo>
                    <a:pt x="376" y="409"/>
                    <a:pt x="371" y="410"/>
                    <a:pt x="368" y="407"/>
                  </a:cubicBezTo>
                  <a:cubicBezTo>
                    <a:pt x="349" y="392"/>
                    <a:pt x="373" y="397"/>
                    <a:pt x="348" y="383"/>
                  </a:cubicBezTo>
                  <a:cubicBezTo>
                    <a:pt x="340" y="379"/>
                    <a:pt x="318" y="374"/>
                    <a:pt x="308" y="371"/>
                  </a:cubicBezTo>
                  <a:cubicBezTo>
                    <a:pt x="289" y="358"/>
                    <a:pt x="268" y="349"/>
                    <a:pt x="248" y="339"/>
                  </a:cubicBezTo>
                  <a:cubicBezTo>
                    <a:pt x="236" y="333"/>
                    <a:pt x="212" y="323"/>
                    <a:pt x="212" y="323"/>
                  </a:cubicBezTo>
                  <a:cubicBezTo>
                    <a:pt x="199" y="304"/>
                    <a:pt x="206" y="316"/>
                    <a:pt x="196" y="287"/>
                  </a:cubicBezTo>
                  <a:cubicBezTo>
                    <a:pt x="192" y="274"/>
                    <a:pt x="180" y="264"/>
                    <a:pt x="176" y="251"/>
                  </a:cubicBezTo>
                  <a:cubicBezTo>
                    <a:pt x="177" y="247"/>
                    <a:pt x="179" y="243"/>
                    <a:pt x="180" y="239"/>
                  </a:cubicBezTo>
                  <a:cubicBezTo>
                    <a:pt x="182" y="234"/>
                    <a:pt x="182" y="228"/>
                    <a:pt x="184" y="223"/>
                  </a:cubicBezTo>
                  <a:cubicBezTo>
                    <a:pt x="186" y="215"/>
                    <a:pt x="192" y="199"/>
                    <a:pt x="192" y="199"/>
                  </a:cubicBezTo>
                  <a:cubicBezTo>
                    <a:pt x="191" y="191"/>
                    <a:pt x="193" y="182"/>
                    <a:pt x="188" y="175"/>
                  </a:cubicBezTo>
                  <a:cubicBezTo>
                    <a:pt x="182" y="167"/>
                    <a:pt x="164" y="159"/>
                    <a:pt x="164" y="159"/>
                  </a:cubicBezTo>
                  <a:cubicBezTo>
                    <a:pt x="159" y="126"/>
                    <a:pt x="154" y="129"/>
                    <a:pt x="132" y="107"/>
                  </a:cubicBezTo>
                  <a:cubicBezTo>
                    <a:pt x="124" y="82"/>
                    <a:pt x="95" y="85"/>
                    <a:pt x="88" y="43"/>
                  </a:cubicBezTo>
                  <a:cubicBezTo>
                    <a:pt x="84" y="18"/>
                    <a:pt x="76" y="19"/>
                    <a:pt x="88" y="19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xmlns="" id="{1BF23C2A-82B7-4DBE-9C8D-0CF5226704F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715" y="727"/>
              <a:ext cx="247" cy="40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6" y="32"/>
                </a:cxn>
                <a:cxn ang="0">
                  <a:pos x="18" y="76"/>
                </a:cxn>
                <a:cxn ang="0">
                  <a:pos x="2" y="100"/>
                </a:cxn>
                <a:cxn ang="0">
                  <a:pos x="18" y="128"/>
                </a:cxn>
                <a:cxn ang="0">
                  <a:pos x="26" y="152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38" y="220"/>
                </a:cxn>
                <a:cxn ang="0">
                  <a:pos x="70" y="232"/>
                </a:cxn>
                <a:cxn ang="0">
                  <a:pos x="98" y="248"/>
                </a:cxn>
                <a:cxn ang="0">
                  <a:pos x="110" y="276"/>
                </a:cxn>
                <a:cxn ang="0">
                  <a:pos x="134" y="292"/>
                </a:cxn>
                <a:cxn ang="0">
                  <a:pos x="102" y="316"/>
                </a:cxn>
                <a:cxn ang="0">
                  <a:pos x="94" y="384"/>
                </a:cxn>
                <a:cxn ang="0">
                  <a:pos x="122" y="408"/>
                </a:cxn>
                <a:cxn ang="0">
                  <a:pos x="182" y="404"/>
                </a:cxn>
                <a:cxn ang="0">
                  <a:pos x="226" y="436"/>
                </a:cxn>
                <a:cxn ang="0">
                  <a:pos x="262" y="432"/>
                </a:cxn>
                <a:cxn ang="0">
                  <a:pos x="278" y="396"/>
                </a:cxn>
                <a:cxn ang="0">
                  <a:pos x="266" y="356"/>
                </a:cxn>
                <a:cxn ang="0">
                  <a:pos x="276" y="328"/>
                </a:cxn>
                <a:cxn ang="0">
                  <a:pos x="265" y="307"/>
                </a:cxn>
                <a:cxn ang="0">
                  <a:pos x="254" y="296"/>
                </a:cxn>
                <a:cxn ang="0">
                  <a:pos x="246" y="284"/>
                </a:cxn>
                <a:cxn ang="0">
                  <a:pos x="234" y="280"/>
                </a:cxn>
                <a:cxn ang="0">
                  <a:pos x="230" y="268"/>
                </a:cxn>
                <a:cxn ang="0">
                  <a:pos x="218" y="260"/>
                </a:cxn>
                <a:cxn ang="0">
                  <a:pos x="190" y="228"/>
                </a:cxn>
                <a:cxn ang="0">
                  <a:pos x="190" y="210"/>
                </a:cxn>
                <a:cxn ang="0">
                  <a:pos x="170" y="166"/>
                </a:cxn>
                <a:cxn ang="0">
                  <a:pos x="154" y="148"/>
                </a:cxn>
                <a:cxn ang="0">
                  <a:pos x="136" y="122"/>
                </a:cxn>
                <a:cxn ang="0">
                  <a:pos x="106" y="120"/>
                </a:cxn>
                <a:cxn ang="0">
                  <a:pos x="82" y="71"/>
                </a:cxn>
                <a:cxn ang="0">
                  <a:pos x="58" y="38"/>
                </a:cxn>
                <a:cxn ang="0">
                  <a:pos x="46" y="0"/>
                </a:cxn>
              </a:cxnLst>
              <a:rect l="0" t="0" r="r" b="b"/>
              <a:pathLst>
                <a:path w="278" h="471">
                  <a:moveTo>
                    <a:pt x="46" y="0"/>
                  </a:moveTo>
                  <a:cubicBezTo>
                    <a:pt x="42" y="18"/>
                    <a:pt x="44" y="26"/>
                    <a:pt x="26" y="32"/>
                  </a:cubicBezTo>
                  <a:cubicBezTo>
                    <a:pt x="21" y="46"/>
                    <a:pt x="23" y="62"/>
                    <a:pt x="18" y="76"/>
                  </a:cubicBezTo>
                  <a:cubicBezTo>
                    <a:pt x="15" y="85"/>
                    <a:pt x="2" y="100"/>
                    <a:pt x="2" y="100"/>
                  </a:cubicBezTo>
                  <a:cubicBezTo>
                    <a:pt x="7" y="110"/>
                    <a:pt x="14" y="118"/>
                    <a:pt x="18" y="128"/>
                  </a:cubicBezTo>
                  <a:cubicBezTo>
                    <a:pt x="21" y="136"/>
                    <a:pt x="26" y="152"/>
                    <a:pt x="26" y="152"/>
                  </a:cubicBezTo>
                  <a:cubicBezTo>
                    <a:pt x="21" y="167"/>
                    <a:pt x="11" y="169"/>
                    <a:pt x="6" y="184"/>
                  </a:cubicBezTo>
                  <a:cubicBezTo>
                    <a:pt x="14" y="224"/>
                    <a:pt x="0" y="189"/>
                    <a:pt x="34" y="208"/>
                  </a:cubicBezTo>
                  <a:cubicBezTo>
                    <a:pt x="38" y="210"/>
                    <a:pt x="35" y="217"/>
                    <a:pt x="38" y="220"/>
                  </a:cubicBezTo>
                  <a:cubicBezTo>
                    <a:pt x="46" y="230"/>
                    <a:pt x="59" y="230"/>
                    <a:pt x="70" y="232"/>
                  </a:cubicBezTo>
                  <a:cubicBezTo>
                    <a:pt x="76" y="249"/>
                    <a:pt x="81" y="254"/>
                    <a:pt x="98" y="248"/>
                  </a:cubicBezTo>
                  <a:cubicBezTo>
                    <a:pt x="104" y="256"/>
                    <a:pt x="103" y="268"/>
                    <a:pt x="110" y="276"/>
                  </a:cubicBezTo>
                  <a:cubicBezTo>
                    <a:pt x="116" y="283"/>
                    <a:pt x="134" y="292"/>
                    <a:pt x="134" y="292"/>
                  </a:cubicBezTo>
                  <a:cubicBezTo>
                    <a:pt x="120" y="301"/>
                    <a:pt x="112" y="302"/>
                    <a:pt x="102" y="316"/>
                  </a:cubicBezTo>
                  <a:cubicBezTo>
                    <a:pt x="72" y="286"/>
                    <a:pt x="86" y="295"/>
                    <a:pt x="94" y="384"/>
                  </a:cubicBezTo>
                  <a:cubicBezTo>
                    <a:pt x="95" y="400"/>
                    <a:pt x="109" y="404"/>
                    <a:pt x="122" y="408"/>
                  </a:cubicBezTo>
                  <a:cubicBezTo>
                    <a:pt x="148" y="447"/>
                    <a:pt x="152" y="414"/>
                    <a:pt x="182" y="404"/>
                  </a:cubicBezTo>
                  <a:cubicBezTo>
                    <a:pt x="195" y="413"/>
                    <a:pt x="212" y="431"/>
                    <a:pt x="226" y="436"/>
                  </a:cubicBezTo>
                  <a:cubicBezTo>
                    <a:pt x="235" y="471"/>
                    <a:pt x="242" y="439"/>
                    <a:pt x="262" y="432"/>
                  </a:cubicBezTo>
                  <a:cubicBezTo>
                    <a:pt x="269" y="421"/>
                    <a:pt x="278" y="396"/>
                    <a:pt x="278" y="396"/>
                  </a:cubicBezTo>
                  <a:cubicBezTo>
                    <a:pt x="275" y="382"/>
                    <a:pt x="266" y="356"/>
                    <a:pt x="266" y="356"/>
                  </a:cubicBezTo>
                  <a:cubicBezTo>
                    <a:pt x="265" y="345"/>
                    <a:pt x="278" y="338"/>
                    <a:pt x="276" y="328"/>
                  </a:cubicBezTo>
                  <a:cubicBezTo>
                    <a:pt x="276" y="320"/>
                    <a:pt x="269" y="312"/>
                    <a:pt x="265" y="307"/>
                  </a:cubicBezTo>
                  <a:cubicBezTo>
                    <a:pt x="261" y="302"/>
                    <a:pt x="257" y="300"/>
                    <a:pt x="254" y="296"/>
                  </a:cubicBezTo>
                  <a:cubicBezTo>
                    <a:pt x="251" y="292"/>
                    <a:pt x="250" y="287"/>
                    <a:pt x="246" y="284"/>
                  </a:cubicBezTo>
                  <a:cubicBezTo>
                    <a:pt x="243" y="281"/>
                    <a:pt x="237" y="283"/>
                    <a:pt x="234" y="280"/>
                  </a:cubicBezTo>
                  <a:cubicBezTo>
                    <a:pt x="231" y="277"/>
                    <a:pt x="233" y="271"/>
                    <a:pt x="230" y="268"/>
                  </a:cubicBezTo>
                  <a:cubicBezTo>
                    <a:pt x="227" y="264"/>
                    <a:pt x="222" y="263"/>
                    <a:pt x="218" y="260"/>
                  </a:cubicBezTo>
                  <a:cubicBezTo>
                    <a:pt x="209" y="247"/>
                    <a:pt x="199" y="241"/>
                    <a:pt x="190" y="228"/>
                  </a:cubicBezTo>
                  <a:cubicBezTo>
                    <a:pt x="185" y="220"/>
                    <a:pt x="196" y="223"/>
                    <a:pt x="190" y="210"/>
                  </a:cubicBezTo>
                  <a:cubicBezTo>
                    <a:pt x="187" y="200"/>
                    <a:pt x="176" y="176"/>
                    <a:pt x="170" y="166"/>
                  </a:cubicBezTo>
                  <a:cubicBezTo>
                    <a:pt x="164" y="156"/>
                    <a:pt x="160" y="155"/>
                    <a:pt x="154" y="148"/>
                  </a:cubicBezTo>
                  <a:cubicBezTo>
                    <a:pt x="142" y="131"/>
                    <a:pt x="151" y="137"/>
                    <a:pt x="136" y="122"/>
                  </a:cubicBezTo>
                  <a:cubicBezTo>
                    <a:pt x="123" y="124"/>
                    <a:pt x="126" y="127"/>
                    <a:pt x="106" y="120"/>
                  </a:cubicBezTo>
                  <a:cubicBezTo>
                    <a:pt x="74" y="131"/>
                    <a:pt x="114" y="82"/>
                    <a:pt x="82" y="71"/>
                  </a:cubicBezTo>
                  <a:cubicBezTo>
                    <a:pt x="88" y="49"/>
                    <a:pt x="80" y="44"/>
                    <a:pt x="58" y="38"/>
                  </a:cubicBezTo>
                  <a:cubicBezTo>
                    <a:pt x="54" y="3"/>
                    <a:pt x="46" y="19"/>
                    <a:pt x="4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xmlns="" id="{C4B142DB-F457-4522-A363-E8B4298717C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44" y="869"/>
              <a:ext cx="377" cy="448"/>
            </a:xfrm>
            <a:custGeom>
              <a:avLst/>
              <a:gdLst/>
              <a:ahLst/>
              <a:cxnLst>
                <a:cxn ang="0">
                  <a:pos x="200" y="9"/>
                </a:cxn>
                <a:cxn ang="0">
                  <a:pos x="186" y="0"/>
                </a:cxn>
                <a:cxn ang="0">
                  <a:pos x="165" y="0"/>
                </a:cxn>
                <a:cxn ang="0">
                  <a:pos x="146" y="6"/>
                </a:cxn>
                <a:cxn ang="0">
                  <a:pos x="122" y="12"/>
                </a:cxn>
                <a:cxn ang="0">
                  <a:pos x="96" y="27"/>
                </a:cxn>
                <a:cxn ang="0">
                  <a:pos x="86" y="47"/>
                </a:cxn>
                <a:cxn ang="0">
                  <a:pos x="68" y="98"/>
                </a:cxn>
                <a:cxn ang="0">
                  <a:pos x="51" y="114"/>
                </a:cxn>
                <a:cxn ang="0">
                  <a:pos x="36" y="122"/>
                </a:cxn>
                <a:cxn ang="0">
                  <a:pos x="20" y="140"/>
                </a:cxn>
                <a:cxn ang="0">
                  <a:pos x="23" y="159"/>
                </a:cxn>
                <a:cxn ang="0">
                  <a:pos x="29" y="182"/>
                </a:cxn>
                <a:cxn ang="0">
                  <a:pos x="38" y="212"/>
                </a:cxn>
                <a:cxn ang="0">
                  <a:pos x="60" y="207"/>
                </a:cxn>
                <a:cxn ang="0">
                  <a:pos x="71" y="224"/>
                </a:cxn>
                <a:cxn ang="0">
                  <a:pos x="47" y="288"/>
                </a:cxn>
                <a:cxn ang="0">
                  <a:pos x="44" y="293"/>
                </a:cxn>
                <a:cxn ang="0">
                  <a:pos x="39" y="297"/>
                </a:cxn>
                <a:cxn ang="0">
                  <a:pos x="30" y="317"/>
                </a:cxn>
                <a:cxn ang="0">
                  <a:pos x="18" y="365"/>
                </a:cxn>
                <a:cxn ang="0">
                  <a:pos x="12" y="381"/>
                </a:cxn>
                <a:cxn ang="0">
                  <a:pos x="0" y="420"/>
                </a:cxn>
                <a:cxn ang="0">
                  <a:pos x="11" y="456"/>
                </a:cxn>
                <a:cxn ang="0">
                  <a:pos x="74" y="513"/>
                </a:cxn>
                <a:cxn ang="0">
                  <a:pos x="96" y="510"/>
                </a:cxn>
                <a:cxn ang="0">
                  <a:pos x="137" y="518"/>
                </a:cxn>
                <a:cxn ang="0">
                  <a:pos x="167" y="512"/>
                </a:cxn>
                <a:cxn ang="0">
                  <a:pos x="194" y="485"/>
                </a:cxn>
                <a:cxn ang="0">
                  <a:pos x="209" y="462"/>
                </a:cxn>
                <a:cxn ang="0">
                  <a:pos x="219" y="425"/>
                </a:cxn>
                <a:cxn ang="0">
                  <a:pos x="242" y="422"/>
                </a:cxn>
                <a:cxn ang="0">
                  <a:pos x="263" y="410"/>
                </a:cxn>
                <a:cxn ang="0">
                  <a:pos x="278" y="390"/>
                </a:cxn>
                <a:cxn ang="0">
                  <a:pos x="296" y="380"/>
                </a:cxn>
                <a:cxn ang="0">
                  <a:pos x="305" y="365"/>
                </a:cxn>
                <a:cxn ang="0">
                  <a:pos x="317" y="348"/>
                </a:cxn>
                <a:cxn ang="0">
                  <a:pos x="333" y="344"/>
                </a:cxn>
                <a:cxn ang="0">
                  <a:pos x="398" y="330"/>
                </a:cxn>
                <a:cxn ang="0">
                  <a:pos x="411" y="315"/>
                </a:cxn>
                <a:cxn ang="0">
                  <a:pos x="416" y="293"/>
                </a:cxn>
                <a:cxn ang="0">
                  <a:pos x="417" y="278"/>
                </a:cxn>
                <a:cxn ang="0">
                  <a:pos x="372" y="242"/>
                </a:cxn>
                <a:cxn ang="0">
                  <a:pos x="330" y="258"/>
                </a:cxn>
                <a:cxn ang="0">
                  <a:pos x="306" y="245"/>
                </a:cxn>
                <a:cxn ang="0">
                  <a:pos x="285" y="228"/>
                </a:cxn>
                <a:cxn ang="0">
                  <a:pos x="279" y="162"/>
                </a:cxn>
                <a:cxn ang="0">
                  <a:pos x="276" y="146"/>
                </a:cxn>
                <a:cxn ang="0">
                  <a:pos x="293" y="155"/>
                </a:cxn>
                <a:cxn ang="0">
                  <a:pos x="311" y="144"/>
                </a:cxn>
                <a:cxn ang="0">
                  <a:pos x="320" y="135"/>
                </a:cxn>
                <a:cxn ang="0">
                  <a:pos x="299" y="110"/>
                </a:cxn>
                <a:cxn ang="0">
                  <a:pos x="288" y="92"/>
                </a:cxn>
                <a:cxn ang="0">
                  <a:pos x="266" y="84"/>
                </a:cxn>
                <a:cxn ang="0">
                  <a:pos x="248" y="63"/>
                </a:cxn>
                <a:cxn ang="0">
                  <a:pos x="233" y="60"/>
                </a:cxn>
                <a:cxn ang="0">
                  <a:pos x="207" y="41"/>
                </a:cxn>
                <a:cxn ang="0">
                  <a:pos x="200" y="9"/>
                </a:cxn>
              </a:cxnLst>
              <a:rect l="0" t="0" r="r" b="b"/>
              <a:pathLst>
                <a:path w="423" h="518">
                  <a:moveTo>
                    <a:pt x="200" y="9"/>
                  </a:moveTo>
                  <a:cubicBezTo>
                    <a:pt x="193" y="8"/>
                    <a:pt x="193" y="3"/>
                    <a:pt x="186" y="0"/>
                  </a:cubicBezTo>
                  <a:cubicBezTo>
                    <a:pt x="174" y="3"/>
                    <a:pt x="176" y="4"/>
                    <a:pt x="165" y="0"/>
                  </a:cubicBezTo>
                  <a:cubicBezTo>
                    <a:pt x="158" y="2"/>
                    <a:pt x="153" y="5"/>
                    <a:pt x="146" y="6"/>
                  </a:cubicBezTo>
                  <a:cubicBezTo>
                    <a:pt x="138" y="9"/>
                    <a:pt x="130" y="11"/>
                    <a:pt x="122" y="12"/>
                  </a:cubicBezTo>
                  <a:cubicBezTo>
                    <a:pt x="118" y="25"/>
                    <a:pt x="109" y="24"/>
                    <a:pt x="96" y="27"/>
                  </a:cubicBezTo>
                  <a:cubicBezTo>
                    <a:pt x="91" y="36"/>
                    <a:pt x="96" y="42"/>
                    <a:pt x="86" y="47"/>
                  </a:cubicBezTo>
                  <a:cubicBezTo>
                    <a:pt x="73" y="64"/>
                    <a:pt x="96" y="92"/>
                    <a:pt x="68" y="98"/>
                  </a:cubicBezTo>
                  <a:cubicBezTo>
                    <a:pt x="62" y="105"/>
                    <a:pt x="60" y="112"/>
                    <a:pt x="51" y="114"/>
                  </a:cubicBezTo>
                  <a:cubicBezTo>
                    <a:pt x="46" y="120"/>
                    <a:pt x="43" y="120"/>
                    <a:pt x="36" y="122"/>
                  </a:cubicBezTo>
                  <a:cubicBezTo>
                    <a:pt x="30" y="127"/>
                    <a:pt x="24" y="133"/>
                    <a:pt x="20" y="140"/>
                  </a:cubicBezTo>
                  <a:cubicBezTo>
                    <a:pt x="18" y="148"/>
                    <a:pt x="18" y="152"/>
                    <a:pt x="23" y="159"/>
                  </a:cubicBezTo>
                  <a:cubicBezTo>
                    <a:pt x="26" y="167"/>
                    <a:pt x="29" y="182"/>
                    <a:pt x="29" y="182"/>
                  </a:cubicBezTo>
                  <a:cubicBezTo>
                    <a:pt x="30" y="194"/>
                    <a:pt x="33" y="201"/>
                    <a:pt x="38" y="212"/>
                  </a:cubicBezTo>
                  <a:cubicBezTo>
                    <a:pt x="47" y="205"/>
                    <a:pt x="47" y="206"/>
                    <a:pt x="60" y="207"/>
                  </a:cubicBezTo>
                  <a:cubicBezTo>
                    <a:pt x="64" y="213"/>
                    <a:pt x="66" y="219"/>
                    <a:pt x="71" y="224"/>
                  </a:cubicBezTo>
                  <a:cubicBezTo>
                    <a:pt x="75" y="250"/>
                    <a:pt x="69" y="272"/>
                    <a:pt x="47" y="288"/>
                  </a:cubicBezTo>
                  <a:cubicBezTo>
                    <a:pt x="46" y="290"/>
                    <a:pt x="45" y="292"/>
                    <a:pt x="44" y="293"/>
                  </a:cubicBezTo>
                  <a:cubicBezTo>
                    <a:pt x="43" y="295"/>
                    <a:pt x="40" y="295"/>
                    <a:pt x="39" y="297"/>
                  </a:cubicBezTo>
                  <a:cubicBezTo>
                    <a:pt x="35" y="302"/>
                    <a:pt x="34" y="311"/>
                    <a:pt x="30" y="317"/>
                  </a:cubicBezTo>
                  <a:cubicBezTo>
                    <a:pt x="28" y="333"/>
                    <a:pt x="26" y="351"/>
                    <a:pt x="18" y="365"/>
                  </a:cubicBezTo>
                  <a:cubicBezTo>
                    <a:pt x="17" y="371"/>
                    <a:pt x="16" y="376"/>
                    <a:pt x="12" y="381"/>
                  </a:cubicBezTo>
                  <a:cubicBezTo>
                    <a:pt x="9" y="394"/>
                    <a:pt x="6" y="408"/>
                    <a:pt x="0" y="420"/>
                  </a:cubicBezTo>
                  <a:cubicBezTo>
                    <a:pt x="3" y="438"/>
                    <a:pt x="4" y="442"/>
                    <a:pt x="11" y="456"/>
                  </a:cubicBezTo>
                  <a:cubicBezTo>
                    <a:pt x="20" y="499"/>
                    <a:pt x="31" y="508"/>
                    <a:pt x="74" y="513"/>
                  </a:cubicBezTo>
                  <a:cubicBezTo>
                    <a:pt x="82" y="517"/>
                    <a:pt x="89" y="513"/>
                    <a:pt x="96" y="510"/>
                  </a:cubicBezTo>
                  <a:cubicBezTo>
                    <a:pt x="110" y="512"/>
                    <a:pt x="124" y="514"/>
                    <a:pt x="137" y="518"/>
                  </a:cubicBezTo>
                  <a:cubicBezTo>
                    <a:pt x="147" y="516"/>
                    <a:pt x="158" y="517"/>
                    <a:pt x="167" y="512"/>
                  </a:cubicBezTo>
                  <a:cubicBezTo>
                    <a:pt x="170" y="497"/>
                    <a:pt x="182" y="492"/>
                    <a:pt x="194" y="485"/>
                  </a:cubicBezTo>
                  <a:cubicBezTo>
                    <a:pt x="200" y="475"/>
                    <a:pt x="197" y="467"/>
                    <a:pt x="209" y="462"/>
                  </a:cubicBezTo>
                  <a:cubicBezTo>
                    <a:pt x="211" y="449"/>
                    <a:pt x="211" y="436"/>
                    <a:pt x="219" y="425"/>
                  </a:cubicBezTo>
                  <a:cubicBezTo>
                    <a:pt x="223" y="411"/>
                    <a:pt x="232" y="419"/>
                    <a:pt x="242" y="422"/>
                  </a:cubicBezTo>
                  <a:cubicBezTo>
                    <a:pt x="259" y="419"/>
                    <a:pt x="252" y="419"/>
                    <a:pt x="263" y="410"/>
                  </a:cubicBezTo>
                  <a:cubicBezTo>
                    <a:pt x="267" y="403"/>
                    <a:pt x="271" y="394"/>
                    <a:pt x="278" y="390"/>
                  </a:cubicBezTo>
                  <a:cubicBezTo>
                    <a:pt x="289" y="393"/>
                    <a:pt x="290" y="388"/>
                    <a:pt x="296" y="380"/>
                  </a:cubicBezTo>
                  <a:cubicBezTo>
                    <a:pt x="297" y="373"/>
                    <a:pt x="298" y="366"/>
                    <a:pt x="305" y="365"/>
                  </a:cubicBezTo>
                  <a:cubicBezTo>
                    <a:pt x="317" y="367"/>
                    <a:pt x="309" y="355"/>
                    <a:pt x="317" y="348"/>
                  </a:cubicBezTo>
                  <a:cubicBezTo>
                    <a:pt x="322" y="344"/>
                    <a:pt x="327" y="345"/>
                    <a:pt x="333" y="344"/>
                  </a:cubicBezTo>
                  <a:cubicBezTo>
                    <a:pt x="353" y="334"/>
                    <a:pt x="377" y="340"/>
                    <a:pt x="398" y="330"/>
                  </a:cubicBezTo>
                  <a:cubicBezTo>
                    <a:pt x="403" y="323"/>
                    <a:pt x="403" y="319"/>
                    <a:pt x="411" y="315"/>
                  </a:cubicBezTo>
                  <a:cubicBezTo>
                    <a:pt x="410" y="305"/>
                    <a:pt x="404" y="295"/>
                    <a:pt x="416" y="293"/>
                  </a:cubicBezTo>
                  <a:cubicBezTo>
                    <a:pt x="423" y="289"/>
                    <a:pt x="420" y="284"/>
                    <a:pt x="417" y="278"/>
                  </a:cubicBezTo>
                  <a:cubicBezTo>
                    <a:pt x="415" y="267"/>
                    <a:pt x="384" y="244"/>
                    <a:pt x="372" y="242"/>
                  </a:cubicBezTo>
                  <a:cubicBezTo>
                    <a:pt x="354" y="243"/>
                    <a:pt x="346" y="255"/>
                    <a:pt x="330" y="258"/>
                  </a:cubicBezTo>
                  <a:cubicBezTo>
                    <a:pt x="317" y="256"/>
                    <a:pt x="319" y="247"/>
                    <a:pt x="306" y="245"/>
                  </a:cubicBezTo>
                  <a:cubicBezTo>
                    <a:pt x="298" y="241"/>
                    <a:pt x="293" y="233"/>
                    <a:pt x="285" y="228"/>
                  </a:cubicBezTo>
                  <a:cubicBezTo>
                    <a:pt x="276" y="217"/>
                    <a:pt x="287" y="181"/>
                    <a:pt x="279" y="162"/>
                  </a:cubicBezTo>
                  <a:cubicBezTo>
                    <a:pt x="278" y="155"/>
                    <a:pt x="275" y="153"/>
                    <a:pt x="276" y="146"/>
                  </a:cubicBezTo>
                  <a:cubicBezTo>
                    <a:pt x="286" y="147"/>
                    <a:pt x="285" y="150"/>
                    <a:pt x="293" y="155"/>
                  </a:cubicBezTo>
                  <a:cubicBezTo>
                    <a:pt x="299" y="152"/>
                    <a:pt x="306" y="148"/>
                    <a:pt x="311" y="144"/>
                  </a:cubicBezTo>
                  <a:cubicBezTo>
                    <a:pt x="314" y="141"/>
                    <a:pt x="320" y="135"/>
                    <a:pt x="320" y="135"/>
                  </a:cubicBezTo>
                  <a:cubicBezTo>
                    <a:pt x="317" y="121"/>
                    <a:pt x="309" y="120"/>
                    <a:pt x="299" y="110"/>
                  </a:cubicBezTo>
                  <a:cubicBezTo>
                    <a:pt x="296" y="103"/>
                    <a:pt x="292" y="98"/>
                    <a:pt x="288" y="92"/>
                  </a:cubicBezTo>
                  <a:cubicBezTo>
                    <a:pt x="286" y="83"/>
                    <a:pt x="275" y="85"/>
                    <a:pt x="266" y="84"/>
                  </a:cubicBezTo>
                  <a:cubicBezTo>
                    <a:pt x="261" y="78"/>
                    <a:pt x="256" y="66"/>
                    <a:pt x="248" y="63"/>
                  </a:cubicBezTo>
                  <a:cubicBezTo>
                    <a:pt x="243" y="61"/>
                    <a:pt x="233" y="60"/>
                    <a:pt x="233" y="60"/>
                  </a:cubicBezTo>
                  <a:cubicBezTo>
                    <a:pt x="222" y="53"/>
                    <a:pt x="221" y="43"/>
                    <a:pt x="207" y="41"/>
                  </a:cubicBezTo>
                  <a:cubicBezTo>
                    <a:pt x="192" y="34"/>
                    <a:pt x="195" y="23"/>
                    <a:pt x="200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3" name="Freeform 47">
              <a:extLst>
                <a:ext uri="{FF2B5EF4-FFF2-40B4-BE49-F238E27FC236}">
                  <a16:creationId xmlns:a16="http://schemas.microsoft.com/office/drawing/2014/main" xmlns="" id="{A0CA9780-1E49-4020-9913-8F17C9406D9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09" y="996"/>
              <a:ext cx="704" cy="715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56" y="47"/>
                </a:cxn>
                <a:cxn ang="0">
                  <a:pos x="89" y="111"/>
                </a:cxn>
                <a:cxn ang="0">
                  <a:pos x="101" y="195"/>
                </a:cxn>
                <a:cxn ang="0">
                  <a:pos x="56" y="209"/>
                </a:cxn>
                <a:cxn ang="0">
                  <a:pos x="58" y="182"/>
                </a:cxn>
                <a:cxn ang="0">
                  <a:pos x="17" y="251"/>
                </a:cxn>
                <a:cxn ang="0">
                  <a:pos x="31" y="285"/>
                </a:cxn>
                <a:cxn ang="0">
                  <a:pos x="109" y="357"/>
                </a:cxn>
                <a:cxn ang="0">
                  <a:pos x="145" y="390"/>
                </a:cxn>
                <a:cxn ang="0">
                  <a:pos x="124" y="443"/>
                </a:cxn>
                <a:cxn ang="0">
                  <a:pos x="47" y="485"/>
                </a:cxn>
                <a:cxn ang="0">
                  <a:pos x="70" y="557"/>
                </a:cxn>
                <a:cxn ang="0">
                  <a:pos x="113" y="662"/>
                </a:cxn>
                <a:cxn ang="0">
                  <a:pos x="238" y="708"/>
                </a:cxn>
                <a:cxn ang="0">
                  <a:pos x="302" y="818"/>
                </a:cxn>
                <a:cxn ang="0">
                  <a:pos x="349" y="810"/>
                </a:cxn>
                <a:cxn ang="0">
                  <a:pos x="385" y="753"/>
                </a:cxn>
                <a:cxn ang="0">
                  <a:pos x="463" y="818"/>
                </a:cxn>
                <a:cxn ang="0">
                  <a:pos x="547" y="758"/>
                </a:cxn>
                <a:cxn ang="0">
                  <a:pos x="619" y="725"/>
                </a:cxn>
                <a:cxn ang="0">
                  <a:pos x="620" y="660"/>
                </a:cxn>
                <a:cxn ang="0">
                  <a:pos x="668" y="564"/>
                </a:cxn>
                <a:cxn ang="0">
                  <a:pos x="736" y="507"/>
                </a:cxn>
                <a:cxn ang="0">
                  <a:pos x="784" y="458"/>
                </a:cxn>
                <a:cxn ang="0">
                  <a:pos x="781" y="404"/>
                </a:cxn>
                <a:cxn ang="0">
                  <a:pos x="776" y="381"/>
                </a:cxn>
                <a:cxn ang="0">
                  <a:pos x="728" y="423"/>
                </a:cxn>
                <a:cxn ang="0">
                  <a:pos x="668" y="440"/>
                </a:cxn>
                <a:cxn ang="0">
                  <a:pos x="638" y="380"/>
                </a:cxn>
                <a:cxn ang="0">
                  <a:pos x="638" y="269"/>
                </a:cxn>
                <a:cxn ang="0">
                  <a:pos x="605" y="197"/>
                </a:cxn>
                <a:cxn ang="0">
                  <a:pos x="526" y="189"/>
                </a:cxn>
                <a:cxn ang="0">
                  <a:pos x="455" y="221"/>
                </a:cxn>
                <a:cxn ang="0">
                  <a:pos x="403" y="278"/>
                </a:cxn>
                <a:cxn ang="0">
                  <a:pos x="356" y="315"/>
                </a:cxn>
                <a:cxn ang="0">
                  <a:pos x="320" y="363"/>
                </a:cxn>
                <a:cxn ang="0">
                  <a:pos x="190" y="357"/>
                </a:cxn>
                <a:cxn ang="0">
                  <a:pos x="164" y="305"/>
                </a:cxn>
                <a:cxn ang="0">
                  <a:pos x="181" y="198"/>
                </a:cxn>
                <a:cxn ang="0">
                  <a:pos x="211" y="123"/>
                </a:cxn>
                <a:cxn ang="0">
                  <a:pos x="212" y="60"/>
                </a:cxn>
                <a:cxn ang="0">
                  <a:pos x="170" y="14"/>
                </a:cxn>
              </a:cxnLst>
              <a:rect l="0" t="0" r="r" b="b"/>
              <a:pathLst>
                <a:path w="790" h="826">
                  <a:moveTo>
                    <a:pt x="166" y="0"/>
                  </a:moveTo>
                  <a:cubicBezTo>
                    <a:pt x="160" y="2"/>
                    <a:pt x="152" y="0"/>
                    <a:pt x="146" y="3"/>
                  </a:cubicBezTo>
                  <a:cubicBezTo>
                    <a:pt x="143" y="4"/>
                    <a:pt x="143" y="9"/>
                    <a:pt x="140" y="11"/>
                  </a:cubicBezTo>
                  <a:cubicBezTo>
                    <a:pt x="139" y="21"/>
                    <a:pt x="135" y="21"/>
                    <a:pt x="125" y="23"/>
                  </a:cubicBezTo>
                  <a:cubicBezTo>
                    <a:pt x="115" y="33"/>
                    <a:pt x="107" y="40"/>
                    <a:pt x="95" y="47"/>
                  </a:cubicBezTo>
                  <a:cubicBezTo>
                    <a:pt x="88" y="46"/>
                    <a:pt x="65" y="43"/>
                    <a:pt x="56" y="47"/>
                  </a:cubicBezTo>
                  <a:cubicBezTo>
                    <a:pt x="55" y="47"/>
                    <a:pt x="51" y="67"/>
                    <a:pt x="50" y="69"/>
                  </a:cubicBezTo>
                  <a:cubicBezTo>
                    <a:pt x="55" y="88"/>
                    <a:pt x="63" y="82"/>
                    <a:pt x="77" y="92"/>
                  </a:cubicBezTo>
                  <a:cubicBezTo>
                    <a:pt x="79" y="103"/>
                    <a:pt x="82" y="104"/>
                    <a:pt x="89" y="111"/>
                  </a:cubicBezTo>
                  <a:cubicBezTo>
                    <a:pt x="92" y="121"/>
                    <a:pt x="87" y="126"/>
                    <a:pt x="83" y="135"/>
                  </a:cubicBezTo>
                  <a:cubicBezTo>
                    <a:pt x="81" y="147"/>
                    <a:pt x="75" y="154"/>
                    <a:pt x="89" y="161"/>
                  </a:cubicBezTo>
                  <a:cubicBezTo>
                    <a:pt x="95" y="173"/>
                    <a:pt x="92" y="184"/>
                    <a:pt x="101" y="195"/>
                  </a:cubicBezTo>
                  <a:cubicBezTo>
                    <a:pt x="100" y="202"/>
                    <a:pt x="96" y="202"/>
                    <a:pt x="91" y="207"/>
                  </a:cubicBezTo>
                  <a:cubicBezTo>
                    <a:pt x="86" y="221"/>
                    <a:pt x="92" y="225"/>
                    <a:pt x="74" y="224"/>
                  </a:cubicBezTo>
                  <a:cubicBezTo>
                    <a:pt x="64" y="221"/>
                    <a:pt x="61" y="218"/>
                    <a:pt x="56" y="209"/>
                  </a:cubicBezTo>
                  <a:cubicBezTo>
                    <a:pt x="54" y="198"/>
                    <a:pt x="57" y="194"/>
                    <a:pt x="67" y="189"/>
                  </a:cubicBezTo>
                  <a:cubicBezTo>
                    <a:pt x="69" y="179"/>
                    <a:pt x="77" y="176"/>
                    <a:pt x="67" y="168"/>
                  </a:cubicBezTo>
                  <a:cubicBezTo>
                    <a:pt x="58" y="172"/>
                    <a:pt x="62" y="176"/>
                    <a:pt x="58" y="182"/>
                  </a:cubicBezTo>
                  <a:cubicBezTo>
                    <a:pt x="53" y="190"/>
                    <a:pt x="38" y="191"/>
                    <a:pt x="32" y="204"/>
                  </a:cubicBezTo>
                  <a:cubicBezTo>
                    <a:pt x="30" y="216"/>
                    <a:pt x="28" y="225"/>
                    <a:pt x="23" y="236"/>
                  </a:cubicBezTo>
                  <a:cubicBezTo>
                    <a:pt x="22" y="242"/>
                    <a:pt x="19" y="245"/>
                    <a:pt x="17" y="251"/>
                  </a:cubicBezTo>
                  <a:cubicBezTo>
                    <a:pt x="13" y="249"/>
                    <a:pt x="8" y="248"/>
                    <a:pt x="4" y="246"/>
                  </a:cubicBezTo>
                  <a:cubicBezTo>
                    <a:pt x="0" y="255"/>
                    <a:pt x="2" y="247"/>
                    <a:pt x="4" y="257"/>
                  </a:cubicBezTo>
                  <a:cubicBezTo>
                    <a:pt x="8" y="281"/>
                    <a:pt x="13" y="273"/>
                    <a:pt x="31" y="285"/>
                  </a:cubicBezTo>
                  <a:cubicBezTo>
                    <a:pt x="38" y="296"/>
                    <a:pt x="46" y="301"/>
                    <a:pt x="58" y="305"/>
                  </a:cubicBezTo>
                  <a:cubicBezTo>
                    <a:pt x="71" y="315"/>
                    <a:pt x="79" y="334"/>
                    <a:pt x="94" y="341"/>
                  </a:cubicBezTo>
                  <a:cubicBezTo>
                    <a:pt x="98" y="349"/>
                    <a:pt x="101" y="352"/>
                    <a:pt x="109" y="357"/>
                  </a:cubicBezTo>
                  <a:cubicBezTo>
                    <a:pt x="110" y="364"/>
                    <a:pt x="109" y="370"/>
                    <a:pt x="110" y="377"/>
                  </a:cubicBezTo>
                  <a:cubicBezTo>
                    <a:pt x="118" y="376"/>
                    <a:pt x="123" y="371"/>
                    <a:pt x="130" y="374"/>
                  </a:cubicBezTo>
                  <a:cubicBezTo>
                    <a:pt x="135" y="381"/>
                    <a:pt x="139" y="384"/>
                    <a:pt x="145" y="390"/>
                  </a:cubicBezTo>
                  <a:cubicBezTo>
                    <a:pt x="148" y="393"/>
                    <a:pt x="152" y="399"/>
                    <a:pt x="152" y="399"/>
                  </a:cubicBezTo>
                  <a:cubicBezTo>
                    <a:pt x="150" y="413"/>
                    <a:pt x="148" y="427"/>
                    <a:pt x="143" y="440"/>
                  </a:cubicBezTo>
                  <a:cubicBezTo>
                    <a:pt x="141" y="452"/>
                    <a:pt x="133" y="444"/>
                    <a:pt x="124" y="443"/>
                  </a:cubicBezTo>
                  <a:cubicBezTo>
                    <a:pt x="114" y="439"/>
                    <a:pt x="96" y="443"/>
                    <a:pt x="86" y="444"/>
                  </a:cubicBezTo>
                  <a:cubicBezTo>
                    <a:pt x="78" y="446"/>
                    <a:pt x="74" y="446"/>
                    <a:pt x="73" y="455"/>
                  </a:cubicBezTo>
                  <a:cubicBezTo>
                    <a:pt x="101" y="483"/>
                    <a:pt x="70" y="483"/>
                    <a:pt x="47" y="485"/>
                  </a:cubicBezTo>
                  <a:cubicBezTo>
                    <a:pt x="41" y="491"/>
                    <a:pt x="40" y="498"/>
                    <a:pt x="38" y="507"/>
                  </a:cubicBezTo>
                  <a:cubicBezTo>
                    <a:pt x="40" y="517"/>
                    <a:pt x="40" y="526"/>
                    <a:pt x="52" y="528"/>
                  </a:cubicBezTo>
                  <a:cubicBezTo>
                    <a:pt x="58" y="539"/>
                    <a:pt x="58" y="550"/>
                    <a:pt x="70" y="557"/>
                  </a:cubicBezTo>
                  <a:cubicBezTo>
                    <a:pt x="71" y="568"/>
                    <a:pt x="76" y="569"/>
                    <a:pt x="79" y="579"/>
                  </a:cubicBezTo>
                  <a:cubicBezTo>
                    <a:pt x="77" y="608"/>
                    <a:pt x="71" y="616"/>
                    <a:pt x="92" y="632"/>
                  </a:cubicBezTo>
                  <a:cubicBezTo>
                    <a:pt x="100" y="648"/>
                    <a:pt x="99" y="650"/>
                    <a:pt x="113" y="662"/>
                  </a:cubicBezTo>
                  <a:cubicBezTo>
                    <a:pt x="129" y="657"/>
                    <a:pt x="147" y="657"/>
                    <a:pt x="164" y="656"/>
                  </a:cubicBezTo>
                  <a:cubicBezTo>
                    <a:pt x="174" y="640"/>
                    <a:pt x="201" y="649"/>
                    <a:pt x="215" y="650"/>
                  </a:cubicBezTo>
                  <a:cubicBezTo>
                    <a:pt x="223" y="675"/>
                    <a:pt x="213" y="693"/>
                    <a:pt x="238" y="708"/>
                  </a:cubicBezTo>
                  <a:cubicBezTo>
                    <a:pt x="246" y="722"/>
                    <a:pt x="238" y="706"/>
                    <a:pt x="244" y="741"/>
                  </a:cubicBezTo>
                  <a:cubicBezTo>
                    <a:pt x="246" y="751"/>
                    <a:pt x="255" y="760"/>
                    <a:pt x="259" y="770"/>
                  </a:cubicBezTo>
                  <a:cubicBezTo>
                    <a:pt x="260" y="806"/>
                    <a:pt x="269" y="813"/>
                    <a:pt x="302" y="818"/>
                  </a:cubicBezTo>
                  <a:cubicBezTo>
                    <a:pt x="303" y="819"/>
                    <a:pt x="305" y="826"/>
                    <a:pt x="308" y="825"/>
                  </a:cubicBezTo>
                  <a:cubicBezTo>
                    <a:pt x="319" y="822"/>
                    <a:pt x="321" y="814"/>
                    <a:pt x="334" y="812"/>
                  </a:cubicBezTo>
                  <a:cubicBezTo>
                    <a:pt x="339" y="804"/>
                    <a:pt x="342" y="805"/>
                    <a:pt x="349" y="810"/>
                  </a:cubicBezTo>
                  <a:cubicBezTo>
                    <a:pt x="353" y="817"/>
                    <a:pt x="358" y="814"/>
                    <a:pt x="365" y="818"/>
                  </a:cubicBezTo>
                  <a:cubicBezTo>
                    <a:pt x="382" y="811"/>
                    <a:pt x="372" y="787"/>
                    <a:pt x="379" y="773"/>
                  </a:cubicBezTo>
                  <a:cubicBezTo>
                    <a:pt x="380" y="764"/>
                    <a:pt x="381" y="760"/>
                    <a:pt x="385" y="753"/>
                  </a:cubicBezTo>
                  <a:cubicBezTo>
                    <a:pt x="400" y="758"/>
                    <a:pt x="390" y="778"/>
                    <a:pt x="407" y="780"/>
                  </a:cubicBezTo>
                  <a:cubicBezTo>
                    <a:pt x="423" y="770"/>
                    <a:pt x="429" y="801"/>
                    <a:pt x="446" y="804"/>
                  </a:cubicBezTo>
                  <a:cubicBezTo>
                    <a:pt x="454" y="807"/>
                    <a:pt x="455" y="814"/>
                    <a:pt x="463" y="818"/>
                  </a:cubicBezTo>
                  <a:cubicBezTo>
                    <a:pt x="477" y="816"/>
                    <a:pt x="479" y="810"/>
                    <a:pt x="491" y="804"/>
                  </a:cubicBezTo>
                  <a:cubicBezTo>
                    <a:pt x="497" y="797"/>
                    <a:pt x="499" y="789"/>
                    <a:pt x="503" y="780"/>
                  </a:cubicBezTo>
                  <a:cubicBezTo>
                    <a:pt x="506" y="773"/>
                    <a:pt x="539" y="759"/>
                    <a:pt x="547" y="758"/>
                  </a:cubicBezTo>
                  <a:cubicBezTo>
                    <a:pt x="555" y="759"/>
                    <a:pt x="558" y="762"/>
                    <a:pt x="565" y="767"/>
                  </a:cubicBezTo>
                  <a:cubicBezTo>
                    <a:pt x="575" y="766"/>
                    <a:pt x="586" y="767"/>
                    <a:pt x="596" y="765"/>
                  </a:cubicBezTo>
                  <a:cubicBezTo>
                    <a:pt x="609" y="763"/>
                    <a:pt x="602" y="728"/>
                    <a:pt x="619" y="725"/>
                  </a:cubicBezTo>
                  <a:cubicBezTo>
                    <a:pt x="624" y="715"/>
                    <a:pt x="622" y="702"/>
                    <a:pt x="631" y="695"/>
                  </a:cubicBezTo>
                  <a:cubicBezTo>
                    <a:pt x="632" y="688"/>
                    <a:pt x="637" y="676"/>
                    <a:pt x="631" y="669"/>
                  </a:cubicBezTo>
                  <a:cubicBezTo>
                    <a:pt x="628" y="665"/>
                    <a:pt x="620" y="660"/>
                    <a:pt x="620" y="660"/>
                  </a:cubicBezTo>
                  <a:cubicBezTo>
                    <a:pt x="617" y="640"/>
                    <a:pt x="645" y="618"/>
                    <a:pt x="661" y="608"/>
                  </a:cubicBezTo>
                  <a:cubicBezTo>
                    <a:pt x="666" y="602"/>
                    <a:pt x="669" y="600"/>
                    <a:pt x="676" y="597"/>
                  </a:cubicBezTo>
                  <a:cubicBezTo>
                    <a:pt x="679" y="579"/>
                    <a:pt x="676" y="580"/>
                    <a:pt x="668" y="564"/>
                  </a:cubicBezTo>
                  <a:cubicBezTo>
                    <a:pt x="665" y="547"/>
                    <a:pt x="685" y="544"/>
                    <a:pt x="697" y="534"/>
                  </a:cubicBezTo>
                  <a:cubicBezTo>
                    <a:pt x="701" y="531"/>
                    <a:pt x="707" y="524"/>
                    <a:pt x="707" y="524"/>
                  </a:cubicBezTo>
                  <a:cubicBezTo>
                    <a:pt x="712" y="512"/>
                    <a:pt x="725" y="511"/>
                    <a:pt x="736" y="507"/>
                  </a:cubicBezTo>
                  <a:cubicBezTo>
                    <a:pt x="742" y="496"/>
                    <a:pt x="743" y="482"/>
                    <a:pt x="757" y="479"/>
                  </a:cubicBezTo>
                  <a:cubicBezTo>
                    <a:pt x="762" y="475"/>
                    <a:pt x="768" y="471"/>
                    <a:pt x="773" y="467"/>
                  </a:cubicBezTo>
                  <a:cubicBezTo>
                    <a:pt x="777" y="464"/>
                    <a:pt x="784" y="458"/>
                    <a:pt x="784" y="458"/>
                  </a:cubicBezTo>
                  <a:cubicBezTo>
                    <a:pt x="787" y="453"/>
                    <a:pt x="787" y="448"/>
                    <a:pt x="790" y="443"/>
                  </a:cubicBezTo>
                  <a:cubicBezTo>
                    <a:pt x="788" y="436"/>
                    <a:pt x="788" y="429"/>
                    <a:pt x="785" y="423"/>
                  </a:cubicBezTo>
                  <a:cubicBezTo>
                    <a:pt x="784" y="416"/>
                    <a:pt x="782" y="411"/>
                    <a:pt x="781" y="404"/>
                  </a:cubicBezTo>
                  <a:cubicBezTo>
                    <a:pt x="780" y="393"/>
                    <a:pt x="780" y="382"/>
                    <a:pt x="779" y="371"/>
                  </a:cubicBezTo>
                  <a:cubicBezTo>
                    <a:pt x="779" y="369"/>
                    <a:pt x="779" y="375"/>
                    <a:pt x="778" y="377"/>
                  </a:cubicBezTo>
                  <a:cubicBezTo>
                    <a:pt x="778" y="378"/>
                    <a:pt x="777" y="380"/>
                    <a:pt x="776" y="381"/>
                  </a:cubicBezTo>
                  <a:cubicBezTo>
                    <a:pt x="774" y="382"/>
                    <a:pt x="772" y="383"/>
                    <a:pt x="770" y="384"/>
                  </a:cubicBezTo>
                  <a:cubicBezTo>
                    <a:pt x="762" y="396"/>
                    <a:pt x="758" y="408"/>
                    <a:pt x="743" y="411"/>
                  </a:cubicBezTo>
                  <a:cubicBezTo>
                    <a:pt x="737" y="414"/>
                    <a:pt x="734" y="419"/>
                    <a:pt x="728" y="423"/>
                  </a:cubicBezTo>
                  <a:cubicBezTo>
                    <a:pt x="721" y="435"/>
                    <a:pt x="713" y="444"/>
                    <a:pt x="698" y="447"/>
                  </a:cubicBezTo>
                  <a:cubicBezTo>
                    <a:pt x="692" y="450"/>
                    <a:pt x="686" y="453"/>
                    <a:pt x="680" y="455"/>
                  </a:cubicBezTo>
                  <a:cubicBezTo>
                    <a:pt x="668" y="452"/>
                    <a:pt x="671" y="451"/>
                    <a:pt x="668" y="440"/>
                  </a:cubicBezTo>
                  <a:cubicBezTo>
                    <a:pt x="667" y="420"/>
                    <a:pt x="664" y="397"/>
                    <a:pt x="670" y="377"/>
                  </a:cubicBezTo>
                  <a:cubicBezTo>
                    <a:pt x="668" y="365"/>
                    <a:pt x="667" y="362"/>
                    <a:pt x="656" y="368"/>
                  </a:cubicBezTo>
                  <a:cubicBezTo>
                    <a:pt x="651" y="374"/>
                    <a:pt x="646" y="377"/>
                    <a:pt x="638" y="380"/>
                  </a:cubicBezTo>
                  <a:cubicBezTo>
                    <a:pt x="627" y="374"/>
                    <a:pt x="628" y="369"/>
                    <a:pt x="623" y="359"/>
                  </a:cubicBezTo>
                  <a:cubicBezTo>
                    <a:pt x="624" y="350"/>
                    <a:pt x="624" y="338"/>
                    <a:pt x="628" y="329"/>
                  </a:cubicBezTo>
                  <a:cubicBezTo>
                    <a:pt x="631" y="309"/>
                    <a:pt x="635" y="289"/>
                    <a:pt x="638" y="269"/>
                  </a:cubicBezTo>
                  <a:cubicBezTo>
                    <a:pt x="637" y="256"/>
                    <a:pt x="642" y="250"/>
                    <a:pt x="637" y="239"/>
                  </a:cubicBezTo>
                  <a:cubicBezTo>
                    <a:pt x="635" y="231"/>
                    <a:pt x="634" y="223"/>
                    <a:pt x="631" y="216"/>
                  </a:cubicBezTo>
                  <a:cubicBezTo>
                    <a:pt x="629" y="205"/>
                    <a:pt x="616" y="199"/>
                    <a:pt x="605" y="197"/>
                  </a:cubicBezTo>
                  <a:cubicBezTo>
                    <a:pt x="595" y="199"/>
                    <a:pt x="592" y="190"/>
                    <a:pt x="583" y="185"/>
                  </a:cubicBezTo>
                  <a:cubicBezTo>
                    <a:pt x="576" y="181"/>
                    <a:pt x="568" y="180"/>
                    <a:pt x="560" y="179"/>
                  </a:cubicBezTo>
                  <a:cubicBezTo>
                    <a:pt x="548" y="181"/>
                    <a:pt x="540" y="188"/>
                    <a:pt x="526" y="189"/>
                  </a:cubicBezTo>
                  <a:cubicBezTo>
                    <a:pt x="508" y="193"/>
                    <a:pt x="491" y="195"/>
                    <a:pt x="473" y="198"/>
                  </a:cubicBezTo>
                  <a:cubicBezTo>
                    <a:pt x="468" y="201"/>
                    <a:pt x="466" y="203"/>
                    <a:pt x="464" y="209"/>
                  </a:cubicBezTo>
                  <a:cubicBezTo>
                    <a:pt x="463" y="217"/>
                    <a:pt x="463" y="218"/>
                    <a:pt x="455" y="221"/>
                  </a:cubicBezTo>
                  <a:cubicBezTo>
                    <a:pt x="446" y="233"/>
                    <a:pt x="440" y="250"/>
                    <a:pt x="424" y="252"/>
                  </a:cubicBezTo>
                  <a:cubicBezTo>
                    <a:pt x="421" y="257"/>
                    <a:pt x="419" y="261"/>
                    <a:pt x="416" y="266"/>
                  </a:cubicBezTo>
                  <a:cubicBezTo>
                    <a:pt x="414" y="275"/>
                    <a:pt x="410" y="273"/>
                    <a:pt x="403" y="278"/>
                  </a:cubicBezTo>
                  <a:cubicBezTo>
                    <a:pt x="397" y="280"/>
                    <a:pt x="384" y="269"/>
                    <a:pt x="377" y="272"/>
                  </a:cubicBezTo>
                  <a:cubicBezTo>
                    <a:pt x="370" y="275"/>
                    <a:pt x="365" y="290"/>
                    <a:pt x="362" y="297"/>
                  </a:cubicBezTo>
                  <a:cubicBezTo>
                    <a:pt x="361" y="303"/>
                    <a:pt x="356" y="315"/>
                    <a:pt x="356" y="315"/>
                  </a:cubicBezTo>
                  <a:cubicBezTo>
                    <a:pt x="355" y="321"/>
                    <a:pt x="354" y="323"/>
                    <a:pt x="349" y="327"/>
                  </a:cubicBezTo>
                  <a:cubicBezTo>
                    <a:pt x="345" y="333"/>
                    <a:pt x="333" y="344"/>
                    <a:pt x="328" y="350"/>
                  </a:cubicBezTo>
                  <a:cubicBezTo>
                    <a:pt x="323" y="356"/>
                    <a:pt x="325" y="360"/>
                    <a:pt x="320" y="363"/>
                  </a:cubicBezTo>
                  <a:cubicBezTo>
                    <a:pt x="313" y="371"/>
                    <a:pt x="308" y="369"/>
                    <a:pt x="296" y="371"/>
                  </a:cubicBezTo>
                  <a:cubicBezTo>
                    <a:pt x="266" y="367"/>
                    <a:pt x="240" y="364"/>
                    <a:pt x="208" y="363"/>
                  </a:cubicBezTo>
                  <a:cubicBezTo>
                    <a:pt x="202" y="362"/>
                    <a:pt x="190" y="357"/>
                    <a:pt x="190" y="357"/>
                  </a:cubicBezTo>
                  <a:cubicBezTo>
                    <a:pt x="185" y="350"/>
                    <a:pt x="182" y="344"/>
                    <a:pt x="178" y="336"/>
                  </a:cubicBezTo>
                  <a:cubicBezTo>
                    <a:pt x="177" y="335"/>
                    <a:pt x="176" y="332"/>
                    <a:pt x="176" y="332"/>
                  </a:cubicBezTo>
                  <a:cubicBezTo>
                    <a:pt x="174" y="323"/>
                    <a:pt x="168" y="313"/>
                    <a:pt x="164" y="305"/>
                  </a:cubicBezTo>
                  <a:cubicBezTo>
                    <a:pt x="163" y="296"/>
                    <a:pt x="162" y="286"/>
                    <a:pt x="158" y="278"/>
                  </a:cubicBezTo>
                  <a:cubicBezTo>
                    <a:pt x="155" y="251"/>
                    <a:pt x="163" y="248"/>
                    <a:pt x="173" y="227"/>
                  </a:cubicBezTo>
                  <a:cubicBezTo>
                    <a:pt x="177" y="218"/>
                    <a:pt x="178" y="207"/>
                    <a:pt x="181" y="198"/>
                  </a:cubicBezTo>
                  <a:cubicBezTo>
                    <a:pt x="182" y="191"/>
                    <a:pt x="184" y="185"/>
                    <a:pt x="187" y="179"/>
                  </a:cubicBezTo>
                  <a:cubicBezTo>
                    <a:pt x="189" y="170"/>
                    <a:pt x="190" y="160"/>
                    <a:pt x="196" y="152"/>
                  </a:cubicBezTo>
                  <a:cubicBezTo>
                    <a:pt x="198" y="141"/>
                    <a:pt x="206" y="137"/>
                    <a:pt x="211" y="123"/>
                  </a:cubicBezTo>
                  <a:cubicBezTo>
                    <a:pt x="212" y="117"/>
                    <a:pt x="218" y="116"/>
                    <a:pt x="221" y="110"/>
                  </a:cubicBezTo>
                  <a:cubicBezTo>
                    <a:pt x="222" y="103"/>
                    <a:pt x="220" y="96"/>
                    <a:pt x="221" y="89"/>
                  </a:cubicBezTo>
                  <a:cubicBezTo>
                    <a:pt x="220" y="82"/>
                    <a:pt x="217" y="64"/>
                    <a:pt x="212" y="60"/>
                  </a:cubicBezTo>
                  <a:cubicBezTo>
                    <a:pt x="207" y="56"/>
                    <a:pt x="193" y="64"/>
                    <a:pt x="188" y="62"/>
                  </a:cubicBezTo>
                  <a:cubicBezTo>
                    <a:pt x="187" y="57"/>
                    <a:pt x="182" y="47"/>
                    <a:pt x="182" y="47"/>
                  </a:cubicBezTo>
                  <a:cubicBezTo>
                    <a:pt x="180" y="34"/>
                    <a:pt x="178" y="24"/>
                    <a:pt x="170" y="14"/>
                  </a:cubicBezTo>
                  <a:cubicBezTo>
                    <a:pt x="167" y="0"/>
                    <a:pt x="172" y="0"/>
                    <a:pt x="16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4" name="Freeform 48">
              <a:extLst>
                <a:ext uri="{FF2B5EF4-FFF2-40B4-BE49-F238E27FC236}">
                  <a16:creationId xmlns:a16="http://schemas.microsoft.com/office/drawing/2014/main" xmlns="" id="{3597BCBD-7A64-44F1-83F9-F9CA52D90A9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43" y="1034"/>
              <a:ext cx="407" cy="982"/>
            </a:xfrm>
            <a:custGeom>
              <a:avLst/>
              <a:gdLst/>
              <a:ahLst/>
              <a:cxnLst>
                <a:cxn ang="0">
                  <a:pos x="247" y="108"/>
                </a:cxn>
                <a:cxn ang="0">
                  <a:pos x="233" y="106"/>
                </a:cxn>
                <a:cxn ang="0">
                  <a:pos x="199" y="62"/>
                </a:cxn>
                <a:cxn ang="0">
                  <a:pos x="189" y="50"/>
                </a:cxn>
                <a:cxn ang="0">
                  <a:pos x="151" y="16"/>
                </a:cxn>
                <a:cxn ang="0">
                  <a:pos x="105" y="34"/>
                </a:cxn>
                <a:cxn ang="0">
                  <a:pos x="133" y="76"/>
                </a:cxn>
                <a:cxn ang="0">
                  <a:pos x="165" y="148"/>
                </a:cxn>
                <a:cxn ang="0">
                  <a:pos x="145" y="196"/>
                </a:cxn>
                <a:cxn ang="0">
                  <a:pos x="103" y="254"/>
                </a:cxn>
                <a:cxn ang="0">
                  <a:pos x="73" y="258"/>
                </a:cxn>
                <a:cxn ang="0">
                  <a:pos x="41" y="242"/>
                </a:cxn>
                <a:cxn ang="0">
                  <a:pos x="27" y="294"/>
                </a:cxn>
                <a:cxn ang="0">
                  <a:pos x="1" y="332"/>
                </a:cxn>
                <a:cxn ang="0">
                  <a:pos x="33" y="384"/>
                </a:cxn>
                <a:cxn ang="0">
                  <a:pos x="51" y="404"/>
                </a:cxn>
                <a:cxn ang="0">
                  <a:pos x="47" y="430"/>
                </a:cxn>
                <a:cxn ang="0">
                  <a:pos x="93" y="496"/>
                </a:cxn>
                <a:cxn ang="0">
                  <a:pos x="121" y="494"/>
                </a:cxn>
                <a:cxn ang="0">
                  <a:pos x="119" y="552"/>
                </a:cxn>
                <a:cxn ang="0">
                  <a:pos x="105" y="568"/>
                </a:cxn>
                <a:cxn ang="0">
                  <a:pos x="105" y="620"/>
                </a:cxn>
                <a:cxn ang="0">
                  <a:pos x="135" y="660"/>
                </a:cxn>
                <a:cxn ang="0">
                  <a:pos x="129" y="746"/>
                </a:cxn>
                <a:cxn ang="0">
                  <a:pos x="107" y="778"/>
                </a:cxn>
                <a:cxn ang="0">
                  <a:pos x="117" y="878"/>
                </a:cxn>
                <a:cxn ang="0">
                  <a:pos x="127" y="934"/>
                </a:cxn>
                <a:cxn ang="0">
                  <a:pos x="131" y="1002"/>
                </a:cxn>
                <a:cxn ang="0">
                  <a:pos x="115" y="1040"/>
                </a:cxn>
                <a:cxn ang="0">
                  <a:pos x="89" y="1064"/>
                </a:cxn>
                <a:cxn ang="0">
                  <a:pos x="117" y="1112"/>
                </a:cxn>
                <a:cxn ang="0">
                  <a:pos x="151" y="1084"/>
                </a:cxn>
                <a:cxn ang="0">
                  <a:pos x="257" y="1116"/>
                </a:cxn>
                <a:cxn ang="0">
                  <a:pos x="307" y="1132"/>
                </a:cxn>
                <a:cxn ang="0">
                  <a:pos x="333" y="1116"/>
                </a:cxn>
                <a:cxn ang="0">
                  <a:pos x="361" y="1072"/>
                </a:cxn>
                <a:cxn ang="0">
                  <a:pos x="327" y="1036"/>
                </a:cxn>
                <a:cxn ang="0">
                  <a:pos x="385" y="958"/>
                </a:cxn>
                <a:cxn ang="0">
                  <a:pos x="429" y="916"/>
                </a:cxn>
                <a:cxn ang="0">
                  <a:pos x="399" y="844"/>
                </a:cxn>
                <a:cxn ang="0">
                  <a:pos x="457" y="774"/>
                </a:cxn>
                <a:cxn ang="0">
                  <a:pos x="423" y="670"/>
                </a:cxn>
                <a:cxn ang="0">
                  <a:pos x="401" y="608"/>
                </a:cxn>
                <a:cxn ang="0">
                  <a:pos x="333" y="616"/>
                </a:cxn>
                <a:cxn ang="0">
                  <a:pos x="267" y="590"/>
                </a:cxn>
                <a:cxn ang="0">
                  <a:pos x="245" y="504"/>
                </a:cxn>
                <a:cxn ang="0">
                  <a:pos x="265" y="444"/>
                </a:cxn>
                <a:cxn ang="0">
                  <a:pos x="325" y="404"/>
                </a:cxn>
                <a:cxn ang="0">
                  <a:pos x="333" y="362"/>
                </a:cxn>
                <a:cxn ang="0">
                  <a:pos x="291" y="322"/>
                </a:cxn>
                <a:cxn ang="0">
                  <a:pos x="215" y="246"/>
                </a:cxn>
                <a:cxn ang="0">
                  <a:pos x="195" y="222"/>
                </a:cxn>
                <a:cxn ang="0">
                  <a:pos x="209" y="182"/>
                </a:cxn>
                <a:cxn ang="0">
                  <a:pos x="225" y="152"/>
                </a:cxn>
                <a:cxn ang="0">
                  <a:pos x="253" y="128"/>
                </a:cxn>
              </a:cxnLst>
              <a:rect l="0" t="0" r="r" b="b"/>
              <a:pathLst>
                <a:path w="457" h="1136">
                  <a:moveTo>
                    <a:pt x="253" y="128"/>
                  </a:moveTo>
                  <a:cubicBezTo>
                    <a:pt x="242" y="124"/>
                    <a:pt x="245" y="119"/>
                    <a:pt x="247" y="108"/>
                  </a:cubicBezTo>
                  <a:cubicBezTo>
                    <a:pt x="246" y="106"/>
                    <a:pt x="247" y="102"/>
                    <a:pt x="245" y="102"/>
                  </a:cubicBezTo>
                  <a:cubicBezTo>
                    <a:pt x="241" y="101"/>
                    <a:pt x="233" y="106"/>
                    <a:pt x="233" y="106"/>
                  </a:cubicBezTo>
                  <a:cubicBezTo>
                    <a:pt x="220" y="103"/>
                    <a:pt x="225" y="95"/>
                    <a:pt x="217" y="86"/>
                  </a:cubicBezTo>
                  <a:cubicBezTo>
                    <a:pt x="210" y="78"/>
                    <a:pt x="203" y="73"/>
                    <a:pt x="199" y="62"/>
                  </a:cubicBezTo>
                  <a:cubicBezTo>
                    <a:pt x="200" y="59"/>
                    <a:pt x="203" y="56"/>
                    <a:pt x="201" y="54"/>
                  </a:cubicBezTo>
                  <a:cubicBezTo>
                    <a:pt x="198" y="51"/>
                    <a:pt x="189" y="50"/>
                    <a:pt x="189" y="50"/>
                  </a:cubicBezTo>
                  <a:cubicBezTo>
                    <a:pt x="179" y="40"/>
                    <a:pt x="176" y="35"/>
                    <a:pt x="163" y="32"/>
                  </a:cubicBezTo>
                  <a:cubicBezTo>
                    <a:pt x="160" y="24"/>
                    <a:pt x="158" y="21"/>
                    <a:pt x="151" y="16"/>
                  </a:cubicBezTo>
                  <a:cubicBezTo>
                    <a:pt x="148" y="8"/>
                    <a:pt x="144" y="8"/>
                    <a:pt x="141" y="0"/>
                  </a:cubicBezTo>
                  <a:cubicBezTo>
                    <a:pt x="113" y="6"/>
                    <a:pt x="122" y="22"/>
                    <a:pt x="105" y="34"/>
                  </a:cubicBezTo>
                  <a:cubicBezTo>
                    <a:pt x="107" y="43"/>
                    <a:pt x="107" y="47"/>
                    <a:pt x="115" y="52"/>
                  </a:cubicBezTo>
                  <a:cubicBezTo>
                    <a:pt x="121" y="61"/>
                    <a:pt x="122" y="72"/>
                    <a:pt x="133" y="76"/>
                  </a:cubicBezTo>
                  <a:cubicBezTo>
                    <a:pt x="144" y="92"/>
                    <a:pt x="136" y="121"/>
                    <a:pt x="157" y="128"/>
                  </a:cubicBezTo>
                  <a:cubicBezTo>
                    <a:pt x="162" y="135"/>
                    <a:pt x="163" y="140"/>
                    <a:pt x="165" y="148"/>
                  </a:cubicBezTo>
                  <a:cubicBezTo>
                    <a:pt x="166" y="152"/>
                    <a:pt x="169" y="160"/>
                    <a:pt x="169" y="160"/>
                  </a:cubicBezTo>
                  <a:cubicBezTo>
                    <a:pt x="167" y="182"/>
                    <a:pt x="168" y="192"/>
                    <a:pt x="145" y="196"/>
                  </a:cubicBezTo>
                  <a:cubicBezTo>
                    <a:pt x="133" y="204"/>
                    <a:pt x="121" y="218"/>
                    <a:pt x="113" y="230"/>
                  </a:cubicBezTo>
                  <a:cubicBezTo>
                    <a:pt x="110" y="240"/>
                    <a:pt x="111" y="246"/>
                    <a:pt x="103" y="254"/>
                  </a:cubicBezTo>
                  <a:cubicBezTo>
                    <a:pt x="100" y="263"/>
                    <a:pt x="93" y="271"/>
                    <a:pt x="85" y="274"/>
                  </a:cubicBezTo>
                  <a:cubicBezTo>
                    <a:pt x="75" y="271"/>
                    <a:pt x="77" y="267"/>
                    <a:pt x="73" y="258"/>
                  </a:cubicBezTo>
                  <a:cubicBezTo>
                    <a:pt x="71" y="254"/>
                    <a:pt x="65" y="246"/>
                    <a:pt x="65" y="246"/>
                  </a:cubicBezTo>
                  <a:cubicBezTo>
                    <a:pt x="61" y="226"/>
                    <a:pt x="54" y="238"/>
                    <a:pt x="41" y="242"/>
                  </a:cubicBezTo>
                  <a:cubicBezTo>
                    <a:pt x="38" y="256"/>
                    <a:pt x="39" y="263"/>
                    <a:pt x="41" y="278"/>
                  </a:cubicBezTo>
                  <a:cubicBezTo>
                    <a:pt x="38" y="290"/>
                    <a:pt x="40" y="291"/>
                    <a:pt x="27" y="294"/>
                  </a:cubicBezTo>
                  <a:cubicBezTo>
                    <a:pt x="22" y="301"/>
                    <a:pt x="18" y="301"/>
                    <a:pt x="13" y="308"/>
                  </a:cubicBezTo>
                  <a:cubicBezTo>
                    <a:pt x="11" y="321"/>
                    <a:pt x="10" y="323"/>
                    <a:pt x="1" y="332"/>
                  </a:cubicBezTo>
                  <a:cubicBezTo>
                    <a:pt x="1" y="337"/>
                    <a:pt x="0" y="365"/>
                    <a:pt x="9" y="370"/>
                  </a:cubicBezTo>
                  <a:cubicBezTo>
                    <a:pt x="20" y="377"/>
                    <a:pt x="23" y="374"/>
                    <a:pt x="33" y="384"/>
                  </a:cubicBezTo>
                  <a:cubicBezTo>
                    <a:pt x="34" y="388"/>
                    <a:pt x="35" y="393"/>
                    <a:pt x="39" y="396"/>
                  </a:cubicBezTo>
                  <a:cubicBezTo>
                    <a:pt x="43" y="399"/>
                    <a:pt x="51" y="404"/>
                    <a:pt x="51" y="404"/>
                  </a:cubicBezTo>
                  <a:cubicBezTo>
                    <a:pt x="54" y="412"/>
                    <a:pt x="54" y="409"/>
                    <a:pt x="51" y="418"/>
                  </a:cubicBezTo>
                  <a:cubicBezTo>
                    <a:pt x="50" y="422"/>
                    <a:pt x="47" y="430"/>
                    <a:pt x="47" y="430"/>
                  </a:cubicBezTo>
                  <a:cubicBezTo>
                    <a:pt x="51" y="445"/>
                    <a:pt x="69" y="452"/>
                    <a:pt x="81" y="460"/>
                  </a:cubicBezTo>
                  <a:cubicBezTo>
                    <a:pt x="84" y="473"/>
                    <a:pt x="81" y="488"/>
                    <a:pt x="93" y="496"/>
                  </a:cubicBezTo>
                  <a:cubicBezTo>
                    <a:pt x="102" y="482"/>
                    <a:pt x="96" y="486"/>
                    <a:pt x="107" y="482"/>
                  </a:cubicBezTo>
                  <a:cubicBezTo>
                    <a:pt x="116" y="487"/>
                    <a:pt x="117" y="486"/>
                    <a:pt x="121" y="494"/>
                  </a:cubicBezTo>
                  <a:cubicBezTo>
                    <a:pt x="126" y="504"/>
                    <a:pt x="121" y="514"/>
                    <a:pt x="133" y="518"/>
                  </a:cubicBezTo>
                  <a:cubicBezTo>
                    <a:pt x="129" y="531"/>
                    <a:pt x="132" y="545"/>
                    <a:pt x="119" y="552"/>
                  </a:cubicBezTo>
                  <a:cubicBezTo>
                    <a:pt x="116" y="560"/>
                    <a:pt x="121" y="565"/>
                    <a:pt x="123" y="574"/>
                  </a:cubicBezTo>
                  <a:cubicBezTo>
                    <a:pt x="119" y="590"/>
                    <a:pt x="111" y="576"/>
                    <a:pt x="105" y="568"/>
                  </a:cubicBezTo>
                  <a:cubicBezTo>
                    <a:pt x="102" y="578"/>
                    <a:pt x="97" y="584"/>
                    <a:pt x="95" y="594"/>
                  </a:cubicBezTo>
                  <a:cubicBezTo>
                    <a:pt x="96" y="606"/>
                    <a:pt x="93" y="616"/>
                    <a:pt x="105" y="620"/>
                  </a:cubicBezTo>
                  <a:cubicBezTo>
                    <a:pt x="114" y="627"/>
                    <a:pt x="118" y="636"/>
                    <a:pt x="127" y="642"/>
                  </a:cubicBezTo>
                  <a:cubicBezTo>
                    <a:pt x="129" y="649"/>
                    <a:pt x="133" y="653"/>
                    <a:pt x="135" y="660"/>
                  </a:cubicBezTo>
                  <a:cubicBezTo>
                    <a:pt x="137" y="673"/>
                    <a:pt x="134" y="685"/>
                    <a:pt x="147" y="688"/>
                  </a:cubicBezTo>
                  <a:cubicBezTo>
                    <a:pt x="157" y="702"/>
                    <a:pt x="138" y="732"/>
                    <a:pt x="129" y="746"/>
                  </a:cubicBezTo>
                  <a:cubicBezTo>
                    <a:pt x="115" y="741"/>
                    <a:pt x="108" y="742"/>
                    <a:pt x="93" y="744"/>
                  </a:cubicBezTo>
                  <a:cubicBezTo>
                    <a:pt x="83" y="764"/>
                    <a:pt x="88" y="774"/>
                    <a:pt x="107" y="778"/>
                  </a:cubicBezTo>
                  <a:cubicBezTo>
                    <a:pt x="115" y="795"/>
                    <a:pt x="113" y="812"/>
                    <a:pt x="127" y="826"/>
                  </a:cubicBezTo>
                  <a:cubicBezTo>
                    <a:pt x="130" y="841"/>
                    <a:pt x="116" y="865"/>
                    <a:pt x="117" y="878"/>
                  </a:cubicBezTo>
                  <a:cubicBezTo>
                    <a:pt x="118" y="891"/>
                    <a:pt x="131" y="897"/>
                    <a:pt x="133" y="906"/>
                  </a:cubicBezTo>
                  <a:cubicBezTo>
                    <a:pt x="135" y="915"/>
                    <a:pt x="126" y="928"/>
                    <a:pt x="127" y="934"/>
                  </a:cubicBezTo>
                  <a:cubicBezTo>
                    <a:pt x="128" y="940"/>
                    <a:pt x="136" y="931"/>
                    <a:pt x="137" y="942"/>
                  </a:cubicBezTo>
                  <a:cubicBezTo>
                    <a:pt x="134" y="962"/>
                    <a:pt x="136" y="982"/>
                    <a:pt x="131" y="1002"/>
                  </a:cubicBezTo>
                  <a:cubicBezTo>
                    <a:pt x="130" y="1014"/>
                    <a:pt x="134" y="1027"/>
                    <a:pt x="129" y="1038"/>
                  </a:cubicBezTo>
                  <a:cubicBezTo>
                    <a:pt x="127" y="1042"/>
                    <a:pt x="119" y="1038"/>
                    <a:pt x="115" y="1040"/>
                  </a:cubicBezTo>
                  <a:cubicBezTo>
                    <a:pt x="111" y="1042"/>
                    <a:pt x="107" y="1057"/>
                    <a:pt x="107" y="1058"/>
                  </a:cubicBezTo>
                  <a:cubicBezTo>
                    <a:pt x="105" y="1064"/>
                    <a:pt x="89" y="1064"/>
                    <a:pt x="89" y="1064"/>
                  </a:cubicBezTo>
                  <a:cubicBezTo>
                    <a:pt x="84" y="1080"/>
                    <a:pt x="82" y="1104"/>
                    <a:pt x="97" y="1114"/>
                  </a:cubicBezTo>
                  <a:cubicBezTo>
                    <a:pt x="104" y="1113"/>
                    <a:pt x="111" y="1114"/>
                    <a:pt x="117" y="1112"/>
                  </a:cubicBezTo>
                  <a:cubicBezTo>
                    <a:pt x="119" y="1111"/>
                    <a:pt x="118" y="1108"/>
                    <a:pt x="119" y="1106"/>
                  </a:cubicBezTo>
                  <a:cubicBezTo>
                    <a:pt x="126" y="1098"/>
                    <a:pt x="141" y="1087"/>
                    <a:pt x="151" y="1084"/>
                  </a:cubicBezTo>
                  <a:cubicBezTo>
                    <a:pt x="170" y="1094"/>
                    <a:pt x="196" y="1106"/>
                    <a:pt x="217" y="1110"/>
                  </a:cubicBezTo>
                  <a:cubicBezTo>
                    <a:pt x="231" y="1113"/>
                    <a:pt x="244" y="1112"/>
                    <a:pt x="257" y="1116"/>
                  </a:cubicBezTo>
                  <a:cubicBezTo>
                    <a:pt x="263" y="1125"/>
                    <a:pt x="261" y="1133"/>
                    <a:pt x="271" y="1136"/>
                  </a:cubicBezTo>
                  <a:cubicBezTo>
                    <a:pt x="283" y="1134"/>
                    <a:pt x="295" y="1135"/>
                    <a:pt x="307" y="1132"/>
                  </a:cubicBezTo>
                  <a:cubicBezTo>
                    <a:pt x="312" y="1131"/>
                    <a:pt x="313" y="1123"/>
                    <a:pt x="317" y="1120"/>
                  </a:cubicBezTo>
                  <a:cubicBezTo>
                    <a:pt x="320" y="1118"/>
                    <a:pt x="332" y="1116"/>
                    <a:pt x="333" y="1116"/>
                  </a:cubicBezTo>
                  <a:cubicBezTo>
                    <a:pt x="342" y="1103"/>
                    <a:pt x="340" y="1102"/>
                    <a:pt x="357" y="1100"/>
                  </a:cubicBezTo>
                  <a:cubicBezTo>
                    <a:pt x="360" y="1093"/>
                    <a:pt x="365" y="1078"/>
                    <a:pt x="361" y="1072"/>
                  </a:cubicBezTo>
                  <a:cubicBezTo>
                    <a:pt x="357" y="1066"/>
                    <a:pt x="339" y="1068"/>
                    <a:pt x="333" y="1062"/>
                  </a:cubicBezTo>
                  <a:cubicBezTo>
                    <a:pt x="336" y="1052"/>
                    <a:pt x="339" y="1040"/>
                    <a:pt x="327" y="1036"/>
                  </a:cubicBezTo>
                  <a:cubicBezTo>
                    <a:pt x="331" y="1021"/>
                    <a:pt x="341" y="1022"/>
                    <a:pt x="355" y="1020"/>
                  </a:cubicBezTo>
                  <a:cubicBezTo>
                    <a:pt x="369" y="1000"/>
                    <a:pt x="366" y="977"/>
                    <a:pt x="385" y="958"/>
                  </a:cubicBezTo>
                  <a:cubicBezTo>
                    <a:pt x="389" y="946"/>
                    <a:pt x="404" y="939"/>
                    <a:pt x="415" y="934"/>
                  </a:cubicBezTo>
                  <a:cubicBezTo>
                    <a:pt x="420" y="929"/>
                    <a:pt x="429" y="916"/>
                    <a:pt x="429" y="916"/>
                  </a:cubicBezTo>
                  <a:cubicBezTo>
                    <a:pt x="427" y="883"/>
                    <a:pt x="434" y="884"/>
                    <a:pt x="409" y="878"/>
                  </a:cubicBezTo>
                  <a:cubicBezTo>
                    <a:pt x="407" y="852"/>
                    <a:pt x="405" y="861"/>
                    <a:pt x="399" y="844"/>
                  </a:cubicBezTo>
                  <a:cubicBezTo>
                    <a:pt x="402" y="805"/>
                    <a:pt x="404" y="803"/>
                    <a:pt x="441" y="798"/>
                  </a:cubicBezTo>
                  <a:cubicBezTo>
                    <a:pt x="447" y="789"/>
                    <a:pt x="453" y="785"/>
                    <a:pt x="457" y="774"/>
                  </a:cubicBezTo>
                  <a:cubicBezTo>
                    <a:pt x="453" y="750"/>
                    <a:pt x="445" y="722"/>
                    <a:pt x="431" y="702"/>
                  </a:cubicBezTo>
                  <a:cubicBezTo>
                    <a:pt x="429" y="693"/>
                    <a:pt x="428" y="677"/>
                    <a:pt x="423" y="670"/>
                  </a:cubicBezTo>
                  <a:cubicBezTo>
                    <a:pt x="415" y="660"/>
                    <a:pt x="405" y="655"/>
                    <a:pt x="401" y="642"/>
                  </a:cubicBezTo>
                  <a:cubicBezTo>
                    <a:pt x="397" y="633"/>
                    <a:pt x="406" y="614"/>
                    <a:pt x="401" y="608"/>
                  </a:cubicBezTo>
                  <a:cubicBezTo>
                    <a:pt x="396" y="602"/>
                    <a:pt x="380" y="605"/>
                    <a:pt x="369" y="606"/>
                  </a:cubicBezTo>
                  <a:cubicBezTo>
                    <a:pt x="352" y="608"/>
                    <a:pt x="347" y="611"/>
                    <a:pt x="333" y="616"/>
                  </a:cubicBezTo>
                  <a:cubicBezTo>
                    <a:pt x="316" y="614"/>
                    <a:pt x="300" y="616"/>
                    <a:pt x="283" y="614"/>
                  </a:cubicBezTo>
                  <a:cubicBezTo>
                    <a:pt x="279" y="602"/>
                    <a:pt x="277" y="597"/>
                    <a:pt x="267" y="590"/>
                  </a:cubicBezTo>
                  <a:cubicBezTo>
                    <a:pt x="260" y="568"/>
                    <a:pt x="263" y="582"/>
                    <a:pt x="265" y="546"/>
                  </a:cubicBezTo>
                  <a:cubicBezTo>
                    <a:pt x="263" y="532"/>
                    <a:pt x="253" y="516"/>
                    <a:pt x="245" y="504"/>
                  </a:cubicBezTo>
                  <a:cubicBezTo>
                    <a:pt x="243" y="492"/>
                    <a:pt x="241" y="485"/>
                    <a:pt x="231" y="478"/>
                  </a:cubicBezTo>
                  <a:cubicBezTo>
                    <a:pt x="221" y="447"/>
                    <a:pt x="233" y="446"/>
                    <a:pt x="265" y="444"/>
                  </a:cubicBezTo>
                  <a:cubicBezTo>
                    <a:pt x="269" y="431"/>
                    <a:pt x="257" y="407"/>
                    <a:pt x="273" y="402"/>
                  </a:cubicBezTo>
                  <a:cubicBezTo>
                    <a:pt x="296" y="404"/>
                    <a:pt x="301" y="406"/>
                    <a:pt x="325" y="404"/>
                  </a:cubicBezTo>
                  <a:cubicBezTo>
                    <a:pt x="326" y="402"/>
                    <a:pt x="327" y="400"/>
                    <a:pt x="327" y="398"/>
                  </a:cubicBezTo>
                  <a:cubicBezTo>
                    <a:pt x="327" y="392"/>
                    <a:pt x="333" y="371"/>
                    <a:pt x="333" y="362"/>
                  </a:cubicBezTo>
                  <a:cubicBezTo>
                    <a:pt x="333" y="353"/>
                    <a:pt x="332" y="349"/>
                    <a:pt x="325" y="342"/>
                  </a:cubicBezTo>
                  <a:cubicBezTo>
                    <a:pt x="324" y="329"/>
                    <a:pt x="300" y="328"/>
                    <a:pt x="291" y="322"/>
                  </a:cubicBezTo>
                  <a:cubicBezTo>
                    <a:pt x="284" y="301"/>
                    <a:pt x="265" y="288"/>
                    <a:pt x="249" y="274"/>
                  </a:cubicBezTo>
                  <a:cubicBezTo>
                    <a:pt x="237" y="264"/>
                    <a:pt x="230" y="251"/>
                    <a:pt x="215" y="246"/>
                  </a:cubicBezTo>
                  <a:cubicBezTo>
                    <a:pt x="202" y="226"/>
                    <a:pt x="223" y="256"/>
                    <a:pt x="203" y="234"/>
                  </a:cubicBezTo>
                  <a:cubicBezTo>
                    <a:pt x="200" y="230"/>
                    <a:pt x="195" y="222"/>
                    <a:pt x="195" y="222"/>
                  </a:cubicBezTo>
                  <a:cubicBezTo>
                    <a:pt x="192" y="208"/>
                    <a:pt x="188" y="205"/>
                    <a:pt x="203" y="200"/>
                  </a:cubicBezTo>
                  <a:cubicBezTo>
                    <a:pt x="205" y="194"/>
                    <a:pt x="209" y="182"/>
                    <a:pt x="209" y="182"/>
                  </a:cubicBezTo>
                  <a:cubicBezTo>
                    <a:pt x="210" y="175"/>
                    <a:pt x="212" y="173"/>
                    <a:pt x="217" y="168"/>
                  </a:cubicBezTo>
                  <a:cubicBezTo>
                    <a:pt x="220" y="165"/>
                    <a:pt x="225" y="152"/>
                    <a:pt x="225" y="152"/>
                  </a:cubicBezTo>
                  <a:cubicBezTo>
                    <a:pt x="230" y="145"/>
                    <a:pt x="234" y="141"/>
                    <a:pt x="241" y="136"/>
                  </a:cubicBezTo>
                  <a:cubicBezTo>
                    <a:pt x="247" y="128"/>
                    <a:pt x="243" y="131"/>
                    <a:pt x="253" y="12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Freeform 49">
              <a:extLst>
                <a:ext uri="{FF2B5EF4-FFF2-40B4-BE49-F238E27FC236}">
                  <a16:creationId xmlns:a16="http://schemas.microsoft.com/office/drawing/2014/main" xmlns="" id="{150D3995-EAD0-4418-95EB-126C8CA7AD4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90" y="903"/>
              <a:ext cx="316" cy="4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80" y="23"/>
                </a:cxn>
                <a:cxn ang="0">
                  <a:pos x="82" y="17"/>
                </a:cxn>
                <a:cxn ang="0">
                  <a:pos x="98" y="13"/>
                </a:cxn>
                <a:cxn ang="0">
                  <a:pos x="122" y="7"/>
                </a:cxn>
                <a:cxn ang="0">
                  <a:pos x="134" y="35"/>
                </a:cxn>
                <a:cxn ang="0">
                  <a:pos x="148" y="41"/>
                </a:cxn>
                <a:cxn ang="0">
                  <a:pos x="182" y="49"/>
                </a:cxn>
                <a:cxn ang="0">
                  <a:pos x="192" y="85"/>
                </a:cxn>
                <a:cxn ang="0">
                  <a:pos x="204" y="97"/>
                </a:cxn>
                <a:cxn ang="0">
                  <a:pos x="236" y="183"/>
                </a:cxn>
                <a:cxn ang="0">
                  <a:pos x="264" y="209"/>
                </a:cxn>
                <a:cxn ang="0">
                  <a:pos x="276" y="235"/>
                </a:cxn>
                <a:cxn ang="0">
                  <a:pos x="260" y="331"/>
                </a:cxn>
                <a:cxn ang="0">
                  <a:pos x="256" y="371"/>
                </a:cxn>
                <a:cxn ang="0">
                  <a:pos x="248" y="389"/>
                </a:cxn>
                <a:cxn ang="0">
                  <a:pos x="264" y="435"/>
                </a:cxn>
                <a:cxn ang="0">
                  <a:pos x="274" y="455"/>
                </a:cxn>
                <a:cxn ang="0">
                  <a:pos x="328" y="463"/>
                </a:cxn>
                <a:cxn ang="0">
                  <a:pos x="344" y="501"/>
                </a:cxn>
                <a:cxn ang="0">
                  <a:pos x="354" y="529"/>
                </a:cxn>
                <a:cxn ang="0">
                  <a:pos x="308" y="545"/>
                </a:cxn>
                <a:cxn ang="0">
                  <a:pos x="288" y="557"/>
                </a:cxn>
                <a:cxn ang="0">
                  <a:pos x="272" y="577"/>
                </a:cxn>
                <a:cxn ang="0">
                  <a:pos x="240" y="569"/>
                </a:cxn>
                <a:cxn ang="0">
                  <a:pos x="192" y="549"/>
                </a:cxn>
                <a:cxn ang="0">
                  <a:pos x="170" y="535"/>
                </a:cxn>
                <a:cxn ang="0">
                  <a:pos x="172" y="511"/>
                </a:cxn>
                <a:cxn ang="0">
                  <a:pos x="164" y="457"/>
                </a:cxn>
                <a:cxn ang="0">
                  <a:pos x="154" y="435"/>
                </a:cxn>
                <a:cxn ang="0">
                  <a:pos x="152" y="423"/>
                </a:cxn>
                <a:cxn ang="0">
                  <a:pos x="140" y="421"/>
                </a:cxn>
                <a:cxn ang="0">
                  <a:pos x="128" y="397"/>
                </a:cxn>
                <a:cxn ang="0">
                  <a:pos x="62" y="405"/>
                </a:cxn>
                <a:cxn ang="0">
                  <a:pos x="50" y="421"/>
                </a:cxn>
                <a:cxn ang="0">
                  <a:pos x="12" y="403"/>
                </a:cxn>
                <a:cxn ang="0">
                  <a:pos x="26" y="383"/>
                </a:cxn>
                <a:cxn ang="0">
                  <a:pos x="42" y="353"/>
                </a:cxn>
                <a:cxn ang="0">
                  <a:pos x="54" y="345"/>
                </a:cxn>
                <a:cxn ang="0">
                  <a:pos x="64" y="327"/>
                </a:cxn>
                <a:cxn ang="0">
                  <a:pos x="68" y="315"/>
                </a:cxn>
                <a:cxn ang="0">
                  <a:pos x="40" y="289"/>
                </a:cxn>
                <a:cxn ang="0">
                  <a:pos x="34" y="271"/>
                </a:cxn>
                <a:cxn ang="0">
                  <a:pos x="48" y="257"/>
                </a:cxn>
                <a:cxn ang="0">
                  <a:pos x="54" y="239"/>
                </a:cxn>
                <a:cxn ang="0">
                  <a:pos x="18" y="213"/>
                </a:cxn>
                <a:cxn ang="0">
                  <a:pos x="0" y="171"/>
                </a:cxn>
                <a:cxn ang="0">
                  <a:pos x="28" y="131"/>
                </a:cxn>
                <a:cxn ang="0">
                  <a:pos x="34" y="101"/>
                </a:cxn>
                <a:cxn ang="0">
                  <a:pos x="36" y="49"/>
                </a:cxn>
                <a:cxn ang="0">
                  <a:pos x="48" y="41"/>
                </a:cxn>
                <a:cxn ang="0">
                  <a:pos x="58" y="27"/>
                </a:cxn>
              </a:cxnLst>
              <a:rect l="0" t="0" r="r" b="b"/>
              <a:pathLst>
                <a:path w="354" h="577">
                  <a:moveTo>
                    <a:pt x="58" y="27"/>
                  </a:moveTo>
                  <a:cubicBezTo>
                    <a:pt x="65" y="26"/>
                    <a:pt x="74" y="28"/>
                    <a:pt x="80" y="23"/>
                  </a:cubicBezTo>
                  <a:cubicBezTo>
                    <a:pt x="82" y="22"/>
                    <a:pt x="81" y="18"/>
                    <a:pt x="82" y="17"/>
                  </a:cubicBezTo>
                  <a:cubicBezTo>
                    <a:pt x="86" y="13"/>
                    <a:pt x="93" y="14"/>
                    <a:pt x="98" y="13"/>
                  </a:cubicBezTo>
                  <a:cubicBezTo>
                    <a:pt x="102" y="0"/>
                    <a:pt x="110" y="4"/>
                    <a:pt x="122" y="7"/>
                  </a:cubicBezTo>
                  <a:cubicBezTo>
                    <a:pt x="129" y="17"/>
                    <a:pt x="125" y="26"/>
                    <a:pt x="134" y="35"/>
                  </a:cubicBezTo>
                  <a:cubicBezTo>
                    <a:pt x="137" y="53"/>
                    <a:pt x="136" y="45"/>
                    <a:pt x="148" y="41"/>
                  </a:cubicBezTo>
                  <a:cubicBezTo>
                    <a:pt x="160" y="43"/>
                    <a:pt x="172" y="42"/>
                    <a:pt x="182" y="49"/>
                  </a:cubicBezTo>
                  <a:cubicBezTo>
                    <a:pt x="184" y="56"/>
                    <a:pt x="187" y="81"/>
                    <a:pt x="192" y="85"/>
                  </a:cubicBezTo>
                  <a:cubicBezTo>
                    <a:pt x="202" y="92"/>
                    <a:pt x="198" y="88"/>
                    <a:pt x="204" y="97"/>
                  </a:cubicBezTo>
                  <a:cubicBezTo>
                    <a:pt x="199" y="133"/>
                    <a:pt x="206" y="163"/>
                    <a:pt x="236" y="183"/>
                  </a:cubicBezTo>
                  <a:cubicBezTo>
                    <a:pt x="242" y="192"/>
                    <a:pt x="255" y="203"/>
                    <a:pt x="264" y="209"/>
                  </a:cubicBezTo>
                  <a:cubicBezTo>
                    <a:pt x="267" y="218"/>
                    <a:pt x="273" y="225"/>
                    <a:pt x="276" y="235"/>
                  </a:cubicBezTo>
                  <a:cubicBezTo>
                    <a:pt x="277" y="261"/>
                    <a:pt x="288" y="317"/>
                    <a:pt x="260" y="331"/>
                  </a:cubicBezTo>
                  <a:cubicBezTo>
                    <a:pt x="261" y="345"/>
                    <a:pt x="263" y="358"/>
                    <a:pt x="256" y="371"/>
                  </a:cubicBezTo>
                  <a:cubicBezTo>
                    <a:pt x="253" y="377"/>
                    <a:pt x="248" y="389"/>
                    <a:pt x="248" y="389"/>
                  </a:cubicBezTo>
                  <a:cubicBezTo>
                    <a:pt x="251" y="406"/>
                    <a:pt x="260" y="419"/>
                    <a:pt x="264" y="435"/>
                  </a:cubicBezTo>
                  <a:cubicBezTo>
                    <a:pt x="265" y="440"/>
                    <a:pt x="267" y="453"/>
                    <a:pt x="274" y="455"/>
                  </a:cubicBezTo>
                  <a:cubicBezTo>
                    <a:pt x="292" y="460"/>
                    <a:pt x="310" y="457"/>
                    <a:pt x="328" y="463"/>
                  </a:cubicBezTo>
                  <a:cubicBezTo>
                    <a:pt x="330" y="485"/>
                    <a:pt x="333" y="484"/>
                    <a:pt x="344" y="501"/>
                  </a:cubicBezTo>
                  <a:cubicBezTo>
                    <a:pt x="347" y="513"/>
                    <a:pt x="350" y="518"/>
                    <a:pt x="354" y="529"/>
                  </a:cubicBezTo>
                  <a:cubicBezTo>
                    <a:pt x="349" y="545"/>
                    <a:pt x="321" y="544"/>
                    <a:pt x="308" y="545"/>
                  </a:cubicBezTo>
                  <a:cubicBezTo>
                    <a:pt x="302" y="554"/>
                    <a:pt x="299" y="555"/>
                    <a:pt x="288" y="557"/>
                  </a:cubicBezTo>
                  <a:cubicBezTo>
                    <a:pt x="285" y="569"/>
                    <a:pt x="284" y="573"/>
                    <a:pt x="272" y="577"/>
                  </a:cubicBezTo>
                  <a:cubicBezTo>
                    <a:pt x="259" y="575"/>
                    <a:pt x="251" y="575"/>
                    <a:pt x="240" y="569"/>
                  </a:cubicBezTo>
                  <a:cubicBezTo>
                    <a:pt x="221" y="541"/>
                    <a:pt x="250" y="552"/>
                    <a:pt x="192" y="549"/>
                  </a:cubicBezTo>
                  <a:cubicBezTo>
                    <a:pt x="186" y="541"/>
                    <a:pt x="178" y="540"/>
                    <a:pt x="170" y="535"/>
                  </a:cubicBezTo>
                  <a:cubicBezTo>
                    <a:pt x="173" y="525"/>
                    <a:pt x="174" y="522"/>
                    <a:pt x="172" y="511"/>
                  </a:cubicBezTo>
                  <a:cubicBezTo>
                    <a:pt x="174" y="492"/>
                    <a:pt x="178" y="471"/>
                    <a:pt x="164" y="457"/>
                  </a:cubicBezTo>
                  <a:cubicBezTo>
                    <a:pt x="162" y="445"/>
                    <a:pt x="156" y="446"/>
                    <a:pt x="154" y="435"/>
                  </a:cubicBezTo>
                  <a:cubicBezTo>
                    <a:pt x="153" y="431"/>
                    <a:pt x="155" y="426"/>
                    <a:pt x="152" y="423"/>
                  </a:cubicBezTo>
                  <a:cubicBezTo>
                    <a:pt x="149" y="420"/>
                    <a:pt x="144" y="422"/>
                    <a:pt x="140" y="421"/>
                  </a:cubicBezTo>
                  <a:cubicBezTo>
                    <a:pt x="136" y="409"/>
                    <a:pt x="142" y="400"/>
                    <a:pt x="128" y="397"/>
                  </a:cubicBezTo>
                  <a:cubicBezTo>
                    <a:pt x="66" y="401"/>
                    <a:pt x="85" y="390"/>
                    <a:pt x="62" y="405"/>
                  </a:cubicBezTo>
                  <a:cubicBezTo>
                    <a:pt x="57" y="412"/>
                    <a:pt x="57" y="416"/>
                    <a:pt x="50" y="421"/>
                  </a:cubicBezTo>
                  <a:cubicBezTo>
                    <a:pt x="40" y="411"/>
                    <a:pt x="26" y="405"/>
                    <a:pt x="12" y="403"/>
                  </a:cubicBezTo>
                  <a:cubicBezTo>
                    <a:pt x="14" y="388"/>
                    <a:pt x="13" y="387"/>
                    <a:pt x="26" y="383"/>
                  </a:cubicBezTo>
                  <a:cubicBezTo>
                    <a:pt x="29" y="375"/>
                    <a:pt x="36" y="357"/>
                    <a:pt x="42" y="353"/>
                  </a:cubicBezTo>
                  <a:cubicBezTo>
                    <a:pt x="46" y="350"/>
                    <a:pt x="54" y="345"/>
                    <a:pt x="54" y="345"/>
                  </a:cubicBezTo>
                  <a:cubicBezTo>
                    <a:pt x="58" y="334"/>
                    <a:pt x="58" y="344"/>
                    <a:pt x="64" y="327"/>
                  </a:cubicBezTo>
                  <a:cubicBezTo>
                    <a:pt x="65" y="323"/>
                    <a:pt x="68" y="315"/>
                    <a:pt x="68" y="315"/>
                  </a:cubicBezTo>
                  <a:cubicBezTo>
                    <a:pt x="64" y="303"/>
                    <a:pt x="49" y="298"/>
                    <a:pt x="40" y="289"/>
                  </a:cubicBezTo>
                  <a:cubicBezTo>
                    <a:pt x="38" y="283"/>
                    <a:pt x="34" y="271"/>
                    <a:pt x="34" y="271"/>
                  </a:cubicBezTo>
                  <a:cubicBezTo>
                    <a:pt x="37" y="263"/>
                    <a:pt x="42" y="263"/>
                    <a:pt x="48" y="257"/>
                  </a:cubicBezTo>
                  <a:cubicBezTo>
                    <a:pt x="50" y="251"/>
                    <a:pt x="54" y="239"/>
                    <a:pt x="54" y="239"/>
                  </a:cubicBezTo>
                  <a:cubicBezTo>
                    <a:pt x="51" y="212"/>
                    <a:pt x="45" y="215"/>
                    <a:pt x="18" y="213"/>
                  </a:cubicBezTo>
                  <a:cubicBezTo>
                    <a:pt x="2" y="208"/>
                    <a:pt x="5" y="185"/>
                    <a:pt x="0" y="171"/>
                  </a:cubicBezTo>
                  <a:cubicBezTo>
                    <a:pt x="4" y="155"/>
                    <a:pt x="19" y="144"/>
                    <a:pt x="28" y="131"/>
                  </a:cubicBezTo>
                  <a:cubicBezTo>
                    <a:pt x="30" y="121"/>
                    <a:pt x="32" y="111"/>
                    <a:pt x="34" y="101"/>
                  </a:cubicBezTo>
                  <a:cubicBezTo>
                    <a:pt x="35" y="84"/>
                    <a:pt x="32" y="66"/>
                    <a:pt x="36" y="49"/>
                  </a:cubicBezTo>
                  <a:cubicBezTo>
                    <a:pt x="37" y="44"/>
                    <a:pt x="48" y="41"/>
                    <a:pt x="48" y="41"/>
                  </a:cubicBezTo>
                  <a:cubicBezTo>
                    <a:pt x="51" y="37"/>
                    <a:pt x="58" y="31"/>
                    <a:pt x="58" y="27"/>
                  </a:cubicBez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Freeform 50">
              <a:extLst>
                <a:ext uri="{FF2B5EF4-FFF2-40B4-BE49-F238E27FC236}">
                  <a16:creationId xmlns:a16="http://schemas.microsoft.com/office/drawing/2014/main" xmlns="" id="{2DD1BDBE-AF49-46CA-B95C-587F268B4E6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6" y="1149"/>
              <a:ext cx="434" cy="499"/>
            </a:xfrm>
            <a:custGeom>
              <a:avLst/>
              <a:gdLst/>
              <a:ahLst/>
              <a:cxnLst>
                <a:cxn ang="0">
                  <a:pos x="195" y="10"/>
                </a:cxn>
                <a:cxn ang="0">
                  <a:pos x="207" y="68"/>
                </a:cxn>
                <a:cxn ang="0">
                  <a:pos x="233" y="88"/>
                </a:cxn>
                <a:cxn ang="0">
                  <a:pos x="255" y="118"/>
                </a:cxn>
                <a:cxn ang="0">
                  <a:pos x="291" y="134"/>
                </a:cxn>
                <a:cxn ang="0">
                  <a:pos x="363" y="116"/>
                </a:cxn>
                <a:cxn ang="0">
                  <a:pos x="395" y="150"/>
                </a:cxn>
                <a:cxn ang="0">
                  <a:pos x="413" y="198"/>
                </a:cxn>
                <a:cxn ang="0">
                  <a:pos x="467" y="266"/>
                </a:cxn>
                <a:cxn ang="0">
                  <a:pos x="481" y="362"/>
                </a:cxn>
                <a:cxn ang="0">
                  <a:pos x="467" y="396"/>
                </a:cxn>
                <a:cxn ang="0">
                  <a:pos x="443" y="406"/>
                </a:cxn>
                <a:cxn ang="0">
                  <a:pos x="413" y="384"/>
                </a:cxn>
                <a:cxn ang="0">
                  <a:pos x="409" y="460"/>
                </a:cxn>
                <a:cxn ang="0">
                  <a:pos x="357" y="518"/>
                </a:cxn>
                <a:cxn ang="0">
                  <a:pos x="333" y="510"/>
                </a:cxn>
                <a:cxn ang="0">
                  <a:pos x="295" y="536"/>
                </a:cxn>
                <a:cxn ang="0">
                  <a:pos x="267" y="540"/>
                </a:cxn>
                <a:cxn ang="0">
                  <a:pos x="277" y="494"/>
                </a:cxn>
                <a:cxn ang="0">
                  <a:pos x="223" y="494"/>
                </a:cxn>
                <a:cxn ang="0">
                  <a:pos x="175" y="562"/>
                </a:cxn>
                <a:cxn ang="0">
                  <a:pos x="131" y="562"/>
                </a:cxn>
                <a:cxn ang="0">
                  <a:pos x="85" y="530"/>
                </a:cxn>
                <a:cxn ang="0">
                  <a:pos x="57" y="480"/>
                </a:cxn>
                <a:cxn ang="0">
                  <a:pos x="19" y="466"/>
                </a:cxn>
                <a:cxn ang="0">
                  <a:pos x="39" y="422"/>
                </a:cxn>
                <a:cxn ang="0">
                  <a:pos x="33" y="380"/>
                </a:cxn>
                <a:cxn ang="0">
                  <a:pos x="47" y="364"/>
                </a:cxn>
                <a:cxn ang="0">
                  <a:pos x="83" y="336"/>
                </a:cxn>
                <a:cxn ang="0">
                  <a:pos x="117" y="298"/>
                </a:cxn>
                <a:cxn ang="0">
                  <a:pos x="151" y="250"/>
                </a:cxn>
                <a:cxn ang="0">
                  <a:pos x="153" y="144"/>
                </a:cxn>
                <a:cxn ang="0">
                  <a:pos x="169" y="74"/>
                </a:cxn>
              </a:cxnLst>
              <a:rect l="0" t="0" r="r" b="b"/>
              <a:pathLst>
                <a:path w="487" h="576">
                  <a:moveTo>
                    <a:pt x="177" y="0"/>
                  </a:moveTo>
                  <a:cubicBezTo>
                    <a:pt x="187" y="3"/>
                    <a:pt x="180" y="5"/>
                    <a:pt x="195" y="10"/>
                  </a:cubicBezTo>
                  <a:cubicBezTo>
                    <a:pt x="199" y="11"/>
                    <a:pt x="207" y="14"/>
                    <a:pt x="207" y="14"/>
                  </a:cubicBezTo>
                  <a:cubicBezTo>
                    <a:pt x="216" y="28"/>
                    <a:pt x="210" y="52"/>
                    <a:pt x="207" y="68"/>
                  </a:cubicBezTo>
                  <a:cubicBezTo>
                    <a:pt x="206" y="72"/>
                    <a:pt x="203" y="80"/>
                    <a:pt x="203" y="80"/>
                  </a:cubicBezTo>
                  <a:cubicBezTo>
                    <a:pt x="222" y="94"/>
                    <a:pt x="197" y="78"/>
                    <a:pt x="233" y="88"/>
                  </a:cubicBezTo>
                  <a:cubicBezTo>
                    <a:pt x="249" y="93"/>
                    <a:pt x="228" y="98"/>
                    <a:pt x="259" y="102"/>
                  </a:cubicBezTo>
                  <a:cubicBezTo>
                    <a:pt x="258" y="107"/>
                    <a:pt x="252" y="114"/>
                    <a:pt x="255" y="118"/>
                  </a:cubicBezTo>
                  <a:cubicBezTo>
                    <a:pt x="260" y="125"/>
                    <a:pt x="272" y="128"/>
                    <a:pt x="279" y="130"/>
                  </a:cubicBezTo>
                  <a:cubicBezTo>
                    <a:pt x="283" y="131"/>
                    <a:pt x="291" y="134"/>
                    <a:pt x="291" y="134"/>
                  </a:cubicBezTo>
                  <a:cubicBezTo>
                    <a:pt x="308" y="117"/>
                    <a:pt x="309" y="116"/>
                    <a:pt x="335" y="114"/>
                  </a:cubicBezTo>
                  <a:cubicBezTo>
                    <a:pt x="344" y="115"/>
                    <a:pt x="354" y="114"/>
                    <a:pt x="363" y="116"/>
                  </a:cubicBezTo>
                  <a:cubicBezTo>
                    <a:pt x="370" y="119"/>
                    <a:pt x="374" y="114"/>
                    <a:pt x="379" y="120"/>
                  </a:cubicBezTo>
                  <a:cubicBezTo>
                    <a:pt x="384" y="126"/>
                    <a:pt x="390" y="140"/>
                    <a:pt x="395" y="150"/>
                  </a:cubicBezTo>
                  <a:cubicBezTo>
                    <a:pt x="399" y="161"/>
                    <a:pt x="403" y="170"/>
                    <a:pt x="407" y="180"/>
                  </a:cubicBezTo>
                  <a:cubicBezTo>
                    <a:pt x="410" y="186"/>
                    <a:pt x="413" y="198"/>
                    <a:pt x="413" y="198"/>
                  </a:cubicBezTo>
                  <a:cubicBezTo>
                    <a:pt x="415" y="214"/>
                    <a:pt x="413" y="234"/>
                    <a:pt x="419" y="248"/>
                  </a:cubicBezTo>
                  <a:cubicBezTo>
                    <a:pt x="425" y="262"/>
                    <a:pt x="454" y="264"/>
                    <a:pt x="467" y="266"/>
                  </a:cubicBezTo>
                  <a:cubicBezTo>
                    <a:pt x="472" y="273"/>
                    <a:pt x="473" y="278"/>
                    <a:pt x="479" y="284"/>
                  </a:cubicBezTo>
                  <a:cubicBezTo>
                    <a:pt x="487" y="308"/>
                    <a:pt x="482" y="340"/>
                    <a:pt x="481" y="362"/>
                  </a:cubicBezTo>
                  <a:cubicBezTo>
                    <a:pt x="481" y="369"/>
                    <a:pt x="471" y="380"/>
                    <a:pt x="471" y="380"/>
                  </a:cubicBezTo>
                  <a:cubicBezTo>
                    <a:pt x="470" y="383"/>
                    <a:pt x="469" y="393"/>
                    <a:pt x="467" y="396"/>
                  </a:cubicBezTo>
                  <a:cubicBezTo>
                    <a:pt x="465" y="400"/>
                    <a:pt x="459" y="408"/>
                    <a:pt x="459" y="408"/>
                  </a:cubicBezTo>
                  <a:cubicBezTo>
                    <a:pt x="454" y="407"/>
                    <a:pt x="446" y="411"/>
                    <a:pt x="443" y="406"/>
                  </a:cubicBezTo>
                  <a:cubicBezTo>
                    <a:pt x="422" y="370"/>
                    <a:pt x="456" y="382"/>
                    <a:pt x="433" y="376"/>
                  </a:cubicBezTo>
                  <a:cubicBezTo>
                    <a:pt x="428" y="377"/>
                    <a:pt x="414" y="374"/>
                    <a:pt x="413" y="384"/>
                  </a:cubicBezTo>
                  <a:cubicBezTo>
                    <a:pt x="412" y="394"/>
                    <a:pt x="419" y="412"/>
                    <a:pt x="419" y="412"/>
                  </a:cubicBezTo>
                  <a:cubicBezTo>
                    <a:pt x="418" y="425"/>
                    <a:pt x="421" y="452"/>
                    <a:pt x="409" y="460"/>
                  </a:cubicBezTo>
                  <a:cubicBezTo>
                    <a:pt x="400" y="486"/>
                    <a:pt x="388" y="481"/>
                    <a:pt x="371" y="498"/>
                  </a:cubicBezTo>
                  <a:cubicBezTo>
                    <a:pt x="368" y="506"/>
                    <a:pt x="365" y="515"/>
                    <a:pt x="357" y="518"/>
                  </a:cubicBezTo>
                  <a:cubicBezTo>
                    <a:pt x="351" y="516"/>
                    <a:pt x="345" y="514"/>
                    <a:pt x="339" y="512"/>
                  </a:cubicBezTo>
                  <a:cubicBezTo>
                    <a:pt x="337" y="511"/>
                    <a:pt x="333" y="510"/>
                    <a:pt x="333" y="510"/>
                  </a:cubicBezTo>
                  <a:cubicBezTo>
                    <a:pt x="324" y="511"/>
                    <a:pt x="315" y="510"/>
                    <a:pt x="307" y="512"/>
                  </a:cubicBezTo>
                  <a:cubicBezTo>
                    <a:pt x="298" y="514"/>
                    <a:pt x="297" y="529"/>
                    <a:pt x="295" y="536"/>
                  </a:cubicBezTo>
                  <a:cubicBezTo>
                    <a:pt x="292" y="546"/>
                    <a:pt x="279" y="546"/>
                    <a:pt x="271" y="548"/>
                  </a:cubicBezTo>
                  <a:cubicBezTo>
                    <a:pt x="266" y="562"/>
                    <a:pt x="264" y="545"/>
                    <a:pt x="267" y="540"/>
                  </a:cubicBezTo>
                  <a:cubicBezTo>
                    <a:pt x="269" y="536"/>
                    <a:pt x="275" y="533"/>
                    <a:pt x="279" y="530"/>
                  </a:cubicBezTo>
                  <a:cubicBezTo>
                    <a:pt x="285" y="519"/>
                    <a:pt x="287" y="504"/>
                    <a:pt x="277" y="494"/>
                  </a:cubicBezTo>
                  <a:cubicBezTo>
                    <a:pt x="272" y="489"/>
                    <a:pt x="259" y="486"/>
                    <a:pt x="259" y="486"/>
                  </a:cubicBezTo>
                  <a:cubicBezTo>
                    <a:pt x="244" y="487"/>
                    <a:pt x="235" y="486"/>
                    <a:pt x="223" y="494"/>
                  </a:cubicBezTo>
                  <a:cubicBezTo>
                    <a:pt x="215" y="518"/>
                    <a:pt x="224" y="550"/>
                    <a:pt x="211" y="570"/>
                  </a:cubicBezTo>
                  <a:cubicBezTo>
                    <a:pt x="199" y="568"/>
                    <a:pt x="187" y="564"/>
                    <a:pt x="175" y="562"/>
                  </a:cubicBezTo>
                  <a:cubicBezTo>
                    <a:pt x="160" y="564"/>
                    <a:pt x="162" y="572"/>
                    <a:pt x="147" y="576"/>
                  </a:cubicBezTo>
                  <a:cubicBezTo>
                    <a:pt x="138" y="573"/>
                    <a:pt x="138" y="566"/>
                    <a:pt x="131" y="562"/>
                  </a:cubicBezTo>
                  <a:cubicBezTo>
                    <a:pt x="128" y="560"/>
                    <a:pt x="116" y="557"/>
                    <a:pt x="111" y="556"/>
                  </a:cubicBezTo>
                  <a:cubicBezTo>
                    <a:pt x="97" y="535"/>
                    <a:pt x="118" y="533"/>
                    <a:pt x="85" y="530"/>
                  </a:cubicBezTo>
                  <a:cubicBezTo>
                    <a:pt x="77" y="519"/>
                    <a:pt x="78" y="515"/>
                    <a:pt x="63" y="512"/>
                  </a:cubicBezTo>
                  <a:cubicBezTo>
                    <a:pt x="64" y="499"/>
                    <a:pt x="69" y="488"/>
                    <a:pt x="57" y="480"/>
                  </a:cubicBezTo>
                  <a:cubicBezTo>
                    <a:pt x="46" y="482"/>
                    <a:pt x="44" y="486"/>
                    <a:pt x="35" y="492"/>
                  </a:cubicBezTo>
                  <a:cubicBezTo>
                    <a:pt x="24" y="488"/>
                    <a:pt x="26" y="475"/>
                    <a:pt x="19" y="466"/>
                  </a:cubicBezTo>
                  <a:cubicBezTo>
                    <a:pt x="16" y="462"/>
                    <a:pt x="7" y="454"/>
                    <a:pt x="7" y="454"/>
                  </a:cubicBezTo>
                  <a:cubicBezTo>
                    <a:pt x="0" y="432"/>
                    <a:pt x="24" y="427"/>
                    <a:pt x="39" y="422"/>
                  </a:cubicBezTo>
                  <a:cubicBezTo>
                    <a:pt x="44" y="410"/>
                    <a:pt x="36" y="413"/>
                    <a:pt x="35" y="406"/>
                  </a:cubicBezTo>
                  <a:cubicBezTo>
                    <a:pt x="34" y="399"/>
                    <a:pt x="33" y="386"/>
                    <a:pt x="33" y="380"/>
                  </a:cubicBezTo>
                  <a:cubicBezTo>
                    <a:pt x="34" y="376"/>
                    <a:pt x="32" y="371"/>
                    <a:pt x="35" y="368"/>
                  </a:cubicBezTo>
                  <a:cubicBezTo>
                    <a:pt x="38" y="365"/>
                    <a:pt x="43" y="365"/>
                    <a:pt x="47" y="364"/>
                  </a:cubicBezTo>
                  <a:cubicBezTo>
                    <a:pt x="58" y="360"/>
                    <a:pt x="51" y="363"/>
                    <a:pt x="65" y="354"/>
                  </a:cubicBezTo>
                  <a:cubicBezTo>
                    <a:pt x="65" y="354"/>
                    <a:pt x="80" y="339"/>
                    <a:pt x="83" y="336"/>
                  </a:cubicBezTo>
                  <a:cubicBezTo>
                    <a:pt x="86" y="333"/>
                    <a:pt x="95" y="328"/>
                    <a:pt x="95" y="328"/>
                  </a:cubicBezTo>
                  <a:cubicBezTo>
                    <a:pt x="102" y="317"/>
                    <a:pt x="104" y="302"/>
                    <a:pt x="117" y="298"/>
                  </a:cubicBezTo>
                  <a:cubicBezTo>
                    <a:pt x="131" y="307"/>
                    <a:pt x="148" y="278"/>
                    <a:pt x="157" y="266"/>
                  </a:cubicBezTo>
                  <a:cubicBezTo>
                    <a:pt x="152" y="242"/>
                    <a:pt x="158" y="267"/>
                    <a:pt x="151" y="250"/>
                  </a:cubicBezTo>
                  <a:cubicBezTo>
                    <a:pt x="149" y="246"/>
                    <a:pt x="147" y="238"/>
                    <a:pt x="147" y="238"/>
                  </a:cubicBezTo>
                  <a:cubicBezTo>
                    <a:pt x="144" y="207"/>
                    <a:pt x="135" y="171"/>
                    <a:pt x="153" y="144"/>
                  </a:cubicBezTo>
                  <a:cubicBezTo>
                    <a:pt x="156" y="133"/>
                    <a:pt x="160" y="126"/>
                    <a:pt x="169" y="120"/>
                  </a:cubicBezTo>
                  <a:cubicBezTo>
                    <a:pt x="173" y="104"/>
                    <a:pt x="173" y="90"/>
                    <a:pt x="169" y="74"/>
                  </a:cubicBezTo>
                  <a:cubicBezTo>
                    <a:pt x="169" y="63"/>
                    <a:pt x="166" y="11"/>
                    <a:pt x="177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7" name="Freeform 51">
              <a:extLst>
                <a:ext uri="{FF2B5EF4-FFF2-40B4-BE49-F238E27FC236}">
                  <a16:creationId xmlns:a16="http://schemas.microsoft.com/office/drawing/2014/main" xmlns="" id="{23880B74-C7A0-4C2E-B59B-805341EAB00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55" y="1373"/>
              <a:ext cx="567" cy="496"/>
            </a:xfrm>
            <a:custGeom>
              <a:avLst/>
              <a:gdLst/>
              <a:ahLst/>
              <a:cxnLst>
                <a:cxn ang="0">
                  <a:pos x="630" y="24"/>
                </a:cxn>
                <a:cxn ang="0">
                  <a:pos x="612" y="88"/>
                </a:cxn>
                <a:cxn ang="0">
                  <a:pos x="550" y="150"/>
                </a:cxn>
                <a:cxn ang="0">
                  <a:pos x="548" y="266"/>
                </a:cxn>
                <a:cxn ang="0">
                  <a:pos x="550" y="300"/>
                </a:cxn>
                <a:cxn ang="0">
                  <a:pos x="570" y="344"/>
                </a:cxn>
                <a:cxn ang="0">
                  <a:pos x="552" y="390"/>
                </a:cxn>
                <a:cxn ang="0">
                  <a:pos x="508" y="404"/>
                </a:cxn>
                <a:cxn ang="0">
                  <a:pos x="464" y="430"/>
                </a:cxn>
                <a:cxn ang="0">
                  <a:pos x="402" y="454"/>
                </a:cxn>
                <a:cxn ang="0">
                  <a:pos x="386" y="512"/>
                </a:cxn>
                <a:cxn ang="0">
                  <a:pos x="368" y="552"/>
                </a:cxn>
                <a:cxn ang="0">
                  <a:pos x="332" y="552"/>
                </a:cxn>
                <a:cxn ang="0">
                  <a:pos x="302" y="518"/>
                </a:cxn>
                <a:cxn ang="0">
                  <a:pos x="254" y="510"/>
                </a:cxn>
                <a:cxn ang="0">
                  <a:pos x="276" y="460"/>
                </a:cxn>
                <a:cxn ang="0">
                  <a:pos x="266" y="418"/>
                </a:cxn>
                <a:cxn ang="0">
                  <a:pos x="224" y="384"/>
                </a:cxn>
                <a:cxn ang="0">
                  <a:pos x="180" y="364"/>
                </a:cxn>
                <a:cxn ang="0">
                  <a:pos x="144" y="402"/>
                </a:cxn>
                <a:cxn ang="0">
                  <a:pos x="96" y="376"/>
                </a:cxn>
                <a:cxn ang="0">
                  <a:pos x="74" y="346"/>
                </a:cxn>
                <a:cxn ang="0">
                  <a:pos x="66" y="292"/>
                </a:cxn>
                <a:cxn ang="0">
                  <a:pos x="0" y="300"/>
                </a:cxn>
                <a:cxn ang="0">
                  <a:pos x="12" y="234"/>
                </a:cxn>
                <a:cxn ang="0">
                  <a:pos x="46" y="222"/>
                </a:cxn>
                <a:cxn ang="0">
                  <a:pos x="80" y="230"/>
                </a:cxn>
                <a:cxn ang="0">
                  <a:pos x="120" y="276"/>
                </a:cxn>
                <a:cxn ang="0">
                  <a:pos x="188" y="312"/>
                </a:cxn>
                <a:cxn ang="0">
                  <a:pos x="220" y="314"/>
                </a:cxn>
                <a:cxn ang="0">
                  <a:pos x="240" y="292"/>
                </a:cxn>
                <a:cxn ang="0">
                  <a:pos x="274" y="234"/>
                </a:cxn>
                <a:cxn ang="0">
                  <a:pos x="296" y="274"/>
                </a:cxn>
                <a:cxn ang="0">
                  <a:pos x="288" y="298"/>
                </a:cxn>
                <a:cxn ang="0">
                  <a:pos x="320" y="266"/>
                </a:cxn>
                <a:cxn ang="0">
                  <a:pos x="354" y="256"/>
                </a:cxn>
                <a:cxn ang="0">
                  <a:pos x="418" y="224"/>
                </a:cxn>
                <a:cxn ang="0">
                  <a:pos x="452" y="122"/>
                </a:cxn>
                <a:cxn ang="0">
                  <a:pos x="500" y="118"/>
                </a:cxn>
                <a:cxn ang="0">
                  <a:pos x="506" y="32"/>
                </a:cxn>
                <a:cxn ang="0">
                  <a:pos x="544" y="30"/>
                </a:cxn>
              </a:cxnLst>
              <a:rect l="0" t="0" r="r" b="b"/>
              <a:pathLst>
                <a:path w="636" h="574">
                  <a:moveTo>
                    <a:pt x="616" y="0"/>
                  </a:moveTo>
                  <a:cubicBezTo>
                    <a:pt x="620" y="8"/>
                    <a:pt x="627" y="15"/>
                    <a:pt x="630" y="24"/>
                  </a:cubicBezTo>
                  <a:cubicBezTo>
                    <a:pt x="632" y="30"/>
                    <a:pt x="636" y="42"/>
                    <a:pt x="636" y="42"/>
                  </a:cubicBezTo>
                  <a:cubicBezTo>
                    <a:pt x="627" y="55"/>
                    <a:pt x="623" y="80"/>
                    <a:pt x="612" y="88"/>
                  </a:cubicBezTo>
                  <a:cubicBezTo>
                    <a:pt x="603" y="114"/>
                    <a:pt x="603" y="142"/>
                    <a:pt x="572" y="150"/>
                  </a:cubicBezTo>
                  <a:cubicBezTo>
                    <a:pt x="554" y="145"/>
                    <a:pt x="561" y="143"/>
                    <a:pt x="550" y="150"/>
                  </a:cubicBezTo>
                  <a:cubicBezTo>
                    <a:pt x="543" y="172"/>
                    <a:pt x="546" y="176"/>
                    <a:pt x="534" y="194"/>
                  </a:cubicBezTo>
                  <a:cubicBezTo>
                    <a:pt x="531" y="218"/>
                    <a:pt x="542" y="242"/>
                    <a:pt x="548" y="266"/>
                  </a:cubicBezTo>
                  <a:cubicBezTo>
                    <a:pt x="545" y="274"/>
                    <a:pt x="539" y="279"/>
                    <a:pt x="534" y="286"/>
                  </a:cubicBezTo>
                  <a:cubicBezTo>
                    <a:pt x="531" y="296"/>
                    <a:pt x="542" y="295"/>
                    <a:pt x="550" y="300"/>
                  </a:cubicBezTo>
                  <a:cubicBezTo>
                    <a:pt x="558" y="313"/>
                    <a:pt x="562" y="316"/>
                    <a:pt x="574" y="324"/>
                  </a:cubicBezTo>
                  <a:cubicBezTo>
                    <a:pt x="574" y="326"/>
                    <a:pt x="573" y="340"/>
                    <a:pt x="570" y="344"/>
                  </a:cubicBezTo>
                  <a:cubicBezTo>
                    <a:pt x="566" y="350"/>
                    <a:pt x="558" y="360"/>
                    <a:pt x="558" y="360"/>
                  </a:cubicBezTo>
                  <a:cubicBezTo>
                    <a:pt x="552" y="378"/>
                    <a:pt x="554" y="368"/>
                    <a:pt x="552" y="390"/>
                  </a:cubicBezTo>
                  <a:cubicBezTo>
                    <a:pt x="543" y="384"/>
                    <a:pt x="540" y="377"/>
                    <a:pt x="530" y="374"/>
                  </a:cubicBezTo>
                  <a:cubicBezTo>
                    <a:pt x="514" y="377"/>
                    <a:pt x="513" y="389"/>
                    <a:pt x="508" y="404"/>
                  </a:cubicBezTo>
                  <a:cubicBezTo>
                    <a:pt x="505" y="414"/>
                    <a:pt x="487" y="405"/>
                    <a:pt x="476" y="406"/>
                  </a:cubicBezTo>
                  <a:cubicBezTo>
                    <a:pt x="471" y="414"/>
                    <a:pt x="469" y="422"/>
                    <a:pt x="464" y="430"/>
                  </a:cubicBezTo>
                  <a:cubicBezTo>
                    <a:pt x="446" y="427"/>
                    <a:pt x="450" y="420"/>
                    <a:pt x="438" y="412"/>
                  </a:cubicBezTo>
                  <a:cubicBezTo>
                    <a:pt x="410" y="416"/>
                    <a:pt x="419" y="437"/>
                    <a:pt x="402" y="454"/>
                  </a:cubicBezTo>
                  <a:cubicBezTo>
                    <a:pt x="398" y="465"/>
                    <a:pt x="402" y="472"/>
                    <a:pt x="410" y="480"/>
                  </a:cubicBezTo>
                  <a:cubicBezTo>
                    <a:pt x="415" y="502"/>
                    <a:pt x="401" y="502"/>
                    <a:pt x="386" y="512"/>
                  </a:cubicBezTo>
                  <a:cubicBezTo>
                    <a:pt x="384" y="518"/>
                    <a:pt x="380" y="530"/>
                    <a:pt x="380" y="530"/>
                  </a:cubicBezTo>
                  <a:cubicBezTo>
                    <a:pt x="378" y="543"/>
                    <a:pt x="381" y="549"/>
                    <a:pt x="368" y="552"/>
                  </a:cubicBezTo>
                  <a:cubicBezTo>
                    <a:pt x="364" y="559"/>
                    <a:pt x="362" y="565"/>
                    <a:pt x="360" y="572"/>
                  </a:cubicBezTo>
                  <a:cubicBezTo>
                    <a:pt x="341" y="568"/>
                    <a:pt x="337" y="574"/>
                    <a:pt x="332" y="552"/>
                  </a:cubicBezTo>
                  <a:cubicBezTo>
                    <a:pt x="330" y="543"/>
                    <a:pt x="313" y="551"/>
                    <a:pt x="304" y="550"/>
                  </a:cubicBezTo>
                  <a:cubicBezTo>
                    <a:pt x="301" y="540"/>
                    <a:pt x="309" y="527"/>
                    <a:pt x="302" y="518"/>
                  </a:cubicBezTo>
                  <a:cubicBezTo>
                    <a:pt x="298" y="513"/>
                    <a:pt x="289" y="514"/>
                    <a:pt x="284" y="510"/>
                  </a:cubicBezTo>
                  <a:cubicBezTo>
                    <a:pt x="283" y="510"/>
                    <a:pt x="258" y="515"/>
                    <a:pt x="254" y="510"/>
                  </a:cubicBezTo>
                  <a:cubicBezTo>
                    <a:pt x="250" y="505"/>
                    <a:pt x="269" y="476"/>
                    <a:pt x="272" y="472"/>
                  </a:cubicBezTo>
                  <a:cubicBezTo>
                    <a:pt x="273" y="468"/>
                    <a:pt x="275" y="464"/>
                    <a:pt x="276" y="460"/>
                  </a:cubicBezTo>
                  <a:cubicBezTo>
                    <a:pt x="277" y="458"/>
                    <a:pt x="268" y="433"/>
                    <a:pt x="268" y="430"/>
                  </a:cubicBezTo>
                  <a:cubicBezTo>
                    <a:pt x="267" y="426"/>
                    <a:pt x="268" y="421"/>
                    <a:pt x="266" y="418"/>
                  </a:cubicBezTo>
                  <a:cubicBezTo>
                    <a:pt x="265" y="417"/>
                    <a:pt x="249" y="412"/>
                    <a:pt x="246" y="410"/>
                  </a:cubicBezTo>
                  <a:cubicBezTo>
                    <a:pt x="234" y="392"/>
                    <a:pt x="251" y="387"/>
                    <a:pt x="224" y="384"/>
                  </a:cubicBezTo>
                  <a:cubicBezTo>
                    <a:pt x="215" y="375"/>
                    <a:pt x="213" y="371"/>
                    <a:pt x="200" y="368"/>
                  </a:cubicBezTo>
                  <a:cubicBezTo>
                    <a:pt x="197" y="342"/>
                    <a:pt x="194" y="355"/>
                    <a:pt x="180" y="364"/>
                  </a:cubicBezTo>
                  <a:cubicBezTo>
                    <a:pt x="177" y="377"/>
                    <a:pt x="170" y="376"/>
                    <a:pt x="158" y="380"/>
                  </a:cubicBezTo>
                  <a:cubicBezTo>
                    <a:pt x="154" y="391"/>
                    <a:pt x="154" y="396"/>
                    <a:pt x="144" y="402"/>
                  </a:cubicBezTo>
                  <a:cubicBezTo>
                    <a:pt x="133" y="391"/>
                    <a:pt x="136" y="379"/>
                    <a:pt x="118" y="374"/>
                  </a:cubicBezTo>
                  <a:cubicBezTo>
                    <a:pt x="103" y="379"/>
                    <a:pt x="110" y="379"/>
                    <a:pt x="96" y="376"/>
                  </a:cubicBezTo>
                  <a:cubicBezTo>
                    <a:pt x="82" y="367"/>
                    <a:pt x="96" y="364"/>
                    <a:pt x="86" y="350"/>
                  </a:cubicBezTo>
                  <a:cubicBezTo>
                    <a:pt x="84" y="347"/>
                    <a:pt x="74" y="346"/>
                    <a:pt x="74" y="346"/>
                  </a:cubicBezTo>
                  <a:cubicBezTo>
                    <a:pt x="76" y="337"/>
                    <a:pt x="80" y="320"/>
                    <a:pt x="80" y="320"/>
                  </a:cubicBezTo>
                  <a:cubicBezTo>
                    <a:pt x="78" y="308"/>
                    <a:pt x="79" y="296"/>
                    <a:pt x="66" y="292"/>
                  </a:cubicBezTo>
                  <a:cubicBezTo>
                    <a:pt x="44" y="296"/>
                    <a:pt x="59" y="302"/>
                    <a:pt x="42" y="308"/>
                  </a:cubicBezTo>
                  <a:cubicBezTo>
                    <a:pt x="28" y="303"/>
                    <a:pt x="15" y="302"/>
                    <a:pt x="0" y="300"/>
                  </a:cubicBezTo>
                  <a:cubicBezTo>
                    <a:pt x="3" y="288"/>
                    <a:pt x="9" y="267"/>
                    <a:pt x="18" y="258"/>
                  </a:cubicBezTo>
                  <a:cubicBezTo>
                    <a:pt x="20" y="246"/>
                    <a:pt x="22" y="241"/>
                    <a:pt x="12" y="234"/>
                  </a:cubicBezTo>
                  <a:cubicBezTo>
                    <a:pt x="4" y="211"/>
                    <a:pt x="16" y="211"/>
                    <a:pt x="28" y="194"/>
                  </a:cubicBezTo>
                  <a:cubicBezTo>
                    <a:pt x="36" y="199"/>
                    <a:pt x="40" y="213"/>
                    <a:pt x="46" y="222"/>
                  </a:cubicBezTo>
                  <a:cubicBezTo>
                    <a:pt x="50" y="228"/>
                    <a:pt x="62" y="236"/>
                    <a:pt x="62" y="236"/>
                  </a:cubicBezTo>
                  <a:cubicBezTo>
                    <a:pt x="68" y="234"/>
                    <a:pt x="80" y="230"/>
                    <a:pt x="80" y="230"/>
                  </a:cubicBezTo>
                  <a:cubicBezTo>
                    <a:pt x="94" y="235"/>
                    <a:pt x="83" y="248"/>
                    <a:pt x="90" y="258"/>
                  </a:cubicBezTo>
                  <a:cubicBezTo>
                    <a:pt x="97" y="269"/>
                    <a:pt x="108" y="274"/>
                    <a:pt x="120" y="276"/>
                  </a:cubicBezTo>
                  <a:cubicBezTo>
                    <a:pt x="123" y="286"/>
                    <a:pt x="145" y="308"/>
                    <a:pt x="156" y="312"/>
                  </a:cubicBezTo>
                  <a:cubicBezTo>
                    <a:pt x="167" y="323"/>
                    <a:pt x="176" y="317"/>
                    <a:pt x="188" y="312"/>
                  </a:cubicBezTo>
                  <a:cubicBezTo>
                    <a:pt x="192" y="310"/>
                    <a:pt x="200" y="308"/>
                    <a:pt x="200" y="308"/>
                  </a:cubicBezTo>
                  <a:cubicBezTo>
                    <a:pt x="207" y="310"/>
                    <a:pt x="220" y="314"/>
                    <a:pt x="220" y="314"/>
                  </a:cubicBezTo>
                  <a:cubicBezTo>
                    <a:pt x="230" y="311"/>
                    <a:pt x="232" y="313"/>
                    <a:pt x="236" y="304"/>
                  </a:cubicBezTo>
                  <a:cubicBezTo>
                    <a:pt x="238" y="300"/>
                    <a:pt x="240" y="292"/>
                    <a:pt x="240" y="292"/>
                  </a:cubicBezTo>
                  <a:cubicBezTo>
                    <a:pt x="244" y="281"/>
                    <a:pt x="244" y="248"/>
                    <a:pt x="250" y="238"/>
                  </a:cubicBezTo>
                  <a:cubicBezTo>
                    <a:pt x="256" y="228"/>
                    <a:pt x="266" y="234"/>
                    <a:pt x="274" y="234"/>
                  </a:cubicBezTo>
                  <a:cubicBezTo>
                    <a:pt x="283" y="235"/>
                    <a:pt x="300" y="240"/>
                    <a:pt x="300" y="240"/>
                  </a:cubicBezTo>
                  <a:cubicBezTo>
                    <a:pt x="305" y="255"/>
                    <a:pt x="302" y="260"/>
                    <a:pt x="296" y="274"/>
                  </a:cubicBezTo>
                  <a:cubicBezTo>
                    <a:pt x="293" y="280"/>
                    <a:pt x="292" y="286"/>
                    <a:pt x="290" y="292"/>
                  </a:cubicBezTo>
                  <a:cubicBezTo>
                    <a:pt x="289" y="294"/>
                    <a:pt x="288" y="298"/>
                    <a:pt x="288" y="298"/>
                  </a:cubicBezTo>
                  <a:cubicBezTo>
                    <a:pt x="296" y="301"/>
                    <a:pt x="298" y="297"/>
                    <a:pt x="306" y="294"/>
                  </a:cubicBezTo>
                  <a:cubicBezTo>
                    <a:pt x="314" y="286"/>
                    <a:pt x="311" y="273"/>
                    <a:pt x="320" y="266"/>
                  </a:cubicBezTo>
                  <a:cubicBezTo>
                    <a:pt x="324" y="263"/>
                    <a:pt x="332" y="258"/>
                    <a:pt x="332" y="258"/>
                  </a:cubicBezTo>
                  <a:cubicBezTo>
                    <a:pt x="338" y="257"/>
                    <a:pt x="345" y="256"/>
                    <a:pt x="354" y="256"/>
                  </a:cubicBezTo>
                  <a:cubicBezTo>
                    <a:pt x="363" y="256"/>
                    <a:pt x="377" y="263"/>
                    <a:pt x="388" y="258"/>
                  </a:cubicBezTo>
                  <a:cubicBezTo>
                    <a:pt x="393" y="244"/>
                    <a:pt x="403" y="229"/>
                    <a:pt x="418" y="224"/>
                  </a:cubicBezTo>
                  <a:cubicBezTo>
                    <a:pt x="427" y="206"/>
                    <a:pt x="436" y="192"/>
                    <a:pt x="440" y="172"/>
                  </a:cubicBezTo>
                  <a:cubicBezTo>
                    <a:pt x="439" y="154"/>
                    <a:pt x="430" y="129"/>
                    <a:pt x="452" y="122"/>
                  </a:cubicBezTo>
                  <a:cubicBezTo>
                    <a:pt x="466" y="142"/>
                    <a:pt x="452" y="137"/>
                    <a:pt x="474" y="144"/>
                  </a:cubicBezTo>
                  <a:cubicBezTo>
                    <a:pt x="484" y="141"/>
                    <a:pt x="496" y="128"/>
                    <a:pt x="500" y="118"/>
                  </a:cubicBezTo>
                  <a:cubicBezTo>
                    <a:pt x="502" y="114"/>
                    <a:pt x="504" y="106"/>
                    <a:pt x="504" y="106"/>
                  </a:cubicBezTo>
                  <a:cubicBezTo>
                    <a:pt x="506" y="81"/>
                    <a:pt x="504" y="57"/>
                    <a:pt x="506" y="32"/>
                  </a:cubicBezTo>
                  <a:cubicBezTo>
                    <a:pt x="513" y="34"/>
                    <a:pt x="517" y="38"/>
                    <a:pt x="524" y="40"/>
                  </a:cubicBezTo>
                  <a:cubicBezTo>
                    <a:pt x="538" y="30"/>
                    <a:pt x="531" y="33"/>
                    <a:pt x="544" y="30"/>
                  </a:cubicBezTo>
                  <a:cubicBezTo>
                    <a:pt x="568" y="6"/>
                    <a:pt x="581" y="2"/>
                    <a:pt x="616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8" name="Freeform 52">
              <a:extLst>
                <a:ext uri="{FF2B5EF4-FFF2-40B4-BE49-F238E27FC236}">
                  <a16:creationId xmlns:a16="http://schemas.microsoft.com/office/drawing/2014/main" xmlns="" id="{F769E117-EBE3-47B8-BB79-C316119CDE2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32" y="1350"/>
              <a:ext cx="635" cy="239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131" y="26"/>
                </a:cxn>
                <a:cxn ang="0">
                  <a:pos x="157" y="14"/>
                </a:cxn>
                <a:cxn ang="0">
                  <a:pos x="187" y="22"/>
                </a:cxn>
                <a:cxn ang="0">
                  <a:pos x="291" y="28"/>
                </a:cxn>
                <a:cxn ang="0">
                  <a:pos x="315" y="20"/>
                </a:cxn>
                <a:cxn ang="0">
                  <a:pos x="333" y="26"/>
                </a:cxn>
                <a:cxn ang="0">
                  <a:pos x="373" y="10"/>
                </a:cxn>
                <a:cxn ang="0">
                  <a:pos x="409" y="0"/>
                </a:cxn>
                <a:cxn ang="0">
                  <a:pos x="433" y="18"/>
                </a:cxn>
                <a:cxn ang="0">
                  <a:pos x="457" y="24"/>
                </a:cxn>
                <a:cxn ang="0">
                  <a:pos x="485" y="36"/>
                </a:cxn>
                <a:cxn ang="0">
                  <a:pos x="505" y="40"/>
                </a:cxn>
                <a:cxn ang="0">
                  <a:pos x="539" y="26"/>
                </a:cxn>
                <a:cxn ang="0">
                  <a:pos x="559" y="42"/>
                </a:cxn>
                <a:cxn ang="0">
                  <a:pos x="593" y="76"/>
                </a:cxn>
                <a:cxn ang="0">
                  <a:pos x="631" y="120"/>
                </a:cxn>
                <a:cxn ang="0">
                  <a:pos x="673" y="170"/>
                </a:cxn>
                <a:cxn ang="0">
                  <a:pos x="691" y="200"/>
                </a:cxn>
                <a:cxn ang="0">
                  <a:pos x="703" y="216"/>
                </a:cxn>
                <a:cxn ang="0">
                  <a:pos x="705" y="222"/>
                </a:cxn>
                <a:cxn ang="0">
                  <a:pos x="709" y="228"/>
                </a:cxn>
                <a:cxn ang="0">
                  <a:pos x="713" y="240"/>
                </a:cxn>
                <a:cxn ang="0">
                  <a:pos x="697" y="274"/>
                </a:cxn>
                <a:cxn ang="0">
                  <a:pos x="641" y="272"/>
                </a:cxn>
                <a:cxn ang="0">
                  <a:pos x="603" y="272"/>
                </a:cxn>
                <a:cxn ang="0">
                  <a:pos x="593" y="260"/>
                </a:cxn>
                <a:cxn ang="0">
                  <a:pos x="547" y="220"/>
                </a:cxn>
                <a:cxn ang="0">
                  <a:pos x="515" y="206"/>
                </a:cxn>
                <a:cxn ang="0">
                  <a:pos x="477" y="210"/>
                </a:cxn>
                <a:cxn ang="0">
                  <a:pos x="455" y="226"/>
                </a:cxn>
                <a:cxn ang="0">
                  <a:pos x="331" y="222"/>
                </a:cxn>
                <a:cxn ang="0">
                  <a:pos x="299" y="218"/>
                </a:cxn>
                <a:cxn ang="0">
                  <a:pos x="269" y="220"/>
                </a:cxn>
                <a:cxn ang="0">
                  <a:pos x="249" y="232"/>
                </a:cxn>
                <a:cxn ang="0">
                  <a:pos x="213" y="242"/>
                </a:cxn>
                <a:cxn ang="0">
                  <a:pos x="183" y="226"/>
                </a:cxn>
                <a:cxn ang="0">
                  <a:pos x="153" y="228"/>
                </a:cxn>
                <a:cxn ang="0">
                  <a:pos x="139" y="240"/>
                </a:cxn>
                <a:cxn ang="0">
                  <a:pos x="109" y="240"/>
                </a:cxn>
                <a:cxn ang="0">
                  <a:pos x="107" y="248"/>
                </a:cxn>
                <a:cxn ang="0">
                  <a:pos x="77" y="258"/>
                </a:cxn>
                <a:cxn ang="0">
                  <a:pos x="45" y="264"/>
                </a:cxn>
                <a:cxn ang="0">
                  <a:pos x="3" y="252"/>
                </a:cxn>
                <a:cxn ang="0">
                  <a:pos x="7" y="216"/>
                </a:cxn>
                <a:cxn ang="0">
                  <a:pos x="49" y="172"/>
                </a:cxn>
                <a:cxn ang="0">
                  <a:pos x="65" y="154"/>
                </a:cxn>
                <a:cxn ang="0">
                  <a:pos x="85" y="96"/>
                </a:cxn>
                <a:cxn ang="0">
                  <a:pos x="95" y="78"/>
                </a:cxn>
                <a:cxn ang="0">
                  <a:pos x="99" y="72"/>
                </a:cxn>
                <a:cxn ang="0">
                  <a:pos x="81" y="24"/>
                </a:cxn>
              </a:cxnLst>
              <a:rect l="0" t="0" r="r" b="b"/>
              <a:pathLst>
                <a:path w="713" h="276">
                  <a:moveTo>
                    <a:pt x="81" y="24"/>
                  </a:moveTo>
                  <a:cubicBezTo>
                    <a:pt x="100" y="29"/>
                    <a:pt x="108" y="27"/>
                    <a:pt x="131" y="26"/>
                  </a:cubicBezTo>
                  <a:cubicBezTo>
                    <a:pt x="142" y="19"/>
                    <a:pt x="145" y="17"/>
                    <a:pt x="157" y="14"/>
                  </a:cubicBezTo>
                  <a:cubicBezTo>
                    <a:pt x="167" y="27"/>
                    <a:pt x="169" y="24"/>
                    <a:pt x="187" y="22"/>
                  </a:cubicBezTo>
                  <a:cubicBezTo>
                    <a:pt x="225" y="24"/>
                    <a:pt x="250" y="27"/>
                    <a:pt x="291" y="28"/>
                  </a:cubicBezTo>
                  <a:cubicBezTo>
                    <a:pt x="300" y="26"/>
                    <a:pt x="306" y="22"/>
                    <a:pt x="315" y="20"/>
                  </a:cubicBezTo>
                  <a:cubicBezTo>
                    <a:pt x="322" y="27"/>
                    <a:pt x="324" y="29"/>
                    <a:pt x="333" y="26"/>
                  </a:cubicBezTo>
                  <a:cubicBezTo>
                    <a:pt x="363" y="31"/>
                    <a:pt x="353" y="20"/>
                    <a:pt x="373" y="10"/>
                  </a:cubicBezTo>
                  <a:cubicBezTo>
                    <a:pt x="384" y="5"/>
                    <a:pt x="397" y="4"/>
                    <a:pt x="409" y="0"/>
                  </a:cubicBezTo>
                  <a:cubicBezTo>
                    <a:pt x="421" y="3"/>
                    <a:pt x="422" y="14"/>
                    <a:pt x="433" y="18"/>
                  </a:cubicBezTo>
                  <a:cubicBezTo>
                    <a:pt x="441" y="21"/>
                    <a:pt x="449" y="22"/>
                    <a:pt x="457" y="24"/>
                  </a:cubicBezTo>
                  <a:cubicBezTo>
                    <a:pt x="466" y="33"/>
                    <a:pt x="472" y="34"/>
                    <a:pt x="485" y="36"/>
                  </a:cubicBezTo>
                  <a:cubicBezTo>
                    <a:pt x="493" y="40"/>
                    <a:pt x="496" y="43"/>
                    <a:pt x="505" y="40"/>
                  </a:cubicBezTo>
                  <a:cubicBezTo>
                    <a:pt x="516" y="32"/>
                    <a:pt x="527" y="32"/>
                    <a:pt x="539" y="26"/>
                  </a:cubicBezTo>
                  <a:cubicBezTo>
                    <a:pt x="545" y="34"/>
                    <a:pt x="551" y="36"/>
                    <a:pt x="559" y="42"/>
                  </a:cubicBezTo>
                  <a:cubicBezTo>
                    <a:pt x="568" y="55"/>
                    <a:pt x="586" y="62"/>
                    <a:pt x="593" y="76"/>
                  </a:cubicBezTo>
                  <a:cubicBezTo>
                    <a:pt x="601" y="91"/>
                    <a:pt x="617" y="110"/>
                    <a:pt x="631" y="120"/>
                  </a:cubicBezTo>
                  <a:cubicBezTo>
                    <a:pt x="643" y="138"/>
                    <a:pt x="660" y="153"/>
                    <a:pt x="673" y="170"/>
                  </a:cubicBezTo>
                  <a:cubicBezTo>
                    <a:pt x="681" y="180"/>
                    <a:pt x="684" y="190"/>
                    <a:pt x="691" y="200"/>
                  </a:cubicBezTo>
                  <a:cubicBezTo>
                    <a:pt x="694" y="208"/>
                    <a:pt x="696" y="211"/>
                    <a:pt x="703" y="216"/>
                  </a:cubicBezTo>
                  <a:cubicBezTo>
                    <a:pt x="704" y="218"/>
                    <a:pt x="704" y="220"/>
                    <a:pt x="705" y="222"/>
                  </a:cubicBezTo>
                  <a:cubicBezTo>
                    <a:pt x="706" y="224"/>
                    <a:pt x="708" y="226"/>
                    <a:pt x="709" y="228"/>
                  </a:cubicBezTo>
                  <a:cubicBezTo>
                    <a:pt x="711" y="232"/>
                    <a:pt x="713" y="240"/>
                    <a:pt x="713" y="240"/>
                  </a:cubicBezTo>
                  <a:cubicBezTo>
                    <a:pt x="710" y="254"/>
                    <a:pt x="711" y="267"/>
                    <a:pt x="697" y="274"/>
                  </a:cubicBezTo>
                  <a:cubicBezTo>
                    <a:pt x="678" y="272"/>
                    <a:pt x="660" y="274"/>
                    <a:pt x="641" y="272"/>
                  </a:cubicBezTo>
                  <a:cubicBezTo>
                    <a:pt x="632" y="273"/>
                    <a:pt x="613" y="276"/>
                    <a:pt x="603" y="272"/>
                  </a:cubicBezTo>
                  <a:cubicBezTo>
                    <a:pt x="598" y="270"/>
                    <a:pt x="597" y="263"/>
                    <a:pt x="593" y="260"/>
                  </a:cubicBezTo>
                  <a:cubicBezTo>
                    <a:pt x="579" y="248"/>
                    <a:pt x="563" y="228"/>
                    <a:pt x="547" y="220"/>
                  </a:cubicBezTo>
                  <a:cubicBezTo>
                    <a:pt x="529" y="224"/>
                    <a:pt x="526" y="214"/>
                    <a:pt x="515" y="206"/>
                  </a:cubicBezTo>
                  <a:cubicBezTo>
                    <a:pt x="502" y="207"/>
                    <a:pt x="487" y="202"/>
                    <a:pt x="477" y="210"/>
                  </a:cubicBezTo>
                  <a:cubicBezTo>
                    <a:pt x="470" y="216"/>
                    <a:pt x="455" y="226"/>
                    <a:pt x="455" y="226"/>
                  </a:cubicBezTo>
                  <a:cubicBezTo>
                    <a:pt x="416" y="220"/>
                    <a:pt x="369" y="224"/>
                    <a:pt x="331" y="222"/>
                  </a:cubicBezTo>
                  <a:cubicBezTo>
                    <a:pt x="320" y="216"/>
                    <a:pt x="311" y="216"/>
                    <a:pt x="299" y="218"/>
                  </a:cubicBezTo>
                  <a:cubicBezTo>
                    <a:pt x="281" y="227"/>
                    <a:pt x="303" y="218"/>
                    <a:pt x="269" y="220"/>
                  </a:cubicBezTo>
                  <a:cubicBezTo>
                    <a:pt x="261" y="221"/>
                    <a:pt x="249" y="232"/>
                    <a:pt x="249" y="232"/>
                  </a:cubicBezTo>
                  <a:cubicBezTo>
                    <a:pt x="208" y="228"/>
                    <a:pt x="235" y="235"/>
                    <a:pt x="213" y="242"/>
                  </a:cubicBezTo>
                  <a:cubicBezTo>
                    <a:pt x="191" y="238"/>
                    <a:pt x="189" y="243"/>
                    <a:pt x="183" y="226"/>
                  </a:cubicBezTo>
                  <a:cubicBezTo>
                    <a:pt x="173" y="227"/>
                    <a:pt x="163" y="226"/>
                    <a:pt x="153" y="228"/>
                  </a:cubicBezTo>
                  <a:cubicBezTo>
                    <a:pt x="145" y="229"/>
                    <a:pt x="147" y="237"/>
                    <a:pt x="139" y="240"/>
                  </a:cubicBezTo>
                  <a:cubicBezTo>
                    <a:pt x="132" y="239"/>
                    <a:pt x="116" y="236"/>
                    <a:pt x="109" y="240"/>
                  </a:cubicBezTo>
                  <a:cubicBezTo>
                    <a:pt x="107" y="241"/>
                    <a:pt x="108" y="246"/>
                    <a:pt x="107" y="248"/>
                  </a:cubicBezTo>
                  <a:cubicBezTo>
                    <a:pt x="101" y="258"/>
                    <a:pt x="86" y="257"/>
                    <a:pt x="77" y="258"/>
                  </a:cubicBezTo>
                  <a:cubicBezTo>
                    <a:pt x="69" y="271"/>
                    <a:pt x="62" y="266"/>
                    <a:pt x="45" y="264"/>
                  </a:cubicBezTo>
                  <a:cubicBezTo>
                    <a:pt x="38" y="254"/>
                    <a:pt x="13" y="260"/>
                    <a:pt x="3" y="252"/>
                  </a:cubicBezTo>
                  <a:cubicBezTo>
                    <a:pt x="0" y="243"/>
                    <a:pt x="16" y="219"/>
                    <a:pt x="7" y="216"/>
                  </a:cubicBezTo>
                  <a:cubicBezTo>
                    <a:pt x="10" y="174"/>
                    <a:pt x="9" y="177"/>
                    <a:pt x="49" y="172"/>
                  </a:cubicBezTo>
                  <a:cubicBezTo>
                    <a:pt x="56" y="167"/>
                    <a:pt x="60" y="161"/>
                    <a:pt x="65" y="154"/>
                  </a:cubicBezTo>
                  <a:cubicBezTo>
                    <a:pt x="68" y="132"/>
                    <a:pt x="78" y="117"/>
                    <a:pt x="85" y="96"/>
                  </a:cubicBezTo>
                  <a:cubicBezTo>
                    <a:pt x="89" y="85"/>
                    <a:pt x="86" y="92"/>
                    <a:pt x="95" y="78"/>
                  </a:cubicBezTo>
                  <a:cubicBezTo>
                    <a:pt x="96" y="76"/>
                    <a:pt x="99" y="72"/>
                    <a:pt x="99" y="72"/>
                  </a:cubicBezTo>
                  <a:cubicBezTo>
                    <a:pt x="97" y="50"/>
                    <a:pt x="93" y="41"/>
                    <a:pt x="81" y="2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9" name="Freeform 53">
              <a:extLst>
                <a:ext uri="{FF2B5EF4-FFF2-40B4-BE49-F238E27FC236}">
                  <a16:creationId xmlns:a16="http://schemas.microsoft.com/office/drawing/2014/main" xmlns="" id="{DF4EF28B-BC49-4FFB-8D61-19F3BC1B1AF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284" y="1526"/>
              <a:ext cx="702" cy="435"/>
            </a:xfrm>
            <a:custGeom>
              <a:avLst/>
              <a:gdLst/>
              <a:ahLst/>
              <a:cxnLst>
                <a:cxn ang="0">
                  <a:pos x="15" y="413"/>
                </a:cxn>
                <a:cxn ang="0">
                  <a:pos x="61" y="469"/>
                </a:cxn>
                <a:cxn ang="0">
                  <a:pos x="103" y="497"/>
                </a:cxn>
                <a:cxn ang="0">
                  <a:pos x="137" y="483"/>
                </a:cxn>
                <a:cxn ang="0">
                  <a:pos x="193" y="469"/>
                </a:cxn>
                <a:cxn ang="0">
                  <a:pos x="237" y="459"/>
                </a:cxn>
                <a:cxn ang="0">
                  <a:pos x="279" y="459"/>
                </a:cxn>
                <a:cxn ang="0">
                  <a:pos x="319" y="429"/>
                </a:cxn>
                <a:cxn ang="0">
                  <a:pos x="369" y="409"/>
                </a:cxn>
                <a:cxn ang="0">
                  <a:pos x="485" y="355"/>
                </a:cxn>
                <a:cxn ang="0">
                  <a:pos x="553" y="285"/>
                </a:cxn>
                <a:cxn ang="0">
                  <a:pos x="633" y="209"/>
                </a:cxn>
                <a:cxn ang="0">
                  <a:pos x="713" y="179"/>
                </a:cxn>
                <a:cxn ang="0">
                  <a:pos x="757" y="119"/>
                </a:cxn>
                <a:cxn ang="0">
                  <a:pos x="759" y="63"/>
                </a:cxn>
                <a:cxn ang="0">
                  <a:pos x="739" y="43"/>
                </a:cxn>
                <a:cxn ang="0">
                  <a:pos x="673" y="3"/>
                </a:cxn>
                <a:cxn ang="0">
                  <a:pos x="623" y="25"/>
                </a:cxn>
                <a:cxn ang="0">
                  <a:pos x="431" y="19"/>
                </a:cxn>
                <a:cxn ang="0">
                  <a:pos x="365" y="43"/>
                </a:cxn>
                <a:cxn ang="0">
                  <a:pos x="279" y="39"/>
                </a:cxn>
                <a:cxn ang="0">
                  <a:pos x="241" y="55"/>
                </a:cxn>
                <a:cxn ang="0">
                  <a:pos x="173" y="57"/>
                </a:cxn>
                <a:cxn ang="0">
                  <a:pos x="205" y="157"/>
                </a:cxn>
                <a:cxn ang="0">
                  <a:pos x="179" y="215"/>
                </a:cxn>
                <a:cxn ang="0">
                  <a:pos x="149" y="207"/>
                </a:cxn>
                <a:cxn ang="0">
                  <a:pos x="123" y="233"/>
                </a:cxn>
                <a:cxn ang="0">
                  <a:pos x="91" y="259"/>
                </a:cxn>
                <a:cxn ang="0">
                  <a:pos x="43" y="251"/>
                </a:cxn>
                <a:cxn ang="0">
                  <a:pos x="35" y="297"/>
                </a:cxn>
                <a:cxn ang="0">
                  <a:pos x="15" y="343"/>
                </a:cxn>
                <a:cxn ang="0">
                  <a:pos x="9" y="381"/>
                </a:cxn>
              </a:cxnLst>
              <a:rect l="0" t="0" r="r" b="b"/>
              <a:pathLst>
                <a:path w="788" h="503">
                  <a:moveTo>
                    <a:pt x="9" y="381"/>
                  </a:moveTo>
                  <a:cubicBezTo>
                    <a:pt x="18" y="393"/>
                    <a:pt x="17" y="397"/>
                    <a:pt x="15" y="413"/>
                  </a:cubicBezTo>
                  <a:cubicBezTo>
                    <a:pt x="17" y="424"/>
                    <a:pt x="27" y="442"/>
                    <a:pt x="37" y="449"/>
                  </a:cubicBezTo>
                  <a:cubicBezTo>
                    <a:pt x="48" y="466"/>
                    <a:pt x="35" y="472"/>
                    <a:pt x="61" y="469"/>
                  </a:cubicBezTo>
                  <a:cubicBezTo>
                    <a:pt x="72" y="473"/>
                    <a:pt x="65" y="488"/>
                    <a:pt x="73" y="491"/>
                  </a:cubicBezTo>
                  <a:cubicBezTo>
                    <a:pt x="83" y="494"/>
                    <a:pt x="92" y="496"/>
                    <a:pt x="103" y="497"/>
                  </a:cubicBezTo>
                  <a:cubicBezTo>
                    <a:pt x="118" y="502"/>
                    <a:pt x="111" y="503"/>
                    <a:pt x="123" y="497"/>
                  </a:cubicBezTo>
                  <a:cubicBezTo>
                    <a:pt x="132" y="483"/>
                    <a:pt x="126" y="487"/>
                    <a:pt x="137" y="483"/>
                  </a:cubicBezTo>
                  <a:cubicBezTo>
                    <a:pt x="152" y="485"/>
                    <a:pt x="161" y="487"/>
                    <a:pt x="177" y="483"/>
                  </a:cubicBezTo>
                  <a:cubicBezTo>
                    <a:pt x="181" y="482"/>
                    <a:pt x="186" y="471"/>
                    <a:pt x="193" y="469"/>
                  </a:cubicBezTo>
                  <a:cubicBezTo>
                    <a:pt x="199" y="460"/>
                    <a:pt x="207" y="463"/>
                    <a:pt x="215" y="455"/>
                  </a:cubicBezTo>
                  <a:cubicBezTo>
                    <a:pt x="222" y="456"/>
                    <a:pt x="232" y="454"/>
                    <a:pt x="237" y="459"/>
                  </a:cubicBezTo>
                  <a:cubicBezTo>
                    <a:pt x="244" y="466"/>
                    <a:pt x="240" y="471"/>
                    <a:pt x="249" y="477"/>
                  </a:cubicBezTo>
                  <a:cubicBezTo>
                    <a:pt x="268" y="464"/>
                    <a:pt x="251" y="463"/>
                    <a:pt x="279" y="459"/>
                  </a:cubicBezTo>
                  <a:cubicBezTo>
                    <a:pt x="293" y="452"/>
                    <a:pt x="295" y="449"/>
                    <a:pt x="303" y="435"/>
                  </a:cubicBezTo>
                  <a:cubicBezTo>
                    <a:pt x="306" y="423"/>
                    <a:pt x="309" y="424"/>
                    <a:pt x="319" y="429"/>
                  </a:cubicBezTo>
                  <a:cubicBezTo>
                    <a:pt x="330" y="423"/>
                    <a:pt x="334" y="418"/>
                    <a:pt x="347" y="415"/>
                  </a:cubicBezTo>
                  <a:cubicBezTo>
                    <a:pt x="354" y="413"/>
                    <a:pt x="369" y="409"/>
                    <a:pt x="369" y="409"/>
                  </a:cubicBezTo>
                  <a:cubicBezTo>
                    <a:pt x="374" y="393"/>
                    <a:pt x="426" y="383"/>
                    <a:pt x="441" y="381"/>
                  </a:cubicBezTo>
                  <a:cubicBezTo>
                    <a:pt x="457" y="373"/>
                    <a:pt x="469" y="360"/>
                    <a:pt x="485" y="355"/>
                  </a:cubicBezTo>
                  <a:cubicBezTo>
                    <a:pt x="492" y="344"/>
                    <a:pt x="496" y="342"/>
                    <a:pt x="505" y="333"/>
                  </a:cubicBezTo>
                  <a:cubicBezTo>
                    <a:pt x="511" y="303"/>
                    <a:pt x="521" y="289"/>
                    <a:pt x="553" y="285"/>
                  </a:cubicBezTo>
                  <a:cubicBezTo>
                    <a:pt x="567" y="271"/>
                    <a:pt x="582" y="252"/>
                    <a:pt x="593" y="235"/>
                  </a:cubicBezTo>
                  <a:cubicBezTo>
                    <a:pt x="599" y="209"/>
                    <a:pt x="607" y="211"/>
                    <a:pt x="633" y="209"/>
                  </a:cubicBezTo>
                  <a:cubicBezTo>
                    <a:pt x="646" y="205"/>
                    <a:pt x="652" y="190"/>
                    <a:pt x="665" y="187"/>
                  </a:cubicBezTo>
                  <a:cubicBezTo>
                    <a:pt x="681" y="176"/>
                    <a:pt x="690" y="180"/>
                    <a:pt x="713" y="179"/>
                  </a:cubicBezTo>
                  <a:cubicBezTo>
                    <a:pt x="722" y="165"/>
                    <a:pt x="729" y="150"/>
                    <a:pt x="743" y="141"/>
                  </a:cubicBezTo>
                  <a:cubicBezTo>
                    <a:pt x="748" y="134"/>
                    <a:pt x="752" y="126"/>
                    <a:pt x="757" y="119"/>
                  </a:cubicBezTo>
                  <a:cubicBezTo>
                    <a:pt x="761" y="107"/>
                    <a:pt x="766" y="96"/>
                    <a:pt x="777" y="89"/>
                  </a:cubicBezTo>
                  <a:cubicBezTo>
                    <a:pt x="788" y="72"/>
                    <a:pt x="771" y="69"/>
                    <a:pt x="759" y="63"/>
                  </a:cubicBezTo>
                  <a:cubicBezTo>
                    <a:pt x="756" y="59"/>
                    <a:pt x="754" y="55"/>
                    <a:pt x="751" y="51"/>
                  </a:cubicBezTo>
                  <a:cubicBezTo>
                    <a:pt x="748" y="47"/>
                    <a:pt x="739" y="43"/>
                    <a:pt x="739" y="43"/>
                  </a:cubicBezTo>
                  <a:cubicBezTo>
                    <a:pt x="727" y="25"/>
                    <a:pt x="717" y="20"/>
                    <a:pt x="697" y="17"/>
                  </a:cubicBezTo>
                  <a:cubicBezTo>
                    <a:pt x="689" y="11"/>
                    <a:pt x="682" y="6"/>
                    <a:pt x="673" y="3"/>
                  </a:cubicBezTo>
                  <a:cubicBezTo>
                    <a:pt x="662" y="4"/>
                    <a:pt x="648" y="0"/>
                    <a:pt x="639" y="7"/>
                  </a:cubicBezTo>
                  <a:cubicBezTo>
                    <a:pt x="633" y="12"/>
                    <a:pt x="623" y="25"/>
                    <a:pt x="623" y="25"/>
                  </a:cubicBezTo>
                  <a:cubicBezTo>
                    <a:pt x="575" y="23"/>
                    <a:pt x="535" y="16"/>
                    <a:pt x="485" y="15"/>
                  </a:cubicBezTo>
                  <a:cubicBezTo>
                    <a:pt x="473" y="11"/>
                    <a:pt x="442" y="18"/>
                    <a:pt x="431" y="19"/>
                  </a:cubicBezTo>
                  <a:cubicBezTo>
                    <a:pt x="415" y="24"/>
                    <a:pt x="409" y="31"/>
                    <a:pt x="391" y="33"/>
                  </a:cubicBezTo>
                  <a:cubicBezTo>
                    <a:pt x="383" y="45"/>
                    <a:pt x="380" y="45"/>
                    <a:pt x="365" y="43"/>
                  </a:cubicBezTo>
                  <a:cubicBezTo>
                    <a:pt x="351" y="27"/>
                    <a:pt x="356" y="27"/>
                    <a:pt x="335" y="23"/>
                  </a:cubicBezTo>
                  <a:cubicBezTo>
                    <a:pt x="313" y="26"/>
                    <a:pt x="302" y="37"/>
                    <a:pt x="279" y="39"/>
                  </a:cubicBezTo>
                  <a:cubicBezTo>
                    <a:pt x="270" y="45"/>
                    <a:pt x="263" y="48"/>
                    <a:pt x="253" y="51"/>
                  </a:cubicBezTo>
                  <a:cubicBezTo>
                    <a:pt x="249" y="52"/>
                    <a:pt x="241" y="55"/>
                    <a:pt x="241" y="55"/>
                  </a:cubicBezTo>
                  <a:cubicBezTo>
                    <a:pt x="235" y="73"/>
                    <a:pt x="208" y="56"/>
                    <a:pt x="195" y="55"/>
                  </a:cubicBezTo>
                  <a:cubicBezTo>
                    <a:pt x="186" y="52"/>
                    <a:pt x="183" y="54"/>
                    <a:pt x="173" y="57"/>
                  </a:cubicBezTo>
                  <a:cubicBezTo>
                    <a:pt x="167" y="75"/>
                    <a:pt x="175" y="94"/>
                    <a:pt x="169" y="113"/>
                  </a:cubicBezTo>
                  <a:cubicBezTo>
                    <a:pt x="174" y="132"/>
                    <a:pt x="197" y="134"/>
                    <a:pt x="205" y="157"/>
                  </a:cubicBezTo>
                  <a:cubicBezTo>
                    <a:pt x="202" y="169"/>
                    <a:pt x="197" y="177"/>
                    <a:pt x="189" y="185"/>
                  </a:cubicBezTo>
                  <a:cubicBezTo>
                    <a:pt x="185" y="196"/>
                    <a:pt x="181" y="203"/>
                    <a:pt x="179" y="215"/>
                  </a:cubicBezTo>
                  <a:cubicBezTo>
                    <a:pt x="168" y="212"/>
                    <a:pt x="173" y="208"/>
                    <a:pt x="163" y="205"/>
                  </a:cubicBezTo>
                  <a:cubicBezTo>
                    <a:pt x="158" y="206"/>
                    <a:pt x="153" y="204"/>
                    <a:pt x="149" y="207"/>
                  </a:cubicBezTo>
                  <a:cubicBezTo>
                    <a:pt x="138" y="214"/>
                    <a:pt x="142" y="228"/>
                    <a:pt x="131" y="235"/>
                  </a:cubicBezTo>
                  <a:cubicBezTo>
                    <a:pt x="128" y="234"/>
                    <a:pt x="126" y="233"/>
                    <a:pt x="123" y="233"/>
                  </a:cubicBezTo>
                  <a:cubicBezTo>
                    <a:pt x="117" y="233"/>
                    <a:pt x="110" y="233"/>
                    <a:pt x="105" y="235"/>
                  </a:cubicBezTo>
                  <a:cubicBezTo>
                    <a:pt x="95" y="240"/>
                    <a:pt x="103" y="255"/>
                    <a:pt x="91" y="259"/>
                  </a:cubicBezTo>
                  <a:cubicBezTo>
                    <a:pt x="81" y="256"/>
                    <a:pt x="74" y="247"/>
                    <a:pt x="65" y="241"/>
                  </a:cubicBezTo>
                  <a:cubicBezTo>
                    <a:pt x="56" y="243"/>
                    <a:pt x="51" y="247"/>
                    <a:pt x="43" y="251"/>
                  </a:cubicBezTo>
                  <a:cubicBezTo>
                    <a:pt x="38" y="261"/>
                    <a:pt x="35" y="265"/>
                    <a:pt x="33" y="277"/>
                  </a:cubicBezTo>
                  <a:cubicBezTo>
                    <a:pt x="34" y="284"/>
                    <a:pt x="34" y="290"/>
                    <a:pt x="35" y="297"/>
                  </a:cubicBezTo>
                  <a:cubicBezTo>
                    <a:pt x="36" y="301"/>
                    <a:pt x="39" y="309"/>
                    <a:pt x="39" y="309"/>
                  </a:cubicBezTo>
                  <a:cubicBezTo>
                    <a:pt x="36" y="325"/>
                    <a:pt x="29" y="334"/>
                    <a:pt x="15" y="343"/>
                  </a:cubicBezTo>
                  <a:cubicBezTo>
                    <a:pt x="11" y="349"/>
                    <a:pt x="7" y="365"/>
                    <a:pt x="7" y="365"/>
                  </a:cubicBezTo>
                  <a:cubicBezTo>
                    <a:pt x="5" y="384"/>
                    <a:pt x="0" y="386"/>
                    <a:pt x="9" y="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0" name="Freeform 54">
              <a:extLst>
                <a:ext uri="{FF2B5EF4-FFF2-40B4-BE49-F238E27FC236}">
                  <a16:creationId xmlns:a16="http://schemas.microsoft.com/office/drawing/2014/main" xmlns="" id="{070498A3-CF7C-4F9B-A7AE-B00281962F19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1516"/>
              <a:ext cx="788" cy="747"/>
            </a:xfrm>
            <a:custGeom>
              <a:avLst/>
              <a:gdLst/>
              <a:ahLst/>
              <a:cxnLst>
                <a:cxn ang="0">
                  <a:pos x="441" y="40"/>
                </a:cxn>
                <a:cxn ang="0">
                  <a:pos x="473" y="24"/>
                </a:cxn>
                <a:cxn ang="0">
                  <a:pos x="525" y="32"/>
                </a:cxn>
                <a:cxn ang="0">
                  <a:pos x="543" y="34"/>
                </a:cxn>
                <a:cxn ang="0">
                  <a:pos x="619" y="36"/>
                </a:cxn>
                <a:cxn ang="0">
                  <a:pos x="659" y="34"/>
                </a:cxn>
                <a:cxn ang="0">
                  <a:pos x="763" y="16"/>
                </a:cxn>
                <a:cxn ang="0">
                  <a:pos x="811" y="0"/>
                </a:cxn>
                <a:cxn ang="0">
                  <a:pos x="875" y="58"/>
                </a:cxn>
                <a:cxn ang="0">
                  <a:pos x="877" y="96"/>
                </a:cxn>
                <a:cxn ang="0">
                  <a:pos x="851" y="122"/>
                </a:cxn>
                <a:cxn ang="0">
                  <a:pos x="811" y="230"/>
                </a:cxn>
                <a:cxn ang="0">
                  <a:pos x="787" y="308"/>
                </a:cxn>
                <a:cxn ang="0">
                  <a:pos x="779" y="430"/>
                </a:cxn>
                <a:cxn ang="0">
                  <a:pos x="803" y="474"/>
                </a:cxn>
                <a:cxn ang="0">
                  <a:pos x="807" y="526"/>
                </a:cxn>
                <a:cxn ang="0">
                  <a:pos x="791" y="568"/>
                </a:cxn>
                <a:cxn ang="0">
                  <a:pos x="749" y="576"/>
                </a:cxn>
                <a:cxn ang="0">
                  <a:pos x="709" y="568"/>
                </a:cxn>
                <a:cxn ang="0">
                  <a:pos x="643" y="588"/>
                </a:cxn>
                <a:cxn ang="0">
                  <a:pos x="547" y="622"/>
                </a:cxn>
                <a:cxn ang="0">
                  <a:pos x="481" y="636"/>
                </a:cxn>
                <a:cxn ang="0">
                  <a:pos x="441" y="640"/>
                </a:cxn>
                <a:cxn ang="0">
                  <a:pos x="423" y="644"/>
                </a:cxn>
                <a:cxn ang="0">
                  <a:pos x="379" y="640"/>
                </a:cxn>
                <a:cxn ang="0">
                  <a:pos x="325" y="672"/>
                </a:cxn>
                <a:cxn ang="0">
                  <a:pos x="295" y="682"/>
                </a:cxn>
                <a:cxn ang="0">
                  <a:pos x="243" y="708"/>
                </a:cxn>
                <a:cxn ang="0">
                  <a:pos x="221" y="748"/>
                </a:cxn>
                <a:cxn ang="0">
                  <a:pos x="199" y="770"/>
                </a:cxn>
                <a:cxn ang="0">
                  <a:pos x="169" y="846"/>
                </a:cxn>
                <a:cxn ang="0">
                  <a:pos x="97" y="848"/>
                </a:cxn>
                <a:cxn ang="0">
                  <a:pos x="49" y="842"/>
                </a:cxn>
                <a:cxn ang="0">
                  <a:pos x="11" y="838"/>
                </a:cxn>
                <a:cxn ang="0">
                  <a:pos x="3" y="368"/>
                </a:cxn>
                <a:cxn ang="0">
                  <a:pos x="33" y="308"/>
                </a:cxn>
                <a:cxn ang="0">
                  <a:pos x="85" y="278"/>
                </a:cxn>
                <a:cxn ang="0">
                  <a:pos x="149" y="218"/>
                </a:cxn>
                <a:cxn ang="0">
                  <a:pos x="201" y="190"/>
                </a:cxn>
                <a:cxn ang="0">
                  <a:pos x="237" y="176"/>
                </a:cxn>
                <a:cxn ang="0">
                  <a:pos x="287" y="108"/>
                </a:cxn>
                <a:cxn ang="0">
                  <a:pos x="371" y="82"/>
                </a:cxn>
                <a:cxn ang="0">
                  <a:pos x="395" y="48"/>
                </a:cxn>
              </a:cxnLst>
              <a:rect l="0" t="0" r="r" b="b"/>
              <a:pathLst>
                <a:path w="884" h="863">
                  <a:moveTo>
                    <a:pt x="395" y="48"/>
                  </a:moveTo>
                  <a:cubicBezTo>
                    <a:pt x="423" y="40"/>
                    <a:pt x="411" y="36"/>
                    <a:pt x="441" y="40"/>
                  </a:cubicBezTo>
                  <a:cubicBezTo>
                    <a:pt x="453" y="65"/>
                    <a:pt x="447" y="54"/>
                    <a:pt x="459" y="42"/>
                  </a:cubicBezTo>
                  <a:cubicBezTo>
                    <a:pt x="461" y="35"/>
                    <a:pt x="473" y="24"/>
                    <a:pt x="473" y="24"/>
                  </a:cubicBezTo>
                  <a:cubicBezTo>
                    <a:pt x="491" y="30"/>
                    <a:pt x="467" y="22"/>
                    <a:pt x="509" y="28"/>
                  </a:cubicBezTo>
                  <a:cubicBezTo>
                    <a:pt x="514" y="29"/>
                    <a:pt x="525" y="32"/>
                    <a:pt x="525" y="32"/>
                  </a:cubicBezTo>
                  <a:cubicBezTo>
                    <a:pt x="526" y="34"/>
                    <a:pt x="525" y="38"/>
                    <a:pt x="527" y="38"/>
                  </a:cubicBezTo>
                  <a:cubicBezTo>
                    <a:pt x="532" y="39"/>
                    <a:pt x="543" y="34"/>
                    <a:pt x="543" y="34"/>
                  </a:cubicBezTo>
                  <a:cubicBezTo>
                    <a:pt x="564" y="41"/>
                    <a:pt x="567" y="42"/>
                    <a:pt x="595" y="44"/>
                  </a:cubicBezTo>
                  <a:cubicBezTo>
                    <a:pt x="612" y="47"/>
                    <a:pt x="606" y="43"/>
                    <a:pt x="619" y="36"/>
                  </a:cubicBezTo>
                  <a:cubicBezTo>
                    <a:pt x="632" y="40"/>
                    <a:pt x="631" y="29"/>
                    <a:pt x="641" y="26"/>
                  </a:cubicBezTo>
                  <a:cubicBezTo>
                    <a:pt x="655" y="31"/>
                    <a:pt x="649" y="28"/>
                    <a:pt x="659" y="34"/>
                  </a:cubicBezTo>
                  <a:cubicBezTo>
                    <a:pt x="693" y="31"/>
                    <a:pt x="676" y="30"/>
                    <a:pt x="697" y="16"/>
                  </a:cubicBezTo>
                  <a:cubicBezTo>
                    <a:pt x="714" y="17"/>
                    <a:pt x="744" y="20"/>
                    <a:pt x="763" y="16"/>
                  </a:cubicBezTo>
                  <a:cubicBezTo>
                    <a:pt x="770" y="15"/>
                    <a:pt x="776" y="6"/>
                    <a:pt x="783" y="4"/>
                  </a:cubicBezTo>
                  <a:cubicBezTo>
                    <a:pt x="788" y="2"/>
                    <a:pt x="808" y="0"/>
                    <a:pt x="811" y="0"/>
                  </a:cubicBezTo>
                  <a:cubicBezTo>
                    <a:pt x="871" y="4"/>
                    <a:pt x="833" y="0"/>
                    <a:pt x="865" y="24"/>
                  </a:cubicBezTo>
                  <a:cubicBezTo>
                    <a:pt x="870" y="35"/>
                    <a:pt x="869" y="48"/>
                    <a:pt x="875" y="58"/>
                  </a:cubicBezTo>
                  <a:cubicBezTo>
                    <a:pt x="877" y="62"/>
                    <a:pt x="883" y="70"/>
                    <a:pt x="883" y="70"/>
                  </a:cubicBezTo>
                  <a:cubicBezTo>
                    <a:pt x="882" y="82"/>
                    <a:pt x="884" y="88"/>
                    <a:pt x="877" y="96"/>
                  </a:cubicBezTo>
                  <a:cubicBezTo>
                    <a:pt x="871" y="103"/>
                    <a:pt x="864" y="109"/>
                    <a:pt x="857" y="116"/>
                  </a:cubicBezTo>
                  <a:cubicBezTo>
                    <a:pt x="855" y="118"/>
                    <a:pt x="851" y="122"/>
                    <a:pt x="851" y="122"/>
                  </a:cubicBezTo>
                  <a:cubicBezTo>
                    <a:pt x="849" y="129"/>
                    <a:pt x="845" y="135"/>
                    <a:pt x="843" y="142"/>
                  </a:cubicBezTo>
                  <a:cubicBezTo>
                    <a:pt x="842" y="181"/>
                    <a:pt x="853" y="220"/>
                    <a:pt x="811" y="230"/>
                  </a:cubicBezTo>
                  <a:cubicBezTo>
                    <a:pt x="804" y="235"/>
                    <a:pt x="798" y="237"/>
                    <a:pt x="793" y="244"/>
                  </a:cubicBezTo>
                  <a:cubicBezTo>
                    <a:pt x="792" y="265"/>
                    <a:pt x="792" y="287"/>
                    <a:pt x="787" y="308"/>
                  </a:cubicBezTo>
                  <a:cubicBezTo>
                    <a:pt x="789" y="354"/>
                    <a:pt x="790" y="348"/>
                    <a:pt x="787" y="398"/>
                  </a:cubicBezTo>
                  <a:cubicBezTo>
                    <a:pt x="786" y="409"/>
                    <a:pt x="779" y="430"/>
                    <a:pt x="779" y="430"/>
                  </a:cubicBezTo>
                  <a:cubicBezTo>
                    <a:pt x="782" y="443"/>
                    <a:pt x="788" y="451"/>
                    <a:pt x="797" y="460"/>
                  </a:cubicBezTo>
                  <a:cubicBezTo>
                    <a:pt x="802" y="481"/>
                    <a:pt x="795" y="456"/>
                    <a:pt x="803" y="474"/>
                  </a:cubicBezTo>
                  <a:cubicBezTo>
                    <a:pt x="805" y="478"/>
                    <a:pt x="807" y="486"/>
                    <a:pt x="807" y="486"/>
                  </a:cubicBezTo>
                  <a:cubicBezTo>
                    <a:pt x="806" y="505"/>
                    <a:pt x="803" y="510"/>
                    <a:pt x="807" y="526"/>
                  </a:cubicBezTo>
                  <a:cubicBezTo>
                    <a:pt x="808" y="530"/>
                    <a:pt x="811" y="538"/>
                    <a:pt x="811" y="538"/>
                  </a:cubicBezTo>
                  <a:cubicBezTo>
                    <a:pt x="808" y="571"/>
                    <a:pt x="811" y="555"/>
                    <a:pt x="791" y="568"/>
                  </a:cubicBezTo>
                  <a:cubicBezTo>
                    <a:pt x="784" y="579"/>
                    <a:pt x="783" y="582"/>
                    <a:pt x="771" y="586"/>
                  </a:cubicBezTo>
                  <a:cubicBezTo>
                    <a:pt x="762" y="584"/>
                    <a:pt x="757" y="579"/>
                    <a:pt x="749" y="576"/>
                  </a:cubicBezTo>
                  <a:cubicBezTo>
                    <a:pt x="744" y="569"/>
                    <a:pt x="741" y="567"/>
                    <a:pt x="733" y="564"/>
                  </a:cubicBezTo>
                  <a:cubicBezTo>
                    <a:pt x="725" y="565"/>
                    <a:pt x="717" y="568"/>
                    <a:pt x="709" y="568"/>
                  </a:cubicBezTo>
                  <a:cubicBezTo>
                    <a:pt x="700" y="567"/>
                    <a:pt x="681" y="564"/>
                    <a:pt x="681" y="564"/>
                  </a:cubicBezTo>
                  <a:cubicBezTo>
                    <a:pt x="660" y="567"/>
                    <a:pt x="665" y="583"/>
                    <a:pt x="643" y="588"/>
                  </a:cubicBezTo>
                  <a:cubicBezTo>
                    <a:pt x="632" y="599"/>
                    <a:pt x="634" y="610"/>
                    <a:pt x="617" y="614"/>
                  </a:cubicBezTo>
                  <a:cubicBezTo>
                    <a:pt x="600" y="625"/>
                    <a:pt x="561" y="621"/>
                    <a:pt x="547" y="622"/>
                  </a:cubicBezTo>
                  <a:cubicBezTo>
                    <a:pt x="535" y="630"/>
                    <a:pt x="527" y="635"/>
                    <a:pt x="513" y="638"/>
                  </a:cubicBezTo>
                  <a:cubicBezTo>
                    <a:pt x="500" y="634"/>
                    <a:pt x="496" y="634"/>
                    <a:pt x="481" y="636"/>
                  </a:cubicBezTo>
                  <a:cubicBezTo>
                    <a:pt x="474" y="638"/>
                    <a:pt x="468" y="640"/>
                    <a:pt x="461" y="642"/>
                  </a:cubicBezTo>
                  <a:cubicBezTo>
                    <a:pt x="454" y="641"/>
                    <a:pt x="448" y="642"/>
                    <a:pt x="441" y="640"/>
                  </a:cubicBezTo>
                  <a:cubicBezTo>
                    <a:pt x="439" y="639"/>
                    <a:pt x="437" y="636"/>
                    <a:pt x="435" y="636"/>
                  </a:cubicBezTo>
                  <a:cubicBezTo>
                    <a:pt x="430" y="637"/>
                    <a:pt x="428" y="643"/>
                    <a:pt x="423" y="644"/>
                  </a:cubicBezTo>
                  <a:cubicBezTo>
                    <a:pt x="415" y="641"/>
                    <a:pt x="401" y="632"/>
                    <a:pt x="401" y="632"/>
                  </a:cubicBezTo>
                  <a:cubicBezTo>
                    <a:pt x="393" y="634"/>
                    <a:pt x="387" y="638"/>
                    <a:pt x="379" y="640"/>
                  </a:cubicBezTo>
                  <a:cubicBezTo>
                    <a:pt x="370" y="654"/>
                    <a:pt x="359" y="642"/>
                    <a:pt x="347" y="660"/>
                  </a:cubicBezTo>
                  <a:cubicBezTo>
                    <a:pt x="344" y="672"/>
                    <a:pt x="337" y="670"/>
                    <a:pt x="325" y="672"/>
                  </a:cubicBezTo>
                  <a:cubicBezTo>
                    <a:pt x="314" y="679"/>
                    <a:pt x="324" y="674"/>
                    <a:pt x="307" y="678"/>
                  </a:cubicBezTo>
                  <a:cubicBezTo>
                    <a:pt x="303" y="679"/>
                    <a:pt x="295" y="682"/>
                    <a:pt x="295" y="682"/>
                  </a:cubicBezTo>
                  <a:cubicBezTo>
                    <a:pt x="283" y="694"/>
                    <a:pt x="288" y="700"/>
                    <a:pt x="271" y="706"/>
                  </a:cubicBezTo>
                  <a:cubicBezTo>
                    <a:pt x="261" y="716"/>
                    <a:pt x="255" y="714"/>
                    <a:pt x="243" y="708"/>
                  </a:cubicBezTo>
                  <a:cubicBezTo>
                    <a:pt x="228" y="713"/>
                    <a:pt x="239" y="718"/>
                    <a:pt x="215" y="722"/>
                  </a:cubicBezTo>
                  <a:cubicBezTo>
                    <a:pt x="208" y="733"/>
                    <a:pt x="214" y="738"/>
                    <a:pt x="221" y="748"/>
                  </a:cubicBezTo>
                  <a:cubicBezTo>
                    <a:pt x="222" y="750"/>
                    <a:pt x="225" y="754"/>
                    <a:pt x="225" y="754"/>
                  </a:cubicBezTo>
                  <a:cubicBezTo>
                    <a:pt x="218" y="764"/>
                    <a:pt x="211" y="767"/>
                    <a:pt x="199" y="770"/>
                  </a:cubicBezTo>
                  <a:cubicBezTo>
                    <a:pt x="192" y="790"/>
                    <a:pt x="189" y="814"/>
                    <a:pt x="177" y="832"/>
                  </a:cubicBezTo>
                  <a:cubicBezTo>
                    <a:pt x="175" y="841"/>
                    <a:pt x="177" y="842"/>
                    <a:pt x="169" y="846"/>
                  </a:cubicBezTo>
                  <a:cubicBezTo>
                    <a:pt x="165" y="848"/>
                    <a:pt x="157" y="850"/>
                    <a:pt x="157" y="850"/>
                  </a:cubicBezTo>
                  <a:cubicBezTo>
                    <a:pt x="137" y="849"/>
                    <a:pt x="116" y="842"/>
                    <a:pt x="97" y="848"/>
                  </a:cubicBezTo>
                  <a:cubicBezTo>
                    <a:pt x="92" y="863"/>
                    <a:pt x="75" y="855"/>
                    <a:pt x="61" y="854"/>
                  </a:cubicBezTo>
                  <a:cubicBezTo>
                    <a:pt x="44" y="850"/>
                    <a:pt x="61" y="856"/>
                    <a:pt x="49" y="842"/>
                  </a:cubicBezTo>
                  <a:cubicBezTo>
                    <a:pt x="44" y="836"/>
                    <a:pt x="34" y="839"/>
                    <a:pt x="27" y="838"/>
                  </a:cubicBezTo>
                  <a:cubicBezTo>
                    <a:pt x="22" y="840"/>
                    <a:pt x="17" y="843"/>
                    <a:pt x="11" y="838"/>
                  </a:cubicBezTo>
                  <a:cubicBezTo>
                    <a:pt x="7" y="835"/>
                    <a:pt x="3" y="826"/>
                    <a:pt x="3" y="826"/>
                  </a:cubicBezTo>
                  <a:cubicBezTo>
                    <a:pt x="2" y="748"/>
                    <a:pt x="0" y="454"/>
                    <a:pt x="3" y="368"/>
                  </a:cubicBezTo>
                  <a:cubicBezTo>
                    <a:pt x="5" y="280"/>
                    <a:pt x="24" y="338"/>
                    <a:pt x="29" y="328"/>
                  </a:cubicBezTo>
                  <a:cubicBezTo>
                    <a:pt x="34" y="318"/>
                    <a:pt x="26" y="314"/>
                    <a:pt x="33" y="308"/>
                  </a:cubicBezTo>
                  <a:cubicBezTo>
                    <a:pt x="43" y="300"/>
                    <a:pt x="58" y="301"/>
                    <a:pt x="69" y="294"/>
                  </a:cubicBezTo>
                  <a:cubicBezTo>
                    <a:pt x="74" y="287"/>
                    <a:pt x="78" y="283"/>
                    <a:pt x="85" y="278"/>
                  </a:cubicBezTo>
                  <a:cubicBezTo>
                    <a:pt x="91" y="269"/>
                    <a:pt x="96" y="260"/>
                    <a:pt x="105" y="254"/>
                  </a:cubicBezTo>
                  <a:cubicBezTo>
                    <a:pt x="112" y="228"/>
                    <a:pt x="122" y="221"/>
                    <a:pt x="149" y="218"/>
                  </a:cubicBezTo>
                  <a:cubicBezTo>
                    <a:pt x="160" y="214"/>
                    <a:pt x="168" y="208"/>
                    <a:pt x="179" y="204"/>
                  </a:cubicBezTo>
                  <a:cubicBezTo>
                    <a:pt x="185" y="196"/>
                    <a:pt x="193" y="195"/>
                    <a:pt x="201" y="190"/>
                  </a:cubicBezTo>
                  <a:cubicBezTo>
                    <a:pt x="208" y="191"/>
                    <a:pt x="223" y="188"/>
                    <a:pt x="223" y="188"/>
                  </a:cubicBezTo>
                  <a:cubicBezTo>
                    <a:pt x="227" y="184"/>
                    <a:pt x="233" y="180"/>
                    <a:pt x="237" y="176"/>
                  </a:cubicBezTo>
                  <a:cubicBezTo>
                    <a:pt x="247" y="166"/>
                    <a:pt x="250" y="151"/>
                    <a:pt x="263" y="142"/>
                  </a:cubicBezTo>
                  <a:cubicBezTo>
                    <a:pt x="268" y="132"/>
                    <a:pt x="276" y="112"/>
                    <a:pt x="287" y="108"/>
                  </a:cubicBezTo>
                  <a:cubicBezTo>
                    <a:pt x="296" y="99"/>
                    <a:pt x="292" y="87"/>
                    <a:pt x="303" y="80"/>
                  </a:cubicBezTo>
                  <a:cubicBezTo>
                    <a:pt x="326" y="83"/>
                    <a:pt x="348" y="80"/>
                    <a:pt x="371" y="82"/>
                  </a:cubicBezTo>
                  <a:cubicBezTo>
                    <a:pt x="375" y="81"/>
                    <a:pt x="382" y="80"/>
                    <a:pt x="385" y="76"/>
                  </a:cubicBezTo>
                  <a:cubicBezTo>
                    <a:pt x="389" y="70"/>
                    <a:pt x="398" y="53"/>
                    <a:pt x="395" y="48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1" name="Freeform 55">
              <a:extLst>
                <a:ext uri="{FF2B5EF4-FFF2-40B4-BE49-F238E27FC236}">
                  <a16:creationId xmlns:a16="http://schemas.microsoft.com/office/drawing/2014/main" xmlns="" id="{5704D24F-7FE3-4212-A4C7-6941318EBF4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84" y="1992"/>
              <a:ext cx="861" cy="626"/>
            </a:xfrm>
            <a:custGeom>
              <a:avLst/>
              <a:gdLst/>
              <a:ahLst/>
              <a:cxnLst>
                <a:cxn ang="0">
                  <a:pos x="744" y="6"/>
                </a:cxn>
                <a:cxn ang="0">
                  <a:pos x="760" y="48"/>
                </a:cxn>
                <a:cxn ang="0">
                  <a:pos x="796" y="76"/>
                </a:cxn>
                <a:cxn ang="0">
                  <a:pos x="814" y="126"/>
                </a:cxn>
                <a:cxn ang="0">
                  <a:pos x="854" y="174"/>
                </a:cxn>
                <a:cxn ang="0">
                  <a:pos x="780" y="236"/>
                </a:cxn>
                <a:cxn ang="0">
                  <a:pos x="732" y="296"/>
                </a:cxn>
                <a:cxn ang="0">
                  <a:pos x="822" y="358"/>
                </a:cxn>
                <a:cxn ang="0">
                  <a:pos x="858" y="408"/>
                </a:cxn>
                <a:cxn ang="0">
                  <a:pos x="868" y="452"/>
                </a:cxn>
                <a:cxn ang="0">
                  <a:pos x="886" y="486"/>
                </a:cxn>
                <a:cxn ang="0">
                  <a:pos x="896" y="510"/>
                </a:cxn>
                <a:cxn ang="0">
                  <a:pos x="918" y="564"/>
                </a:cxn>
                <a:cxn ang="0">
                  <a:pos x="942" y="608"/>
                </a:cxn>
                <a:cxn ang="0">
                  <a:pos x="966" y="670"/>
                </a:cxn>
                <a:cxn ang="0">
                  <a:pos x="924" y="722"/>
                </a:cxn>
                <a:cxn ang="0">
                  <a:pos x="896" y="692"/>
                </a:cxn>
                <a:cxn ang="0">
                  <a:pos x="872" y="562"/>
                </a:cxn>
                <a:cxn ang="0">
                  <a:pos x="832" y="536"/>
                </a:cxn>
                <a:cxn ang="0">
                  <a:pos x="780" y="496"/>
                </a:cxn>
                <a:cxn ang="0">
                  <a:pos x="732" y="522"/>
                </a:cxn>
                <a:cxn ang="0">
                  <a:pos x="710" y="560"/>
                </a:cxn>
                <a:cxn ang="0">
                  <a:pos x="652" y="548"/>
                </a:cxn>
                <a:cxn ang="0">
                  <a:pos x="612" y="536"/>
                </a:cxn>
                <a:cxn ang="0">
                  <a:pos x="582" y="582"/>
                </a:cxn>
                <a:cxn ang="0">
                  <a:pos x="544" y="576"/>
                </a:cxn>
                <a:cxn ang="0">
                  <a:pos x="400" y="574"/>
                </a:cxn>
                <a:cxn ang="0">
                  <a:pos x="304" y="560"/>
                </a:cxn>
                <a:cxn ang="0">
                  <a:pos x="220" y="562"/>
                </a:cxn>
                <a:cxn ang="0">
                  <a:pos x="188" y="550"/>
                </a:cxn>
                <a:cxn ang="0">
                  <a:pos x="152" y="528"/>
                </a:cxn>
                <a:cxn ang="0">
                  <a:pos x="182" y="440"/>
                </a:cxn>
                <a:cxn ang="0">
                  <a:pos x="108" y="438"/>
                </a:cxn>
                <a:cxn ang="0">
                  <a:pos x="62" y="430"/>
                </a:cxn>
                <a:cxn ang="0">
                  <a:pos x="18" y="390"/>
                </a:cxn>
                <a:cxn ang="0">
                  <a:pos x="58" y="336"/>
                </a:cxn>
                <a:cxn ang="0">
                  <a:pos x="86" y="300"/>
                </a:cxn>
                <a:cxn ang="0">
                  <a:pos x="112" y="274"/>
                </a:cxn>
                <a:cxn ang="0">
                  <a:pos x="140" y="218"/>
                </a:cxn>
                <a:cxn ang="0">
                  <a:pos x="148" y="178"/>
                </a:cxn>
                <a:cxn ang="0">
                  <a:pos x="188" y="160"/>
                </a:cxn>
                <a:cxn ang="0">
                  <a:pos x="238" y="126"/>
                </a:cxn>
                <a:cxn ang="0">
                  <a:pos x="270" y="114"/>
                </a:cxn>
                <a:cxn ang="0">
                  <a:pos x="340" y="94"/>
                </a:cxn>
                <a:cxn ang="0">
                  <a:pos x="392" y="94"/>
                </a:cxn>
                <a:cxn ang="0">
                  <a:pos x="410" y="86"/>
                </a:cxn>
                <a:cxn ang="0">
                  <a:pos x="488" y="70"/>
                </a:cxn>
                <a:cxn ang="0">
                  <a:pos x="574" y="46"/>
                </a:cxn>
                <a:cxn ang="0">
                  <a:pos x="618" y="24"/>
                </a:cxn>
                <a:cxn ang="0">
                  <a:pos x="698" y="42"/>
                </a:cxn>
                <a:cxn ang="0">
                  <a:pos x="748" y="0"/>
                </a:cxn>
              </a:cxnLst>
              <a:rect l="0" t="0" r="r" b="b"/>
              <a:pathLst>
                <a:path w="966" h="724">
                  <a:moveTo>
                    <a:pt x="748" y="0"/>
                  </a:moveTo>
                  <a:cubicBezTo>
                    <a:pt x="747" y="2"/>
                    <a:pt x="743" y="4"/>
                    <a:pt x="744" y="6"/>
                  </a:cubicBezTo>
                  <a:cubicBezTo>
                    <a:pt x="745" y="11"/>
                    <a:pt x="750" y="13"/>
                    <a:pt x="752" y="18"/>
                  </a:cubicBezTo>
                  <a:cubicBezTo>
                    <a:pt x="755" y="28"/>
                    <a:pt x="757" y="38"/>
                    <a:pt x="760" y="48"/>
                  </a:cubicBezTo>
                  <a:cubicBezTo>
                    <a:pt x="761" y="60"/>
                    <a:pt x="767" y="80"/>
                    <a:pt x="780" y="84"/>
                  </a:cubicBezTo>
                  <a:cubicBezTo>
                    <a:pt x="783" y="74"/>
                    <a:pt x="786" y="74"/>
                    <a:pt x="796" y="76"/>
                  </a:cubicBezTo>
                  <a:cubicBezTo>
                    <a:pt x="801" y="83"/>
                    <a:pt x="803" y="89"/>
                    <a:pt x="808" y="96"/>
                  </a:cubicBezTo>
                  <a:cubicBezTo>
                    <a:pt x="810" y="103"/>
                    <a:pt x="812" y="121"/>
                    <a:pt x="814" y="126"/>
                  </a:cubicBezTo>
                  <a:cubicBezTo>
                    <a:pt x="816" y="130"/>
                    <a:pt x="829" y="142"/>
                    <a:pt x="832" y="146"/>
                  </a:cubicBezTo>
                  <a:cubicBezTo>
                    <a:pt x="835" y="158"/>
                    <a:pt x="847" y="163"/>
                    <a:pt x="854" y="174"/>
                  </a:cubicBezTo>
                  <a:cubicBezTo>
                    <a:pt x="834" y="181"/>
                    <a:pt x="843" y="200"/>
                    <a:pt x="826" y="204"/>
                  </a:cubicBezTo>
                  <a:cubicBezTo>
                    <a:pt x="810" y="220"/>
                    <a:pt x="804" y="233"/>
                    <a:pt x="780" y="236"/>
                  </a:cubicBezTo>
                  <a:cubicBezTo>
                    <a:pt x="771" y="250"/>
                    <a:pt x="765" y="270"/>
                    <a:pt x="748" y="276"/>
                  </a:cubicBezTo>
                  <a:cubicBezTo>
                    <a:pt x="743" y="283"/>
                    <a:pt x="737" y="289"/>
                    <a:pt x="732" y="296"/>
                  </a:cubicBezTo>
                  <a:cubicBezTo>
                    <a:pt x="738" y="313"/>
                    <a:pt x="759" y="298"/>
                    <a:pt x="774" y="302"/>
                  </a:cubicBezTo>
                  <a:cubicBezTo>
                    <a:pt x="790" y="326"/>
                    <a:pt x="787" y="352"/>
                    <a:pt x="822" y="358"/>
                  </a:cubicBezTo>
                  <a:cubicBezTo>
                    <a:pt x="835" y="368"/>
                    <a:pt x="833" y="384"/>
                    <a:pt x="850" y="390"/>
                  </a:cubicBezTo>
                  <a:cubicBezTo>
                    <a:pt x="851" y="394"/>
                    <a:pt x="854" y="404"/>
                    <a:pt x="858" y="408"/>
                  </a:cubicBezTo>
                  <a:cubicBezTo>
                    <a:pt x="862" y="411"/>
                    <a:pt x="870" y="416"/>
                    <a:pt x="870" y="416"/>
                  </a:cubicBezTo>
                  <a:cubicBezTo>
                    <a:pt x="879" y="430"/>
                    <a:pt x="873" y="438"/>
                    <a:pt x="868" y="452"/>
                  </a:cubicBezTo>
                  <a:cubicBezTo>
                    <a:pt x="875" y="472"/>
                    <a:pt x="864" y="444"/>
                    <a:pt x="876" y="462"/>
                  </a:cubicBezTo>
                  <a:cubicBezTo>
                    <a:pt x="882" y="471"/>
                    <a:pt x="873" y="482"/>
                    <a:pt x="886" y="486"/>
                  </a:cubicBezTo>
                  <a:cubicBezTo>
                    <a:pt x="892" y="496"/>
                    <a:pt x="889" y="490"/>
                    <a:pt x="894" y="504"/>
                  </a:cubicBezTo>
                  <a:cubicBezTo>
                    <a:pt x="895" y="506"/>
                    <a:pt x="896" y="510"/>
                    <a:pt x="896" y="510"/>
                  </a:cubicBezTo>
                  <a:cubicBezTo>
                    <a:pt x="898" y="522"/>
                    <a:pt x="898" y="527"/>
                    <a:pt x="904" y="536"/>
                  </a:cubicBezTo>
                  <a:cubicBezTo>
                    <a:pt x="907" y="550"/>
                    <a:pt x="913" y="552"/>
                    <a:pt x="918" y="564"/>
                  </a:cubicBezTo>
                  <a:cubicBezTo>
                    <a:pt x="920" y="568"/>
                    <a:pt x="922" y="576"/>
                    <a:pt x="922" y="576"/>
                  </a:cubicBezTo>
                  <a:cubicBezTo>
                    <a:pt x="926" y="602"/>
                    <a:pt x="921" y="603"/>
                    <a:pt x="942" y="608"/>
                  </a:cubicBezTo>
                  <a:cubicBezTo>
                    <a:pt x="947" y="622"/>
                    <a:pt x="941" y="637"/>
                    <a:pt x="954" y="646"/>
                  </a:cubicBezTo>
                  <a:cubicBezTo>
                    <a:pt x="956" y="657"/>
                    <a:pt x="958" y="662"/>
                    <a:pt x="966" y="670"/>
                  </a:cubicBezTo>
                  <a:cubicBezTo>
                    <a:pt x="963" y="700"/>
                    <a:pt x="960" y="703"/>
                    <a:pt x="932" y="710"/>
                  </a:cubicBezTo>
                  <a:cubicBezTo>
                    <a:pt x="929" y="713"/>
                    <a:pt x="929" y="721"/>
                    <a:pt x="924" y="722"/>
                  </a:cubicBezTo>
                  <a:cubicBezTo>
                    <a:pt x="916" y="724"/>
                    <a:pt x="902" y="719"/>
                    <a:pt x="894" y="716"/>
                  </a:cubicBezTo>
                  <a:cubicBezTo>
                    <a:pt x="892" y="708"/>
                    <a:pt x="896" y="692"/>
                    <a:pt x="896" y="692"/>
                  </a:cubicBezTo>
                  <a:cubicBezTo>
                    <a:pt x="893" y="619"/>
                    <a:pt x="894" y="659"/>
                    <a:pt x="884" y="620"/>
                  </a:cubicBezTo>
                  <a:cubicBezTo>
                    <a:pt x="883" y="605"/>
                    <a:pt x="880" y="576"/>
                    <a:pt x="872" y="562"/>
                  </a:cubicBezTo>
                  <a:cubicBezTo>
                    <a:pt x="869" y="556"/>
                    <a:pt x="859" y="559"/>
                    <a:pt x="852" y="558"/>
                  </a:cubicBezTo>
                  <a:cubicBezTo>
                    <a:pt x="846" y="547"/>
                    <a:pt x="845" y="540"/>
                    <a:pt x="832" y="536"/>
                  </a:cubicBezTo>
                  <a:cubicBezTo>
                    <a:pt x="834" y="518"/>
                    <a:pt x="841" y="485"/>
                    <a:pt x="824" y="474"/>
                  </a:cubicBezTo>
                  <a:cubicBezTo>
                    <a:pt x="808" y="490"/>
                    <a:pt x="801" y="491"/>
                    <a:pt x="780" y="496"/>
                  </a:cubicBezTo>
                  <a:cubicBezTo>
                    <a:pt x="767" y="504"/>
                    <a:pt x="764" y="504"/>
                    <a:pt x="752" y="516"/>
                  </a:cubicBezTo>
                  <a:cubicBezTo>
                    <a:pt x="747" y="521"/>
                    <a:pt x="732" y="522"/>
                    <a:pt x="732" y="522"/>
                  </a:cubicBezTo>
                  <a:cubicBezTo>
                    <a:pt x="728" y="533"/>
                    <a:pt x="724" y="537"/>
                    <a:pt x="712" y="540"/>
                  </a:cubicBezTo>
                  <a:cubicBezTo>
                    <a:pt x="710" y="548"/>
                    <a:pt x="707" y="552"/>
                    <a:pt x="710" y="560"/>
                  </a:cubicBezTo>
                  <a:cubicBezTo>
                    <a:pt x="707" y="581"/>
                    <a:pt x="703" y="582"/>
                    <a:pt x="684" y="576"/>
                  </a:cubicBezTo>
                  <a:cubicBezTo>
                    <a:pt x="673" y="567"/>
                    <a:pt x="664" y="556"/>
                    <a:pt x="652" y="548"/>
                  </a:cubicBezTo>
                  <a:cubicBezTo>
                    <a:pt x="646" y="538"/>
                    <a:pt x="644" y="528"/>
                    <a:pt x="634" y="522"/>
                  </a:cubicBezTo>
                  <a:cubicBezTo>
                    <a:pt x="621" y="524"/>
                    <a:pt x="618" y="524"/>
                    <a:pt x="612" y="536"/>
                  </a:cubicBezTo>
                  <a:cubicBezTo>
                    <a:pt x="615" y="547"/>
                    <a:pt x="620" y="553"/>
                    <a:pt x="630" y="558"/>
                  </a:cubicBezTo>
                  <a:cubicBezTo>
                    <a:pt x="651" y="590"/>
                    <a:pt x="624" y="580"/>
                    <a:pt x="582" y="582"/>
                  </a:cubicBezTo>
                  <a:cubicBezTo>
                    <a:pt x="540" y="578"/>
                    <a:pt x="570" y="584"/>
                    <a:pt x="556" y="566"/>
                  </a:cubicBezTo>
                  <a:cubicBezTo>
                    <a:pt x="552" y="561"/>
                    <a:pt x="550" y="576"/>
                    <a:pt x="544" y="576"/>
                  </a:cubicBezTo>
                  <a:cubicBezTo>
                    <a:pt x="521" y="575"/>
                    <a:pt x="495" y="579"/>
                    <a:pt x="472" y="578"/>
                  </a:cubicBezTo>
                  <a:cubicBezTo>
                    <a:pt x="438" y="575"/>
                    <a:pt x="440" y="572"/>
                    <a:pt x="400" y="574"/>
                  </a:cubicBezTo>
                  <a:cubicBezTo>
                    <a:pt x="378" y="577"/>
                    <a:pt x="348" y="569"/>
                    <a:pt x="326" y="572"/>
                  </a:cubicBezTo>
                  <a:cubicBezTo>
                    <a:pt x="306" y="569"/>
                    <a:pt x="318" y="565"/>
                    <a:pt x="304" y="560"/>
                  </a:cubicBezTo>
                  <a:cubicBezTo>
                    <a:pt x="284" y="563"/>
                    <a:pt x="291" y="570"/>
                    <a:pt x="278" y="574"/>
                  </a:cubicBezTo>
                  <a:cubicBezTo>
                    <a:pt x="207" y="571"/>
                    <a:pt x="250" y="577"/>
                    <a:pt x="220" y="562"/>
                  </a:cubicBezTo>
                  <a:cubicBezTo>
                    <a:pt x="196" y="550"/>
                    <a:pt x="223" y="560"/>
                    <a:pt x="200" y="554"/>
                  </a:cubicBezTo>
                  <a:cubicBezTo>
                    <a:pt x="196" y="553"/>
                    <a:pt x="188" y="550"/>
                    <a:pt x="188" y="550"/>
                  </a:cubicBezTo>
                  <a:cubicBezTo>
                    <a:pt x="173" y="555"/>
                    <a:pt x="176" y="553"/>
                    <a:pt x="162" y="548"/>
                  </a:cubicBezTo>
                  <a:cubicBezTo>
                    <a:pt x="160" y="541"/>
                    <a:pt x="156" y="534"/>
                    <a:pt x="152" y="528"/>
                  </a:cubicBezTo>
                  <a:cubicBezTo>
                    <a:pt x="155" y="505"/>
                    <a:pt x="176" y="488"/>
                    <a:pt x="192" y="472"/>
                  </a:cubicBezTo>
                  <a:cubicBezTo>
                    <a:pt x="197" y="457"/>
                    <a:pt x="198" y="448"/>
                    <a:pt x="182" y="440"/>
                  </a:cubicBezTo>
                  <a:cubicBezTo>
                    <a:pt x="175" y="425"/>
                    <a:pt x="172" y="428"/>
                    <a:pt x="154" y="430"/>
                  </a:cubicBezTo>
                  <a:cubicBezTo>
                    <a:pt x="125" y="440"/>
                    <a:pt x="168" y="442"/>
                    <a:pt x="108" y="438"/>
                  </a:cubicBezTo>
                  <a:cubicBezTo>
                    <a:pt x="90" y="432"/>
                    <a:pt x="117" y="440"/>
                    <a:pt x="74" y="434"/>
                  </a:cubicBezTo>
                  <a:cubicBezTo>
                    <a:pt x="70" y="433"/>
                    <a:pt x="62" y="430"/>
                    <a:pt x="62" y="430"/>
                  </a:cubicBezTo>
                  <a:cubicBezTo>
                    <a:pt x="58" y="415"/>
                    <a:pt x="50" y="420"/>
                    <a:pt x="34" y="418"/>
                  </a:cubicBezTo>
                  <a:cubicBezTo>
                    <a:pt x="32" y="402"/>
                    <a:pt x="33" y="395"/>
                    <a:pt x="18" y="390"/>
                  </a:cubicBezTo>
                  <a:cubicBezTo>
                    <a:pt x="14" y="379"/>
                    <a:pt x="12" y="368"/>
                    <a:pt x="0" y="364"/>
                  </a:cubicBezTo>
                  <a:cubicBezTo>
                    <a:pt x="17" y="352"/>
                    <a:pt x="38" y="339"/>
                    <a:pt x="58" y="336"/>
                  </a:cubicBezTo>
                  <a:cubicBezTo>
                    <a:pt x="64" y="330"/>
                    <a:pt x="71" y="329"/>
                    <a:pt x="74" y="322"/>
                  </a:cubicBezTo>
                  <a:cubicBezTo>
                    <a:pt x="79" y="310"/>
                    <a:pt x="76" y="306"/>
                    <a:pt x="86" y="300"/>
                  </a:cubicBezTo>
                  <a:cubicBezTo>
                    <a:pt x="95" y="286"/>
                    <a:pt x="90" y="291"/>
                    <a:pt x="100" y="284"/>
                  </a:cubicBezTo>
                  <a:cubicBezTo>
                    <a:pt x="114" y="263"/>
                    <a:pt x="92" y="294"/>
                    <a:pt x="112" y="274"/>
                  </a:cubicBezTo>
                  <a:cubicBezTo>
                    <a:pt x="115" y="271"/>
                    <a:pt x="116" y="266"/>
                    <a:pt x="118" y="262"/>
                  </a:cubicBezTo>
                  <a:cubicBezTo>
                    <a:pt x="120" y="230"/>
                    <a:pt x="113" y="223"/>
                    <a:pt x="140" y="218"/>
                  </a:cubicBezTo>
                  <a:cubicBezTo>
                    <a:pt x="146" y="214"/>
                    <a:pt x="150" y="198"/>
                    <a:pt x="150" y="198"/>
                  </a:cubicBezTo>
                  <a:cubicBezTo>
                    <a:pt x="148" y="191"/>
                    <a:pt x="143" y="185"/>
                    <a:pt x="148" y="178"/>
                  </a:cubicBezTo>
                  <a:cubicBezTo>
                    <a:pt x="149" y="176"/>
                    <a:pt x="172" y="164"/>
                    <a:pt x="172" y="164"/>
                  </a:cubicBezTo>
                  <a:cubicBezTo>
                    <a:pt x="177" y="163"/>
                    <a:pt x="188" y="160"/>
                    <a:pt x="188" y="160"/>
                  </a:cubicBezTo>
                  <a:cubicBezTo>
                    <a:pt x="199" y="153"/>
                    <a:pt x="206" y="140"/>
                    <a:pt x="216" y="132"/>
                  </a:cubicBezTo>
                  <a:cubicBezTo>
                    <a:pt x="222" y="127"/>
                    <a:pt x="231" y="129"/>
                    <a:pt x="238" y="126"/>
                  </a:cubicBezTo>
                  <a:cubicBezTo>
                    <a:pt x="247" y="122"/>
                    <a:pt x="254" y="119"/>
                    <a:pt x="264" y="116"/>
                  </a:cubicBezTo>
                  <a:cubicBezTo>
                    <a:pt x="266" y="115"/>
                    <a:pt x="270" y="114"/>
                    <a:pt x="270" y="114"/>
                  </a:cubicBezTo>
                  <a:cubicBezTo>
                    <a:pt x="279" y="100"/>
                    <a:pt x="302" y="88"/>
                    <a:pt x="318" y="84"/>
                  </a:cubicBezTo>
                  <a:cubicBezTo>
                    <a:pt x="327" y="86"/>
                    <a:pt x="332" y="90"/>
                    <a:pt x="340" y="94"/>
                  </a:cubicBezTo>
                  <a:cubicBezTo>
                    <a:pt x="359" y="92"/>
                    <a:pt x="358" y="91"/>
                    <a:pt x="374" y="96"/>
                  </a:cubicBezTo>
                  <a:cubicBezTo>
                    <a:pt x="380" y="95"/>
                    <a:pt x="386" y="95"/>
                    <a:pt x="392" y="94"/>
                  </a:cubicBezTo>
                  <a:cubicBezTo>
                    <a:pt x="394" y="93"/>
                    <a:pt x="396" y="91"/>
                    <a:pt x="398" y="90"/>
                  </a:cubicBezTo>
                  <a:cubicBezTo>
                    <a:pt x="402" y="88"/>
                    <a:pt x="410" y="86"/>
                    <a:pt x="410" y="86"/>
                  </a:cubicBezTo>
                  <a:cubicBezTo>
                    <a:pt x="431" y="88"/>
                    <a:pt x="450" y="92"/>
                    <a:pt x="470" y="82"/>
                  </a:cubicBezTo>
                  <a:cubicBezTo>
                    <a:pt x="477" y="78"/>
                    <a:pt x="480" y="73"/>
                    <a:pt x="488" y="70"/>
                  </a:cubicBezTo>
                  <a:cubicBezTo>
                    <a:pt x="504" y="74"/>
                    <a:pt x="520" y="70"/>
                    <a:pt x="536" y="68"/>
                  </a:cubicBezTo>
                  <a:cubicBezTo>
                    <a:pt x="549" y="59"/>
                    <a:pt x="563" y="57"/>
                    <a:pt x="574" y="46"/>
                  </a:cubicBezTo>
                  <a:cubicBezTo>
                    <a:pt x="577" y="26"/>
                    <a:pt x="587" y="22"/>
                    <a:pt x="606" y="18"/>
                  </a:cubicBezTo>
                  <a:cubicBezTo>
                    <a:pt x="610" y="19"/>
                    <a:pt x="614" y="24"/>
                    <a:pt x="618" y="24"/>
                  </a:cubicBezTo>
                  <a:cubicBezTo>
                    <a:pt x="627" y="25"/>
                    <a:pt x="641" y="19"/>
                    <a:pt x="650" y="16"/>
                  </a:cubicBezTo>
                  <a:cubicBezTo>
                    <a:pt x="668" y="19"/>
                    <a:pt x="683" y="32"/>
                    <a:pt x="698" y="42"/>
                  </a:cubicBezTo>
                  <a:cubicBezTo>
                    <a:pt x="715" y="36"/>
                    <a:pt x="719" y="16"/>
                    <a:pt x="738" y="10"/>
                  </a:cubicBezTo>
                  <a:cubicBezTo>
                    <a:pt x="747" y="3"/>
                    <a:pt x="745" y="7"/>
                    <a:pt x="748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2" name="Freeform 56">
              <a:extLst>
                <a:ext uri="{FF2B5EF4-FFF2-40B4-BE49-F238E27FC236}">
                  <a16:creationId xmlns:a16="http://schemas.microsoft.com/office/drawing/2014/main" xmlns="" id="{D47798AE-E094-40E1-A850-CFFE4AC495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529" y="2421"/>
              <a:ext cx="620" cy="675"/>
            </a:xfrm>
            <a:custGeom>
              <a:avLst/>
              <a:gdLst/>
              <a:ahLst/>
              <a:cxnLst>
                <a:cxn ang="0">
                  <a:pos x="496" y="58"/>
                </a:cxn>
                <a:cxn ang="0">
                  <a:pos x="440" y="12"/>
                </a:cxn>
                <a:cxn ang="0">
                  <a:pos x="384" y="22"/>
                </a:cxn>
                <a:cxn ang="0">
                  <a:pos x="322" y="36"/>
                </a:cxn>
                <a:cxn ang="0">
                  <a:pos x="202" y="66"/>
                </a:cxn>
                <a:cxn ang="0">
                  <a:pos x="178" y="90"/>
                </a:cxn>
                <a:cxn ang="0">
                  <a:pos x="130" y="114"/>
                </a:cxn>
                <a:cxn ang="0">
                  <a:pos x="106" y="178"/>
                </a:cxn>
                <a:cxn ang="0">
                  <a:pos x="92" y="236"/>
                </a:cxn>
                <a:cxn ang="0">
                  <a:pos x="38" y="280"/>
                </a:cxn>
                <a:cxn ang="0">
                  <a:pos x="14" y="310"/>
                </a:cxn>
                <a:cxn ang="0">
                  <a:pos x="16" y="386"/>
                </a:cxn>
                <a:cxn ang="0">
                  <a:pos x="58" y="416"/>
                </a:cxn>
                <a:cxn ang="0">
                  <a:pos x="96" y="446"/>
                </a:cxn>
                <a:cxn ang="0">
                  <a:pos x="132" y="454"/>
                </a:cxn>
                <a:cxn ang="0">
                  <a:pos x="198" y="470"/>
                </a:cxn>
                <a:cxn ang="0">
                  <a:pos x="252" y="496"/>
                </a:cxn>
                <a:cxn ang="0">
                  <a:pos x="266" y="560"/>
                </a:cxn>
                <a:cxn ang="0">
                  <a:pos x="298" y="558"/>
                </a:cxn>
                <a:cxn ang="0">
                  <a:pos x="340" y="582"/>
                </a:cxn>
                <a:cxn ang="0">
                  <a:pos x="376" y="598"/>
                </a:cxn>
                <a:cxn ang="0">
                  <a:pos x="420" y="588"/>
                </a:cxn>
                <a:cxn ang="0">
                  <a:pos x="428" y="580"/>
                </a:cxn>
                <a:cxn ang="0">
                  <a:pos x="412" y="656"/>
                </a:cxn>
                <a:cxn ang="0">
                  <a:pos x="426" y="734"/>
                </a:cxn>
                <a:cxn ang="0">
                  <a:pos x="444" y="732"/>
                </a:cxn>
                <a:cxn ang="0">
                  <a:pos x="462" y="714"/>
                </a:cxn>
                <a:cxn ang="0">
                  <a:pos x="492" y="740"/>
                </a:cxn>
                <a:cxn ang="0">
                  <a:pos x="518" y="734"/>
                </a:cxn>
                <a:cxn ang="0">
                  <a:pos x="564" y="750"/>
                </a:cxn>
                <a:cxn ang="0">
                  <a:pos x="608" y="766"/>
                </a:cxn>
                <a:cxn ang="0">
                  <a:pos x="600" y="706"/>
                </a:cxn>
                <a:cxn ang="0">
                  <a:pos x="570" y="656"/>
                </a:cxn>
                <a:cxn ang="0">
                  <a:pos x="568" y="592"/>
                </a:cxn>
                <a:cxn ang="0">
                  <a:pos x="496" y="558"/>
                </a:cxn>
                <a:cxn ang="0">
                  <a:pos x="484" y="548"/>
                </a:cxn>
                <a:cxn ang="0">
                  <a:pos x="470" y="396"/>
                </a:cxn>
                <a:cxn ang="0">
                  <a:pos x="556" y="340"/>
                </a:cxn>
                <a:cxn ang="0">
                  <a:pos x="600" y="324"/>
                </a:cxn>
                <a:cxn ang="0">
                  <a:pos x="638" y="346"/>
                </a:cxn>
                <a:cxn ang="0">
                  <a:pos x="662" y="354"/>
                </a:cxn>
                <a:cxn ang="0">
                  <a:pos x="682" y="312"/>
                </a:cxn>
                <a:cxn ang="0">
                  <a:pos x="656" y="222"/>
                </a:cxn>
                <a:cxn ang="0">
                  <a:pos x="596" y="222"/>
                </a:cxn>
                <a:cxn ang="0">
                  <a:pos x="522" y="222"/>
                </a:cxn>
              </a:cxnLst>
              <a:rect l="0" t="0" r="r" b="b"/>
              <a:pathLst>
                <a:path w="696" h="781">
                  <a:moveTo>
                    <a:pt x="522" y="94"/>
                  </a:moveTo>
                  <a:cubicBezTo>
                    <a:pt x="521" y="94"/>
                    <a:pt x="508" y="65"/>
                    <a:pt x="496" y="58"/>
                  </a:cubicBezTo>
                  <a:cubicBezTo>
                    <a:pt x="484" y="51"/>
                    <a:pt x="461" y="60"/>
                    <a:pt x="452" y="52"/>
                  </a:cubicBezTo>
                  <a:cubicBezTo>
                    <a:pt x="443" y="44"/>
                    <a:pt x="446" y="20"/>
                    <a:pt x="440" y="12"/>
                  </a:cubicBezTo>
                  <a:cubicBezTo>
                    <a:pt x="434" y="4"/>
                    <a:pt x="427" y="0"/>
                    <a:pt x="418" y="2"/>
                  </a:cubicBezTo>
                  <a:cubicBezTo>
                    <a:pt x="403" y="6"/>
                    <a:pt x="398" y="18"/>
                    <a:pt x="384" y="22"/>
                  </a:cubicBezTo>
                  <a:cubicBezTo>
                    <a:pt x="372" y="20"/>
                    <a:pt x="361" y="17"/>
                    <a:pt x="354" y="28"/>
                  </a:cubicBezTo>
                  <a:cubicBezTo>
                    <a:pt x="325" y="24"/>
                    <a:pt x="341" y="30"/>
                    <a:pt x="322" y="36"/>
                  </a:cubicBezTo>
                  <a:cubicBezTo>
                    <a:pt x="298" y="34"/>
                    <a:pt x="278" y="33"/>
                    <a:pt x="254" y="36"/>
                  </a:cubicBezTo>
                  <a:cubicBezTo>
                    <a:pt x="242" y="55"/>
                    <a:pt x="223" y="61"/>
                    <a:pt x="202" y="66"/>
                  </a:cubicBezTo>
                  <a:cubicBezTo>
                    <a:pt x="198" y="73"/>
                    <a:pt x="198" y="82"/>
                    <a:pt x="190" y="86"/>
                  </a:cubicBezTo>
                  <a:cubicBezTo>
                    <a:pt x="186" y="88"/>
                    <a:pt x="178" y="90"/>
                    <a:pt x="178" y="90"/>
                  </a:cubicBezTo>
                  <a:cubicBezTo>
                    <a:pt x="162" y="88"/>
                    <a:pt x="157" y="86"/>
                    <a:pt x="144" y="82"/>
                  </a:cubicBezTo>
                  <a:cubicBezTo>
                    <a:pt x="135" y="91"/>
                    <a:pt x="136" y="103"/>
                    <a:pt x="130" y="114"/>
                  </a:cubicBezTo>
                  <a:cubicBezTo>
                    <a:pt x="127" y="119"/>
                    <a:pt x="122" y="130"/>
                    <a:pt x="122" y="130"/>
                  </a:cubicBezTo>
                  <a:cubicBezTo>
                    <a:pt x="120" y="156"/>
                    <a:pt x="113" y="156"/>
                    <a:pt x="106" y="178"/>
                  </a:cubicBezTo>
                  <a:cubicBezTo>
                    <a:pt x="103" y="209"/>
                    <a:pt x="103" y="196"/>
                    <a:pt x="112" y="222"/>
                  </a:cubicBezTo>
                  <a:cubicBezTo>
                    <a:pt x="102" y="237"/>
                    <a:pt x="109" y="233"/>
                    <a:pt x="92" y="236"/>
                  </a:cubicBezTo>
                  <a:cubicBezTo>
                    <a:pt x="84" y="266"/>
                    <a:pt x="77" y="257"/>
                    <a:pt x="50" y="266"/>
                  </a:cubicBezTo>
                  <a:cubicBezTo>
                    <a:pt x="46" y="271"/>
                    <a:pt x="41" y="275"/>
                    <a:pt x="38" y="280"/>
                  </a:cubicBezTo>
                  <a:cubicBezTo>
                    <a:pt x="35" y="285"/>
                    <a:pt x="38" y="293"/>
                    <a:pt x="34" y="298"/>
                  </a:cubicBezTo>
                  <a:cubicBezTo>
                    <a:pt x="29" y="304"/>
                    <a:pt x="14" y="310"/>
                    <a:pt x="14" y="310"/>
                  </a:cubicBezTo>
                  <a:cubicBezTo>
                    <a:pt x="10" y="322"/>
                    <a:pt x="7" y="324"/>
                    <a:pt x="0" y="334"/>
                  </a:cubicBezTo>
                  <a:cubicBezTo>
                    <a:pt x="1" y="338"/>
                    <a:pt x="15" y="385"/>
                    <a:pt x="16" y="386"/>
                  </a:cubicBezTo>
                  <a:cubicBezTo>
                    <a:pt x="19" y="389"/>
                    <a:pt x="24" y="387"/>
                    <a:pt x="28" y="388"/>
                  </a:cubicBezTo>
                  <a:cubicBezTo>
                    <a:pt x="38" y="408"/>
                    <a:pt x="34" y="410"/>
                    <a:pt x="58" y="416"/>
                  </a:cubicBezTo>
                  <a:cubicBezTo>
                    <a:pt x="74" y="412"/>
                    <a:pt x="68" y="425"/>
                    <a:pt x="78" y="434"/>
                  </a:cubicBezTo>
                  <a:cubicBezTo>
                    <a:pt x="83" y="439"/>
                    <a:pt x="96" y="446"/>
                    <a:pt x="96" y="446"/>
                  </a:cubicBezTo>
                  <a:cubicBezTo>
                    <a:pt x="105" y="444"/>
                    <a:pt x="110" y="442"/>
                    <a:pt x="120" y="446"/>
                  </a:cubicBezTo>
                  <a:cubicBezTo>
                    <a:pt x="124" y="448"/>
                    <a:pt x="132" y="454"/>
                    <a:pt x="132" y="454"/>
                  </a:cubicBezTo>
                  <a:cubicBezTo>
                    <a:pt x="139" y="452"/>
                    <a:pt x="145" y="450"/>
                    <a:pt x="152" y="448"/>
                  </a:cubicBezTo>
                  <a:cubicBezTo>
                    <a:pt x="165" y="474"/>
                    <a:pt x="159" y="468"/>
                    <a:pt x="198" y="470"/>
                  </a:cubicBezTo>
                  <a:cubicBezTo>
                    <a:pt x="208" y="477"/>
                    <a:pt x="204" y="487"/>
                    <a:pt x="214" y="490"/>
                  </a:cubicBezTo>
                  <a:cubicBezTo>
                    <a:pt x="228" y="487"/>
                    <a:pt x="241" y="485"/>
                    <a:pt x="252" y="496"/>
                  </a:cubicBezTo>
                  <a:cubicBezTo>
                    <a:pt x="256" y="507"/>
                    <a:pt x="256" y="518"/>
                    <a:pt x="262" y="528"/>
                  </a:cubicBezTo>
                  <a:cubicBezTo>
                    <a:pt x="263" y="539"/>
                    <a:pt x="263" y="550"/>
                    <a:pt x="266" y="560"/>
                  </a:cubicBezTo>
                  <a:cubicBezTo>
                    <a:pt x="268" y="567"/>
                    <a:pt x="276" y="578"/>
                    <a:pt x="276" y="578"/>
                  </a:cubicBezTo>
                  <a:cubicBezTo>
                    <a:pt x="284" y="573"/>
                    <a:pt x="291" y="565"/>
                    <a:pt x="298" y="558"/>
                  </a:cubicBezTo>
                  <a:cubicBezTo>
                    <a:pt x="309" y="562"/>
                    <a:pt x="310" y="566"/>
                    <a:pt x="318" y="574"/>
                  </a:cubicBezTo>
                  <a:cubicBezTo>
                    <a:pt x="323" y="588"/>
                    <a:pt x="328" y="585"/>
                    <a:pt x="340" y="582"/>
                  </a:cubicBezTo>
                  <a:cubicBezTo>
                    <a:pt x="362" y="560"/>
                    <a:pt x="354" y="593"/>
                    <a:pt x="360" y="596"/>
                  </a:cubicBezTo>
                  <a:cubicBezTo>
                    <a:pt x="365" y="599"/>
                    <a:pt x="371" y="597"/>
                    <a:pt x="376" y="598"/>
                  </a:cubicBezTo>
                  <a:cubicBezTo>
                    <a:pt x="386" y="595"/>
                    <a:pt x="391" y="589"/>
                    <a:pt x="400" y="584"/>
                  </a:cubicBezTo>
                  <a:cubicBezTo>
                    <a:pt x="407" y="585"/>
                    <a:pt x="414" y="591"/>
                    <a:pt x="420" y="588"/>
                  </a:cubicBezTo>
                  <a:cubicBezTo>
                    <a:pt x="422" y="587"/>
                    <a:pt x="421" y="583"/>
                    <a:pt x="422" y="582"/>
                  </a:cubicBezTo>
                  <a:cubicBezTo>
                    <a:pt x="423" y="581"/>
                    <a:pt x="426" y="581"/>
                    <a:pt x="428" y="580"/>
                  </a:cubicBezTo>
                  <a:cubicBezTo>
                    <a:pt x="451" y="609"/>
                    <a:pt x="422" y="608"/>
                    <a:pt x="404" y="626"/>
                  </a:cubicBezTo>
                  <a:cubicBezTo>
                    <a:pt x="406" y="642"/>
                    <a:pt x="408" y="643"/>
                    <a:pt x="412" y="656"/>
                  </a:cubicBezTo>
                  <a:cubicBezTo>
                    <a:pt x="410" y="676"/>
                    <a:pt x="402" y="694"/>
                    <a:pt x="428" y="700"/>
                  </a:cubicBezTo>
                  <a:cubicBezTo>
                    <a:pt x="432" y="711"/>
                    <a:pt x="430" y="723"/>
                    <a:pt x="426" y="734"/>
                  </a:cubicBezTo>
                  <a:cubicBezTo>
                    <a:pt x="432" y="738"/>
                    <a:pt x="440" y="744"/>
                    <a:pt x="440" y="744"/>
                  </a:cubicBezTo>
                  <a:cubicBezTo>
                    <a:pt x="443" y="741"/>
                    <a:pt x="443" y="736"/>
                    <a:pt x="444" y="732"/>
                  </a:cubicBezTo>
                  <a:cubicBezTo>
                    <a:pt x="445" y="730"/>
                    <a:pt x="445" y="727"/>
                    <a:pt x="446" y="726"/>
                  </a:cubicBezTo>
                  <a:cubicBezTo>
                    <a:pt x="455" y="717"/>
                    <a:pt x="450" y="721"/>
                    <a:pt x="462" y="714"/>
                  </a:cubicBezTo>
                  <a:cubicBezTo>
                    <a:pt x="475" y="715"/>
                    <a:pt x="489" y="721"/>
                    <a:pt x="502" y="718"/>
                  </a:cubicBezTo>
                  <a:cubicBezTo>
                    <a:pt x="524" y="725"/>
                    <a:pt x="504" y="738"/>
                    <a:pt x="492" y="740"/>
                  </a:cubicBezTo>
                  <a:cubicBezTo>
                    <a:pt x="489" y="750"/>
                    <a:pt x="496" y="747"/>
                    <a:pt x="504" y="750"/>
                  </a:cubicBezTo>
                  <a:cubicBezTo>
                    <a:pt x="511" y="745"/>
                    <a:pt x="512" y="740"/>
                    <a:pt x="518" y="734"/>
                  </a:cubicBezTo>
                  <a:cubicBezTo>
                    <a:pt x="531" y="738"/>
                    <a:pt x="535" y="741"/>
                    <a:pt x="548" y="738"/>
                  </a:cubicBezTo>
                  <a:cubicBezTo>
                    <a:pt x="557" y="744"/>
                    <a:pt x="553" y="747"/>
                    <a:pt x="564" y="750"/>
                  </a:cubicBezTo>
                  <a:cubicBezTo>
                    <a:pt x="566" y="776"/>
                    <a:pt x="565" y="781"/>
                    <a:pt x="582" y="764"/>
                  </a:cubicBezTo>
                  <a:cubicBezTo>
                    <a:pt x="594" y="766"/>
                    <a:pt x="602" y="775"/>
                    <a:pt x="608" y="766"/>
                  </a:cubicBezTo>
                  <a:cubicBezTo>
                    <a:pt x="610" y="756"/>
                    <a:pt x="612" y="746"/>
                    <a:pt x="614" y="736"/>
                  </a:cubicBezTo>
                  <a:cubicBezTo>
                    <a:pt x="612" y="724"/>
                    <a:pt x="604" y="718"/>
                    <a:pt x="600" y="706"/>
                  </a:cubicBezTo>
                  <a:cubicBezTo>
                    <a:pt x="603" y="684"/>
                    <a:pt x="606" y="682"/>
                    <a:pt x="584" y="676"/>
                  </a:cubicBezTo>
                  <a:cubicBezTo>
                    <a:pt x="578" y="670"/>
                    <a:pt x="574" y="664"/>
                    <a:pt x="570" y="656"/>
                  </a:cubicBezTo>
                  <a:cubicBezTo>
                    <a:pt x="573" y="648"/>
                    <a:pt x="578" y="647"/>
                    <a:pt x="582" y="640"/>
                  </a:cubicBezTo>
                  <a:cubicBezTo>
                    <a:pt x="581" y="624"/>
                    <a:pt x="580" y="604"/>
                    <a:pt x="568" y="592"/>
                  </a:cubicBezTo>
                  <a:cubicBezTo>
                    <a:pt x="556" y="594"/>
                    <a:pt x="549" y="593"/>
                    <a:pt x="538" y="590"/>
                  </a:cubicBezTo>
                  <a:cubicBezTo>
                    <a:pt x="532" y="581"/>
                    <a:pt x="507" y="561"/>
                    <a:pt x="496" y="558"/>
                  </a:cubicBezTo>
                  <a:cubicBezTo>
                    <a:pt x="493" y="559"/>
                    <a:pt x="491" y="563"/>
                    <a:pt x="488" y="562"/>
                  </a:cubicBezTo>
                  <a:cubicBezTo>
                    <a:pt x="483" y="560"/>
                    <a:pt x="486" y="552"/>
                    <a:pt x="484" y="548"/>
                  </a:cubicBezTo>
                  <a:cubicBezTo>
                    <a:pt x="480" y="539"/>
                    <a:pt x="476" y="535"/>
                    <a:pt x="468" y="530"/>
                  </a:cubicBezTo>
                  <a:cubicBezTo>
                    <a:pt x="469" y="485"/>
                    <a:pt x="469" y="441"/>
                    <a:pt x="470" y="396"/>
                  </a:cubicBezTo>
                  <a:cubicBezTo>
                    <a:pt x="471" y="357"/>
                    <a:pt x="487" y="364"/>
                    <a:pt x="518" y="354"/>
                  </a:cubicBezTo>
                  <a:cubicBezTo>
                    <a:pt x="537" y="357"/>
                    <a:pt x="545" y="355"/>
                    <a:pt x="556" y="340"/>
                  </a:cubicBezTo>
                  <a:cubicBezTo>
                    <a:pt x="558" y="341"/>
                    <a:pt x="572" y="344"/>
                    <a:pt x="574" y="344"/>
                  </a:cubicBezTo>
                  <a:cubicBezTo>
                    <a:pt x="585" y="343"/>
                    <a:pt x="589" y="327"/>
                    <a:pt x="600" y="324"/>
                  </a:cubicBezTo>
                  <a:cubicBezTo>
                    <a:pt x="613" y="333"/>
                    <a:pt x="612" y="349"/>
                    <a:pt x="632" y="354"/>
                  </a:cubicBezTo>
                  <a:cubicBezTo>
                    <a:pt x="634" y="351"/>
                    <a:pt x="635" y="347"/>
                    <a:pt x="638" y="346"/>
                  </a:cubicBezTo>
                  <a:cubicBezTo>
                    <a:pt x="644" y="345"/>
                    <a:pt x="650" y="350"/>
                    <a:pt x="656" y="352"/>
                  </a:cubicBezTo>
                  <a:cubicBezTo>
                    <a:pt x="658" y="353"/>
                    <a:pt x="662" y="354"/>
                    <a:pt x="662" y="354"/>
                  </a:cubicBezTo>
                  <a:cubicBezTo>
                    <a:pt x="672" y="351"/>
                    <a:pt x="682" y="346"/>
                    <a:pt x="692" y="342"/>
                  </a:cubicBezTo>
                  <a:cubicBezTo>
                    <a:pt x="696" y="329"/>
                    <a:pt x="689" y="322"/>
                    <a:pt x="682" y="312"/>
                  </a:cubicBezTo>
                  <a:cubicBezTo>
                    <a:pt x="685" y="269"/>
                    <a:pt x="688" y="281"/>
                    <a:pt x="670" y="254"/>
                  </a:cubicBezTo>
                  <a:cubicBezTo>
                    <a:pt x="668" y="237"/>
                    <a:pt x="670" y="231"/>
                    <a:pt x="656" y="222"/>
                  </a:cubicBezTo>
                  <a:cubicBezTo>
                    <a:pt x="642" y="225"/>
                    <a:pt x="628" y="226"/>
                    <a:pt x="614" y="228"/>
                  </a:cubicBezTo>
                  <a:cubicBezTo>
                    <a:pt x="610" y="241"/>
                    <a:pt x="601" y="228"/>
                    <a:pt x="596" y="222"/>
                  </a:cubicBezTo>
                  <a:cubicBezTo>
                    <a:pt x="585" y="225"/>
                    <a:pt x="576" y="223"/>
                    <a:pt x="566" y="220"/>
                  </a:cubicBezTo>
                  <a:cubicBezTo>
                    <a:pt x="546" y="222"/>
                    <a:pt x="543" y="224"/>
                    <a:pt x="522" y="222"/>
                  </a:cubicBezTo>
                  <a:cubicBezTo>
                    <a:pt x="495" y="177"/>
                    <a:pt x="547" y="109"/>
                    <a:pt x="498" y="60"/>
                  </a:cubicBezTo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3" name="Freeform 57">
              <a:extLst>
                <a:ext uri="{FF2B5EF4-FFF2-40B4-BE49-F238E27FC236}">
                  <a16:creationId xmlns:a16="http://schemas.microsoft.com/office/drawing/2014/main" xmlns="" id="{E0853119-96AA-43A0-869C-C1970BB99E6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01" y="1629"/>
              <a:ext cx="391" cy="385"/>
            </a:xfrm>
            <a:custGeom>
              <a:avLst/>
              <a:gdLst/>
              <a:ahLst/>
              <a:cxnLst>
                <a:cxn ang="0">
                  <a:pos x="59" y="36"/>
                </a:cxn>
                <a:cxn ang="0">
                  <a:pos x="47" y="102"/>
                </a:cxn>
                <a:cxn ang="0">
                  <a:pos x="37" y="110"/>
                </a:cxn>
                <a:cxn ang="0">
                  <a:pos x="23" y="244"/>
                </a:cxn>
                <a:cxn ang="0">
                  <a:pos x="5" y="350"/>
                </a:cxn>
                <a:cxn ang="0">
                  <a:pos x="19" y="382"/>
                </a:cxn>
                <a:cxn ang="0">
                  <a:pos x="79" y="374"/>
                </a:cxn>
                <a:cxn ang="0">
                  <a:pos x="109" y="424"/>
                </a:cxn>
                <a:cxn ang="0">
                  <a:pos x="157" y="360"/>
                </a:cxn>
                <a:cxn ang="0">
                  <a:pos x="177" y="252"/>
                </a:cxn>
                <a:cxn ang="0">
                  <a:pos x="209" y="252"/>
                </a:cxn>
                <a:cxn ang="0">
                  <a:pos x="183" y="364"/>
                </a:cxn>
                <a:cxn ang="0">
                  <a:pos x="187" y="438"/>
                </a:cxn>
                <a:cxn ang="0">
                  <a:pos x="243" y="414"/>
                </a:cxn>
                <a:cxn ang="0">
                  <a:pos x="259" y="354"/>
                </a:cxn>
                <a:cxn ang="0">
                  <a:pos x="317" y="378"/>
                </a:cxn>
                <a:cxn ang="0">
                  <a:pos x="397" y="376"/>
                </a:cxn>
                <a:cxn ang="0">
                  <a:pos x="425" y="372"/>
                </a:cxn>
                <a:cxn ang="0">
                  <a:pos x="429" y="334"/>
                </a:cxn>
                <a:cxn ang="0">
                  <a:pos x="437" y="260"/>
                </a:cxn>
                <a:cxn ang="0">
                  <a:pos x="413" y="280"/>
                </a:cxn>
                <a:cxn ang="0">
                  <a:pos x="363" y="252"/>
                </a:cxn>
                <a:cxn ang="0">
                  <a:pos x="315" y="210"/>
                </a:cxn>
                <a:cxn ang="0">
                  <a:pos x="315" y="122"/>
                </a:cxn>
                <a:cxn ang="0">
                  <a:pos x="287" y="92"/>
                </a:cxn>
                <a:cxn ang="0">
                  <a:pos x="263" y="74"/>
                </a:cxn>
                <a:cxn ang="0">
                  <a:pos x="223" y="80"/>
                </a:cxn>
                <a:cxn ang="0">
                  <a:pos x="205" y="110"/>
                </a:cxn>
                <a:cxn ang="0">
                  <a:pos x="197" y="92"/>
                </a:cxn>
                <a:cxn ang="0">
                  <a:pos x="165" y="80"/>
                </a:cxn>
                <a:cxn ang="0">
                  <a:pos x="135" y="52"/>
                </a:cxn>
                <a:cxn ang="0">
                  <a:pos x="121" y="0"/>
                </a:cxn>
                <a:cxn ang="0">
                  <a:pos x="57" y="10"/>
                </a:cxn>
              </a:cxnLst>
              <a:rect l="0" t="0" r="r" b="b"/>
              <a:pathLst>
                <a:path w="439" h="446">
                  <a:moveTo>
                    <a:pt x="57" y="10"/>
                  </a:moveTo>
                  <a:cubicBezTo>
                    <a:pt x="53" y="23"/>
                    <a:pt x="51" y="25"/>
                    <a:pt x="59" y="36"/>
                  </a:cubicBezTo>
                  <a:cubicBezTo>
                    <a:pt x="56" y="53"/>
                    <a:pt x="53" y="43"/>
                    <a:pt x="49" y="56"/>
                  </a:cubicBezTo>
                  <a:cubicBezTo>
                    <a:pt x="48" y="71"/>
                    <a:pt x="50" y="87"/>
                    <a:pt x="47" y="102"/>
                  </a:cubicBezTo>
                  <a:cubicBezTo>
                    <a:pt x="47" y="104"/>
                    <a:pt x="43" y="103"/>
                    <a:pt x="41" y="104"/>
                  </a:cubicBezTo>
                  <a:cubicBezTo>
                    <a:pt x="39" y="106"/>
                    <a:pt x="38" y="108"/>
                    <a:pt x="37" y="110"/>
                  </a:cubicBezTo>
                  <a:cubicBezTo>
                    <a:pt x="41" y="121"/>
                    <a:pt x="37" y="131"/>
                    <a:pt x="31" y="140"/>
                  </a:cubicBezTo>
                  <a:cubicBezTo>
                    <a:pt x="36" y="175"/>
                    <a:pt x="45" y="215"/>
                    <a:pt x="23" y="244"/>
                  </a:cubicBezTo>
                  <a:cubicBezTo>
                    <a:pt x="21" y="264"/>
                    <a:pt x="20" y="266"/>
                    <a:pt x="15" y="282"/>
                  </a:cubicBezTo>
                  <a:cubicBezTo>
                    <a:pt x="14" y="300"/>
                    <a:pt x="25" y="337"/>
                    <a:pt x="5" y="350"/>
                  </a:cubicBezTo>
                  <a:cubicBezTo>
                    <a:pt x="3" y="357"/>
                    <a:pt x="0" y="365"/>
                    <a:pt x="1" y="372"/>
                  </a:cubicBezTo>
                  <a:cubicBezTo>
                    <a:pt x="2" y="379"/>
                    <a:pt x="19" y="382"/>
                    <a:pt x="19" y="382"/>
                  </a:cubicBezTo>
                  <a:cubicBezTo>
                    <a:pt x="35" y="377"/>
                    <a:pt x="40" y="390"/>
                    <a:pt x="53" y="394"/>
                  </a:cubicBezTo>
                  <a:cubicBezTo>
                    <a:pt x="66" y="385"/>
                    <a:pt x="59" y="379"/>
                    <a:pt x="79" y="374"/>
                  </a:cubicBezTo>
                  <a:cubicBezTo>
                    <a:pt x="98" y="378"/>
                    <a:pt x="93" y="387"/>
                    <a:pt x="91" y="406"/>
                  </a:cubicBezTo>
                  <a:cubicBezTo>
                    <a:pt x="93" y="421"/>
                    <a:pt x="95" y="421"/>
                    <a:pt x="109" y="424"/>
                  </a:cubicBezTo>
                  <a:cubicBezTo>
                    <a:pt x="114" y="409"/>
                    <a:pt x="120" y="408"/>
                    <a:pt x="135" y="406"/>
                  </a:cubicBezTo>
                  <a:cubicBezTo>
                    <a:pt x="152" y="395"/>
                    <a:pt x="143" y="374"/>
                    <a:pt x="157" y="360"/>
                  </a:cubicBezTo>
                  <a:cubicBezTo>
                    <a:pt x="154" y="259"/>
                    <a:pt x="170" y="315"/>
                    <a:pt x="143" y="288"/>
                  </a:cubicBezTo>
                  <a:cubicBezTo>
                    <a:pt x="147" y="261"/>
                    <a:pt x="161" y="268"/>
                    <a:pt x="177" y="252"/>
                  </a:cubicBezTo>
                  <a:cubicBezTo>
                    <a:pt x="181" y="239"/>
                    <a:pt x="181" y="238"/>
                    <a:pt x="193" y="234"/>
                  </a:cubicBezTo>
                  <a:cubicBezTo>
                    <a:pt x="204" y="239"/>
                    <a:pt x="205" y="241"/>
                    <a:pt x="209" y="252"/>
                  </a:cubicBezTo>
                  <a:cubicBezTo>
                    <a:pt x="213" y="280"/>
                    <a:pt x="210" y="317"/>
                    <a:pt x="197" y="344"/>
                  </a:cubicBezTo>
                  <a:cubicBezTo>
                    <a:pt x="194" y="351"/>
                    <a:pt x="187" y="357"/>
                    <a:pt x="183" y="364"/>
                  </a:cubicBezTo>
                  <a:cubicBezTo>
                    <a:pt x="181" y="382"/>
                    <a:pt x="181" y="395"/>
                    <a:pt x="187" y="412"/>
                  </a:cubicBezTo>
                  <a:cubicBezTo>
                    <a:pt x="184" y="446"/>
                    <a:pt x="184" y="438"/>
                    <a:pt x="187" y="438"/>
                  </a:cubicBezTo>
                  <a:cubicBezTo>
                    <a:pt x="192" y="438"/>
                    <a:pt x="208" y="415"/>
                    <a:pt x="219" y="412"/>
                  </a:cubicBezTo>
                  <a:cubicBezTo>
                    <a:pt x="238" y="417"/>
                    <a:pt x="230" y="417"/>
                    <a:pt x="243" y="414"/>
                  </a:cubicBezTo>
                  <a:cubicBezTo>
                    <a:pt x="254" y="406"/>
                    <a:pt x="259" y="397"/>
                    <a:pt x="273" y="392"/>
                  </a:cubicBezTo>
                  <a:cubicBezTo>
                    <a:pt x="269" y="369"/>
                    <a:pt x="270" y="369"/>
                    <a:pt x="259" y="354"/>
                  </a:cubicBezTo>
                  <a:cubicBezTo>
                    <a:pt x="262" y="333"/>
                    <a:pt x="267" y="329"/>
                    <a:pt x="285" y="320"/>
                  </a:cubicBezTo>
                  <a:cubicBezTo>
                    <a:pt x="312" y="329"/>
                    <a:pt x="298" y="359"/>
                    <a:pt x="317" y="378"/>
                  </a:cubicBezTo>
                  <a:cubicBezTo>
                    <a:pt x="333" y="376"/>
                    <a:pt x="349" y="374"/>
                    <a:pt x="365" y="370"/>
                  </a:cubicBezTo>
                  <a:cubicBezTo>
                    <a:pt x="377" y="371"/>
                    <a:pt x="386" y="374"/>
                    <a:pt x="397" y="376"/>
                  </a:cubicBezTo>
                  <a:cubicBezTo>
                    <a:pt x="402" y="384"/>
                    <a:pt x="401" y="389"/>
                    <a:pt x="409" y="394"/>
                  </a:cubicBezTo>
                  <a:cubicBezTo>
                    <a:pt x="417" y="388"/>
                    <a:pt x="422" y="381"/>
                    <a:pt x="425" y="372"/>
                  </a:cubicBezTo>
                  <a:cubicBezTo>
                    <a:pt x="423" y="366"/>
                    <a:pt x="419" y="354"/>
                    <a:pt x="419" y="354"/>
                  </a:cubicBezTo>
                  <a:cubicBezTo>
                    <a:pt x="426" y="347"/>
                    <a:pt x="427" y="343"/>
                    <a:pt x="429" y="334"/>
                  </a:cubicBezTo>
                  <a:cubicBezTo>
                    <a:pt x="430" y="305"/>
                    <a:pt x="428" y="291"/>
                    <a:pt x="439" y="268"/>
                  </a:cubicBezTo>
                  <a:cubicBezTo>
                    <a:pt x="438" y="265"/>
                    <a:pt x="439" y="262"/>
                    <a:pt x="437" y="260"/>
                  </a:cubicBezTo>
                  <a:cubicBezTo>
                    <a:pt x="428" y="249"/>
                    <a:pt x="424" y="273"/>
                    <a:pt x="419" y="276"/>
                  </a:cubicBezTo>
                  <a:cubicBezTo>
                    <a:pt x="417" y="277"/>
                    <a:pt x="415" y="279"/>
                    <a:pt x="413" y="280"/>
                  </a:cubicBezTo>
                  <a:cubicBezTo>
                    <a:pt x="395" y="277"/>
                    <a:pt x="397" y="268"/>
                    <a:pt x="387" y="254"/>
                  </a:cubicBezTo>
                  <a:cubicBezTo>
                    <a:pt x="383" y="247"/>
                    <a:pt x="371" y="253"/>
                    <a:pt x="363" y="252"/>
                  </a:cubicBezTo>
                  <a:cubicBezTo>
                    <a:pt x="360" y="243"/>
                    <a:pt x="360" y="232"/>
                    <a:pt x="355" y="224"/>
                  </a:cubicBezTo>
                  <a:cubicBezTo>
                    <a:pt x="348" y="214"/>
                    <a:pt x="327" y="212"/>
                    <a:pt x="315" y="210"/>
                  </a:cubicBezTo>
                  <a:cubicBezTo>
                    <a:pt x="319" y="196"/>
                    <a:pt x="322" y="188"/>
                    <a:pt x="331" y="176"/>
                  </a:cubicBezTo>
                  <a:cubicBezTo>
                    <a:pt x="337" y="158"/>
                    <a:pt x="332" y="133"/>
                    <a:pt x="315" y="122"/>
                  </a:cubicBezTo>
                  <a:cubicBezTo>
                    <a:pt x="311" y="115"/>
                    <a:pt x="305" y="113"/>
                    <a:pt x="301" y="106"/>
                  </a:cubicBezTo>
                  <a:cubicBezTo>
                    <a:pt x="299" y="96"/>
                    <a:pt x="296" y="95"/>
                    <a:pt x="287" y="92"/>
                  </a:cubicBezTo>
                  <a:cubicBezTo>
                    <a:pt x="278" y="83"/>
                    <a:pt x="283" y="88"/>
                    <a:pt x="269" y="78"/>
                  </a:cubicBezTo>
                  <a:cubicBezTo>
                    <a:pt x="267" y="77"/>
                    <a:pt x="263" y="74"/>
                    <a:pt x="263" y="74"/>
                  </a:cubicBezTo>
                  <a:cubicBezTo>
                    <a:pt x="253" y="59"/>
                    <a:pt x="260" y="61"/>
                    <a:pt x="245" y="64"/>
                  </a:cubicBezTo>
                  <a:cubicBezTo>
                    <a:pt x="239" y="72"/>
                    <a:pt x="232" y="77"/>
                    <a:pt x="223" y="80"/>
                  </a:cubicBezTo>
                  <a:cubicBezTo>
                    <a:pt x="217" y="86"/>
                    <a:pt x="215" y="92"/>
                    <a:pt x="209" y="98"/>
                  </a:cubicBezTo>
                  <a:cubicBezTo>
                    <a:pt x="208" y="102"/>
                    <a:pt x="206" y="106"/>
                    <a:pt x="205" y="110"/>
                  </a:cubicBezTo>
                  <a:cubicBezTo>
                    <a:pt x="204" y="112"/>
                    <a:pt x="202" y="106"/>
                    <a:pt x="201" y="104"/>
                  </a:cubicBezTo>
                  <a:cubicBezTo>
                    <a:pt x="199" y="100"/>
                    <a:pt x="198" y="96"/>
                    <a:pt x="197" y="92"/>
                  </a:cubicBezTo>
                  <a:cubicBezTo>
                    <a:pt x="195" y="85"/>
                    <a:pt x="185" y="80"/>
                    <a:pt x="179" y="78"/>
                  </a:cubicBezTo>
                  <a:cubicBezTo>
                    <a:pt x="174" y="79"/>
                    <a:pt x="170" y="80"/>
                    <a:pt x="165" y="80"/>
                  </a:cubicBezTo>
                  <a:cubicBezTo>
                    <a:pt x="161" y="80"/>
                    <a:pt x="153" y="76"/>
                    <a:pt x="153" y="76"/>
                  </a:cubicBezTo>
                  <a:cubicBezTo>
                    <a:pt x="148" y="62"/>
                    <a:pt x="149" y="57"/>
                    <a:pt x="135" y="52"/>
                  </a:cubicBezTo>
                  <a:cubicBezTo>
                    <a:pt x="133" y="46"/>
                    <a:pt x="137" y="34"/>
                    <a:pt x="137" y="34"/>
                  </a:cubicBezTo>
                  <a:cubicBezTo>
                    <a:pt x="135" y="19"/>
                    <a:pt x="137" y="5"/>
                    <a:pt x="121" y="0"/>
                  </a:cubicBezTo>
                  <a:cubicBezTo>
                    <a:pt x="109" y="2"/>
                    <a:pt x="104" y="10"/>
                    <a:pt x="93" y="14"/>
                  </a:cubicBezTo>
                  <a:cubicBezTo>
                    <a:pt x="68" y="11"/>
                    <a:pt x="80" y="13"/>
                    <a:pt x="57" y="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4" name="Freeform 58">
              <a:extLst>
                <a:ext uri="{FF2B5EF4-FFF2-40B4-BE49-F238E27FC236}">
                  <a16:creationId xmlns:a16="http://schemas.microsoft.com/office/drawing/2014/main" xmlns="" id="{DC0B5E16-1A3A-40C4-BBF0-43F885B745D2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77" y="1836"/>
              <a:ext cx="110" cy="248"/>
            </a:xfrm>
            <a:custGeom>
              <a:avLst/>
              <a:gdLst/>
              <a:ahLst/>
              <a:cxnLst>
                <a:cxn ang="0">
                  <a:pos x="94" y="202"/>
                </a:cxn>
                <a:cxn ang="0">
                  <a:pos x="70" y="204"/>
                </a:cxn>
                <a:cxn ang="0">
                  <a:pos x="64" y="224"/>
                </a:cxn>
                <a:cxn ang="0">
                  <a:pos x="50" y="238"/>
                </a:cxn>
                <a:cxn ang="0">
                  <a:pos x="34" y="268"/>
                </a:cxn>
                <a:cxn ang="0">
                  <a:pos x="10" y="286"/>
                </a:cxn>
                <a:cxn ang="0">
                  <a:pos x="14" y="254"/>
                </a:cxn>
                <a:cxn ang="0">
                  <a:pos x="22" y="242"/>
                </a:cxn>
                <a:cxn ang="0">
                  <a:pos x="28" y="180"/>
                </a:cxn>
                <a:cxn ang="0">
                  <a:pos x="52" y="166"/>
                </a:cxn>
                <a:cxn ang="0">
                  <a:pos x="60" y="154"/>
                </a:cxn>
                <a:cxn ang="0">
                  <a:pos x="64" y="142"/>
                </a:cxn>
                <a:cxn ang="0">
                  <a:pos x="70" y="122"/>
                </a:cxn>
                <a:cxn ang="0">
                  <a:pos x="68" y="86"/>
                </a:cxn>
                <a:cxn ang="0">
                  <a:pos x="62" y="52"/>
                </a:cxn>
                <a:cxn ang="0">
                  <a:pos x="88" y="16"/>
                </a:cxn>
                <a:cxn ang="0">
                  <a:pos x="94" y="4"/>
                </a:cxn>
                <a:cxn ang="0">
                  <a:pos x="106" y="0"/>
                </a:cxn>
                <a:cxn ang="0">
                  <a:pos x="124" y="22"/>
                </a:cxn>
                <a:cxn ang="0">
                  <a:pos x="122" y="36"/>
                </a:cxn>
                <a:cxn ang="0">
                  <a:pos x="120" y="84"/>
                </a:cxn>
                <a:cxn ang="0">
                  <a:pos x="98" y="142"/>
                </a:cxn>
                <a:cxn ang="0">
                  <a:pos x="98" y="198"/>
                </a:cxn>
                <a:cxn ang="0">
                  <a:pos x="78" y="206"/>
                </a:cxn>
              </a:cxnLst>
              <a:rect l="0" t="0" r="r" b="b"/>
              <a:pathLst>
                <a:path w="124" h="286">
                  <a:moveTo>
                    <a:pt x="94" y="202"/>
                  </a:moveTo>
                  <a:cubicBezTo>
                    <a:pt x="86" y="203"/>
                    <a:pt x="77" y="201"/>
                    <a:pt x="70" y="204"/>
                  </a:cubicBezTo>
                  <a:cubicBezTo>
                    <a:pt x="64" y="206"/>
                    <a:pt x="70" y="220"/>
                    <a:pt x="64" y="224"/>
                  </a:cubicBezTo>
                  <a:cubicBezTo>
                    <a:pt x="53" y="232"/>
                    <a:pt x="58" y="227"/>
                    <a:pt x="50" y="238"/>
                  </a:cubicBezTo>
                  <a:cubicBezTo>
                    <a:pt x="46" y="249"/>
                    <a:pt x="41" y="259"/>
                    <a:pt x="34" y="268"/>
                  </a:cubicBezTo>
                  <a:cubicBezTo>
                    <a:pt x="30" y="279"/>
                    <a:pt x="20" y="283"/>
                    <a:pt x="10" y="286"/>
                  </a:cubicBezTo>
                  <a:cubicBezTo>
                    <a:pt x="0" y="276"/>
                    <a:pt x="3" y="261"/>
                    <a:pt x="14" y="254"/>
                  </a:cubicBezTo>
                  <a:cubicBezTo>
                    <a:pt x="16" y="249"/>
                    <a:pt x="21" y="247"/>
                    <a:pt x="22" y="242"/>
                  </a:cubicBezTo>
                  <a:cubicBezTo>
                    <a:pt x="25" y="226"/>
                    <a:pt x="22" y="197"/>
                    <a:pt x="28" y="180"/>
                  </a:cubicBezTo>
                  <a:cubicBezTo>
                    <a:pt x="31" y="172"/>
                    <a:pt x="45" y="171"/>
                    <a:pt x="52" y="166"/>
                  </a:cubicBezTo>
                  <a:cubicBezTo>
                    <a:pt x="59" y="146"/>
                    <a:pt x="48" y="176"/>
                    <a:pt x="60" y="154"/>
                  </a:cubicBezTo>
                  <a:cubicBezTo>
                    <a:pt x="62" y="150"/>
                    <a:pt x="64" y="142"/>
                    <a:pt x="64" y="142"/>
                  </a:cubicBezTo>
                  <a:cubicBezTo>
                    <a:pt x="61" y="133"/>
                    <a:pt x="65" y="129"/>
                    <a:pt x="70" y="122"/>
                  </a:cubicBezTo>
                  <a:cubicBezTo>
                    <a:pt x="73" y="110"/>
                    <a:pt x="69" y="98"/>
                    <a:pt x="68" y="86"/>
                  </a:cubicBezTo>
                  <a:cubicBezTo>
                    <a:pt x="70" y="71"/>
                    <a:pt x="73" y="63"/>
                    <a:pt x="62" y="52"/>
                  </a:cubicBezTo>
                  <a:cubicBezTo>
                    <a:pt x="55" y="31"/>
                    <a:pt x="76" y="28"/>
                    <a:pt x="88" y="16"/>
                  </a:cubicBezTo>
                  <a:cubicBezTo>
                    <a:pt x="89" y="13"/>
                    <a:pt x="91" y="6"/>
                    <a:pt x="94" y="4"/>
                  </a:cubicBezTo>
                  <a:cubicBezTo>
                    <a:pt x="98" y="2"/>
                    <a:pt x="106" y="0"/>
                    <a:pt x="106" y="0"/>
                  </a:cubicBezTo>
                  <a:cubicBezTo>
                    <a:pt x="120" y="3"/>
                    <a:pt x="121" y="9"/>
                    <a:pt x="124" y="22"/>
                  </a:cubicBezTo>
                  <a:cubicBezTo>
                    <a:pt x="123" y="27"/>
                    <a:pt x="122" y="31"/>
                    <a:pt x="122" y="36"/>
                  </a:cubicBezTo>
                  <a:cubicBezTo>
                    <a:pt x="121" y="52"/>
                    <a:pt x="122" y="68"/>
                    <a:pt x="120" y="84"/>
                  </a:cubicBezTo>
                  <a:cubicBezTo>
                    <a:pt x="118" y="104"/>
                    <a:pt x="103" y="122"/>
                    <a:pt x="98" y="142"/>
                  </a:cubicBezTo>
                  <a:cubicBezTo>
                    <a:pt x="99" y="153"/>
                    <a:pt x="102" y="184"/>
                    <a:pt x="98" y="198"/>
                  </a:cubicBezTo>
                  <a:cubicBezTo>
                    <a:pt x="96" y="204"/>
                    <a:pt x="83" y="204"/>
                    <a:pt x="78" y="206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5" name="Freeform 59">
              <a:extLst>
                <a:ext uri="{FF2B5EF4-FFF2-40B4-BE49-F238E27FC236}">
                  <a16:creationId xmlns:a16="http://schemas.microsoft.com/office/drawing/2014/main" xmlns="" id="{A6FE5938-65CD-48D4-9C45-E7EDCA28A5C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892" y="1836"/>
              <a:ext cx="832" cy="685"/>
            </a:xfrm>
            <a:custGeom>
              <a:avLst/>
              <a:gdLst/>
              <a:ahLst/>
              <a:cxnLst>
                <a:cxn ang="0">
                  <a:pos x="71" y="314"/>
                </a:cxn>
                <a:cxn ang="0">
                  <a:pos x="35" y="418"/>
                </a:cxn>
                <a:cxn ang="0">
                  <a:pos x="27" y="468"/>
                </a:cxn>
                <a:cxn ang="0">
                  <a:pos x="41" y="482"/>
                </a:cxn>
                <a:cxn ang="0">
                  <a:pos x="71" y="508"/>
                </a:cxn>
                <a:cxn ang="0">
                  <a:pos x="57" y="544"/>
                </a:cxn>
                <a:cxn ang="0">
                  <a:pos x="69" y="664"/>
                </a:cxn>
                <a:cxn ang="0">
                  <a:pos x="81" y="706"/>
                </a:cxn>
                <a:cxn ang="0">
                  <a:pos x="169" y="738"/>
                </a:cxn>
                <a:cxn ang="0">
                  <a:pos x="207" y="778"/>
                </a:cxn>
                <a:cxn ang="0">
                  <a:pos x="255" y="784"/>
                </a:cxn>
                <a:cxn ang="0">
                  <a:pos x="313" y="756"/>
                </a:cxn>
                <a:cxn ang="0">
                  <a:pos x="355" y="602"/>
                </a:cxn>
                <a:cxn ang="0">
                  <a:pos x="441" y="588"/>
                </a:cxn>
                <a:cxn ang="0">
                  <a:pos x="485" y="574"/>
                </a:cxn>
                <a:cxn ang="0">
                  <a:pos x="529" y="554"/>
                </a:cxn>
                <a:cxn ang="0">
                  <a:pos x="557" y="534"/>
                </a:cxn>
                <a:cxn ang="0">
                  <a:pos x="583" y="506"/>
                </a:cxn>
                <a:cxn ang="0">
                  <a:pos x="635" y="490"/>
                </a:cxn>
                <a:cxn ang="0">
                  <a:pos x="671" y="488"/>
                </a:cxn>
                <a:cxn ang="0">
                  <a:pos x="757" y="488"/>
                </a:cxn>
                <a:cxn ang="0">
                  <a:pos x="875" y="478"/>
                </a:cxn>
                <a:cxn ang="0">
                  <a:pos x="907" y="482"/>
                </a:cxn>
                <a:cxn ang="0">
                  <a:pos x="931" y="374"/>
                </a:cxn>
                <a:cxn ang="0">
                  <a:pos x="883" y="20"/>
                </a:cxn>
                <a:cxn ang="0">
                  <a:pos x="821" y="44"/>
                </a:cxn>
                <a:cxn ang="0">
                  <a:pos x="759" y="68"/>
                </a:cxn>
                <a:cxn ang="0">
                  <a:pos x="741" y="74"/>
                </a:cxn>
                <a:cxn ang="0">
                  <a:pos x="697" y="110"/>
                </a:cxn>
                <a:cxn ang="0">
                  <a:pos x="657" y="96"/>
                </a:cxn>
                <a:cxn ang="0">
                  <a:pos x="635" y="108"/>
                </a:cxn>
                <a:cxn ang="0">
                  <a:pos x="609" y="128"/>
                </a:cxn>
                <a:cxn ang="0">
                  <a:pos x="549" y="138"/>
                </a:cxn>
                <a:cxn ang="0">
                  <a:pos x="501" y="116"/>
                </a:cxn>
                <a:cxn ang="0">
                  <a:pos x="467" y="84"/>
                </a:cxn>
                <a:cxn ang="0">
                  <a:pos x="445" y="44"/>
                </a:cxn>
                <a:cxn ang="0">
                  <a:pos x="437" y="68"/>
                </a:cxn>
                <a:cxn ang="0">
                  <a:pos x="431" y="122"/>
                </a:cxn>
                <a:cxn ang="0">
                  <a:pos x="379" y="128"/>
                </a:cxn>
                <a:cxn ang="0">
                  <a:pos x="313" y="106"/>
                </a:cxn>
                <a:cxn ang="0">
                  <a:pos x="293" y="86"/>
                </a:cxn>
                <a:cxn ang="0">
                  <a:pos x="271" y="104"/>
                </a:cxn>
                <a:cxn ang="0">
                  <a:pos x="275" y="158"/>
                </a:cxn>
                <a:cxn ang="0">
                  <a:pos x="215" y="176"/>
                </a:cxn>
                <a:cxn ang="0">
                  <a:pos x="167" y="210"/>
                </a:cxn>
                <a:cxn ang="0">
                  <a:pos x="145" y="234"/>
                </a:cxn>
              </a:cxnLst>
              <a:rect l="0" t="0" r="r" b="b"/>
              <a:pathLst>
                <a:path w="934" h="792">
                  <a:moveTo>
                    <a:pt x="97" y="288"/>
                  </a:moveTo>
                  <a:cubicBezTo>
                    <a:pt x="88" y="301"/>
                    <a:pt x="88" y="311"/>
                    <a:pt x="71" y="314"/>
                  </a:cubicBezTo>
                  <a:cubicBezTo>
                    <a:pt x="64" y="324"/>
                    <a:pt x="66" y="336"/>
                    <a:pt x="63" y="348"/>
                  </a:cubicBezTo>
                  <a:cubicBezTo>
                    <a:pt x="68" y="380"/>
                    <a:pt x="60" y="400"/>
                    <a:pt x="35" y="418"/>
                  </a:cubicBezTo>
                  <a:cubicBezTo>
                    <a:pt x="18" y="416"/>
                    <a:pt x="19" y="416"/>
                    <a:pt x="7" y="428"/>
                  </a:cubicBezTo>
                  <a:cubicBezTo>
                    <a:pt x="0" y="450"/>
                    <a:pt x="4" y="462"/>
                    <a:pt x="27" y="468"/>
                  </a:cubicBezTo>
                  <a:cubicBezTo>
                    <a:pt x="31" y="471"/>
                    <a:pt x="35" y="473"/>
                    <a:pt x="39" y="476"/>
                  </a:cubicBezTo>
                  <a:cubicBezTo>
                    <a:pt x="41" y="477"/>
                    <a:pt x="39" y="481"/>
                    <a:pt x="41" y="482"/>
                  </a:cubicBezTo>
                  <a:cubicBezTo>
                    <a:pt x="46" y="485"/>
                    <a:pt x="57" y="486"/>
                    <a:pt x="57" y="486"/>
                  </a:cubicBezTo>
                  <a:cubicBezTo>
                    <a:pt x="64" y="491"/>
                    <a:pt x="68" y="499"/>
                    <a:pt x="71" y="508"/>
                  </a:cubicBezTo>
                  <a:cubicBezTo>
                    <a:pt x="67" y="542"/>
                    <a:pt x="74" y="510"/>
                    <a:pt x="61" y="532"/>
                  </a:cubicBezTo>
                  <a:cubicBezTo>
                    <a:pt x="59" y="536"/>
                    <a:pt x="57" y="544"/>
                    <a:pt x="57" y="544"/>
                  </a:cubicBezTo>
                  <a:cubicBezTo>
                    <a:pt x="56" y="562"/>
                    <a:pt x="44" y="618"/>
                    <a:pt x="67" y="634"/>
                  </a:cubicBezTo>
                  <a:cubicBezTo>
                    <a:pt x="68" y="644"/>
                    <a:pt x="67" y="654"/>
                    <a:pt x="69" y="664"/>
                  </a:cubicBezTo>
                  <a:cubicBezTo>
                    <a:pt x="70" y="669"/>
                    <a:pt x="77" y="676"/>
                    <a:pt x="77" y="676"/>
                  </a:cubicBezTo>
                  <a:cubicBezTo>
                    <a:pt x="77" y="678"/>
                    <a:pt x="80" y="702"/>
                    <a:pt x="81" y="706"/>
                  </a:cubicBezTo>
                  <a:cubicBezTo>
                    <a:pt x="83" y="711"/>
                    <a:pt x="114" y="738"/>
                    <a:pt x="121" y="740"/>
                  </a:cubicBezTo>
                  <a:cubicBezTo>
                    <a:pt x="135" y="729"/>
                    <a:pt x="152" y="736"/>
                    <a:pt x="169" y="738"/>
                  </a:cubicBezTo>
                  <a:cubicBezTo>
                    <a:pt x="178" y="742"/>
                    <a:pt x="180" y="745"/>
                    <a:pt x="183" y="754"/>
                  </a:cubicBezTo>
                  <a:cubicBezTo>
                    <a:pt x="177" y="772"/>
                    <a:pt x="194" y="771"/>
                    <a:pt x="207" y="778"/>
                  </a:cubicBezTo>
                  <a:cubicBezTo>
                    <a:pt x="212" y="786"/>
                    <a:pt x="217" y="788"/>
                    <a:pt x="225" y="792"/>
                  </a:cubicBezTo>
                  <a:cubicBezTo>
                    <a:pt x="241" y="790"/>
                    <a:pt x="242" y="788"/>
                    <a:pt x="255" y="784"/>
                  </a:cubicBezTo>
                  <a:cubicBezTo>
                    <a:pt x="265" y="774"/>
                    <a:pt x="279" y="780"/>
                    <a:pt x="293" y="778"/>
                  </a:cubicBezTo>
                  <a:cubicBezTo>
                    <a:pt x="302" y="771"/>
                    <a:pt x="309" y="768"/>
                    <a:pt x="313" y="756"/>
                  </a:cubicBezTo>
                  <a:cubicBezTo>
                    <a:pt x="314" y="702"/>
                    <a:pt x="278" y="613"/>
                    <a:pt x="329" y="596"/>
                  </a:cubicBezTo>
                  <a:cubicBezTo>
                    <a:pt x="338" y="598"/>
                    <a:pt x="346" y="600"/>
                    <a:pt x="355" y="602"/>
                  </a:cubicBezTo>
                  <a:cubicBezTo>
                    <a:pt x="365" y="595"/>
                    <a:pt x="374" y="599"/>
                    <a:pt x="385" y="602"/>
                  </a:cubicBezTo>
                  <a:cubicBezTo>
                    <a:pt x="407" y="600"/>
                    <a:pt x="418" y="590"/>
                    <a:pt x="441" y="588"/>
                  </a:cubicBezTo>
                  <a:cubicBezTo>
                    <a:pt x="453" y="583"/>
                    <a:pt x="459" y="577"/>
                    <a:pt x="469" y="570"/>
                  </a:cubicBezTo>
                  <a:cubicBezTo>
                    <a:pt x="474" y="571"/>
                    <a:pt x="482" y="578"/>
                    <a:pt x="485" y="574"/>
                  </a:cubicBezTo>
                  <a:cubicBezTo>
                    <a:pt x="493" y="564"/>
                    <a:pt x="482" y="551"/>
                    <a:pt x="497" y="546"/>
                  </a:cubicBezTo>
                  <a:cubicBezTo>
                    <a:pt x="506" y="548"/>
                    <a:pt x="521" y="557"/>
                    <a:pt x="529" y="554"/>
                  </a:cubicBezTo>
                  <a:cubicBezTo>
                    <a:pt x="534" y="539"/>
                    <a:pt x="533" y="541"/>
                    <a:pt x="549" y="538"/>
                  </a:cubicBezTo>
                  <a:cubicBezTo>
                    <a:pt x="552" y="537"/>
                    <a:pt x="554" y="535"/>
                    <a:pt x="557" y="534"/>
                  </a:cubicBezTo>
                  <a:cubicBezTo>
                    <a:pt x="562" y="533"/>
                    <a:pt x="568" y="534"/>
                    <a:pt x="573" y="532"/>
                  </a:cubicBezTo>
                  <a:cubicBezTo>
                    <a:pt x="580" y="529"/>
                    <a:pt x="581" y="513"/>
                    <a:pt x="583" y="506"/>
                  </a:cubicBezTo>
                  <a:cubicBezTo>
                    <a:pt x="599" y="511"/>
                    <a:pt x="591" y="509"/>
                    <a:pt x="607" y="512"/>
                  </a:cubicBezTo>
                  <a:cubicBezTo>
                    <a:pt x="621" y="508"/>
                    <a:pt x="624" y="498"/>
                    <a:pt x="635" y="490"/>
                  </a:cubicBezTo>
                  <a:cubicBezTo>
                    <a:pt x="648" y="494"/>
                    <a:pt x="646" y="508"/>
                    <a:pt x="657" y="512"/>
                  </a:cubicBezTo>
                  <a:cubicBezTo>
                    <a:pt x="666" y="503"/>
                    <a:pt x="661" y="495"/>
                    <a:pt x="671" y="488"/>
                  </a:cubicBezTo>
                  <a:cubicBezTo>
                    <a:pt x="697" y="496"/>
                    <a:pt x="702" y="496"/>
                    <a:pt x="731" y="494"/>
                  </a:cubicBezTo>
                  <a:cubicBezTo>
                    <a:pt x="740" y="492"/>
                    <a:pt x="748" y="490"/>
                    <a:pt x="757" y="488"/>
                  </a:cubicBezTo>
                  <a:cubicBezTo>
                    <a:pt x="768" y="472"/>
                    <a:pt x="784" y="479"/>
                    <a:pt x="803" y="480"/>
                  </a:cubicBezTo>
                  <a:cubicBezTo>
                    <a:pt x="828" y="484"/>
                    <a:pt x="849" y="480"/>
                    <a:pt x="875" y="478"/>
                  </a:cubicBezTo>
                  <a:cubicBezTo>
                    <a:pt x="879" y="477"/>
                    <a:pt x="883" y="472"/>
                    <a:pt x="887" y="472"/>
                  </a:cubicBezTo>
                  <a:cubicBezTo>
                    <a:pt x="892" y="472"/>
                    <a:pt x="901" y="480"/>
                    <a:pt x="907" y="482"/>
                  </a:cubicBezTo>
                  <a:cubicBezTo>
                    <a:pt x="916" y="468"/>
                    <a:pt x="910" y="472"/>
                    <a:pt x="921" y="468"/>
                  </a:cubicBezTo>
                  <a:cubicBezTo>
                    <a:pt x="927" y="431"/>
                    <a:pt x="933" y="432"/>
                    <a:pt x="931" y="374"/>
                  </a:cubicBezTo>
                  <a:cubicBezTo>
                    <a:pt x="930" y="295"/>
                    <a:pt x="934" y="59"/>
                    <a:pt x="927" y="0"/>
                  </a:cubicBezTo>
                  <a:cubicBezTo>
                    <a:pt x="910" y="4"/>
                    <a:pt x="892" y="6"/>
                    <a:pt x="883" y="20"/>
                  </a:cubicBezTo>
                  <a:cubicBezTo>
                    <a:pt x="880" y="24"/>
                    <a:pt x="874" y="23"/>
                    <a:pt x="869" y="24"/>
                  </a:cubicBezTo>
                  <a:cubicBezTo>
                    <a:pt x="850" y="30"/>
                    <a:pt x="837" y="33"/>
                    <a:pt x="821" y="44"/>
                  </a:cubicBezTo>
                  <a:cubicBezTo>
                    <a:pt x="810" y="52"/>
                    <a:pt x="794" y="58"/>
                    <a:pt x="781" y="62"/>
                  </a:cubicBezTo>
                  <a:cubicBezTo>
                    <a:pt x="774" y="64"/>
                    <a:pt x="759" y="68"/>
                    <a:pt x="759" y="68"/>
                  </a:cubicBezTo>
                  <a:cubicBezTo>
                    <a:pt x="757" y="69"/>
                    <a:pt x="755" y="71"/>
                    <a:pt x="753" y="72"/>
                  </a:cubicBezTo>
                  <a:cubicBezTo>
                    <a:pt x="749" y="73"/>
                    <a:pt x="745" y="72"/>
                    <a:pt x="741" y="74"/>
                  </a:cubicBezTo>
                  <a:cubicBezTo>
                    <a:pt x="735" y="77"/>
                    <a:pt x="737" y="88"/>
                    <a:pt x="731" y="92"/>
                  </a:cubicBezTo>
                  <a:cubicBezTo>
                    <a:pt x="718" y="100"/>
                    <a:pt x="712" y="105"/>
                    <a:pt x="697" y="110"/>
                  </a:cubicBezTo>
                  <a:cubicBezTo>
                    <a:pt x="686" y="118"/>
                    <a:pt x="687" y="114"/>
                    <a:pt x="675" y="110"/>
                  </a:cubicBezTo>
                  <a:cubicBezTo>
                    <a:pt x="672" y="100"/>
                    <a:pt x="666" y="98"/>
                    <a:pt x="657" y="96"/>
                  </a:cubicBezTo>
                  <a:cubicBezTo>
                    <a:pt x="653" y="99"/>
                    <a:pt x="649" y="102"/>
                    <a:pt x="645" y="104"/>
                  </a:cubicBezTo>
                  <a:cubicBezTo>
                    <a:pt x="642" y="105"/>
                    <a:pt x="638" y="106"/>
                    <a:pt x="635" y="108"/>
                  </a:cubicBezTo>
                  <a:cubicBezTo>
                    <a:pt x="631" y="110"/>
                    <a:pt x="623" y="116"/>
                    <a:pt x="623" y="116"/>
                  </a:cubicBezTo>
                  <a:cubicBezTo>
                    <a:pt x="620" y="124"/>
                    <a:pt x="617" y="125"/>
                    <a:pt x="609" y="128"/>
                  </a:cubicBezTo>
                  <a:cubicBezTo>
                    <a:pt x="594" y="124"/>
                    <a:pt x="594" y="123"/>
                    <a:pt x="571" y="128"/>
                  </a:cubicBezTo>
                  <a:cubicBezTo>
                    <a:pt x="563" y="130"/>
                    <a:pt x="549" y="138"/>
                    <a:pt x="549" y="138"/>
                  </a:cubicBezTo>
                  <a:cubicBezTo>
                    <a:pt x="534" y="136"/>
                    <a:pt x="524" y="140"/>
                    <a:pt x="511" y="132"/>
                  </a:cubicBezTo>
                  <a:cubicBezTo>
                    <a:pt x="506" y="129"/>
                    <a:pt x="503" y="121"/>
                    <a:pt x="501" y="116"/>
                  </a:cubicBezTo>
                  <a:cubicBezTo>
                    <a:pt x="498" y="107"/>
                    <a:pt x="487" y="111"/>
                    <a:pt x="481" y="110"/>
                  </a:cubicBezTo>
                  <a:cubicBezTo>
                    <a:pt x="476" y="98"/>
                    <a:pt x="478" y="91"/>
                    <a:pt x="467" y="84"/>
                  </a:cubicBezTo>
                  <a:cubicBezTo>
                    <a:pt x="465" y="75"/>
                    <a:pt x="455" y="70"/>
                    <a:pt x="451" y="62"/>
                  </a:cubicBezTo>
                  <a:cubicBezTo>
                    <a:pt x="452" y="53"/>
                    <a:pt x="458" y="31"/>
                    <a:pt x="445" y="44"/>
                  </a:cubicBezTo>
                  <a:cubicBezTo>
                    <a:pt x="443" y="50"/>
                    <a:pt x="441" y="56"/>
                    <a:pt x="439" y="62"/>
                  </a:cubicBezTo>
                  <a:cubicBezTo>
                    <a:pt x="438" y="64"/>
                    <a:pt x="437" y="68"/>
                    <a:pt x="437" y="68"/>
                  </a:cubicBezTo>
                  <a:cubicBezTo>
                    <a:pt x="436" y="82"/>
                    <a:pt x="437" y="96"/>
                    <a:pt x="435" y="110"/>
                  </a:cubicBezTo>
                  <a:cubicBezTo>
                    <a:pt x="435" y="114"/>
                    <a:pt x="431" y="122"/>
                    <a:pt x="431" y="122"/>
                  </a:cubicBezTo>
                  <a:cubicBezTo>
                    <a:pt x="434" y="138"/>
                    <a:pt x="432" y="147"/>
                    <a:pt x="421" y="158"/>
                  </a:cubicBezTo>
                  <a:cubicBezTo>
                    <a:pt x="406" y="143"/>
                    <a:pt x="401" y="131"/>
                    <a:pt x="379" y="128"/>
                  </a:cubicBezTo>
                  <a:cubicBezTo>
                    <a:pt x="356" y="130"/>
                    <a:pt x="345" y="140"/>
                    <a:pt x="321" y="138"/>
                  </a:cubicBezTo>
                  <a:cubicBezTo>
                    <a:pt x="318" y="128"/>
                    <a:pt x="318" y="115"/>
                    <a:pt x="313" y="106"/>
                  </a:cubicBezTo>
                  <a:cubicBezTo>
                    <a:pt x="311" y="102"/>
                    <a:pt x="309" y="97"/>
                    <a:pt x="305" y="94"/>
                  </a:cubicBezTo>
                  <a:cubicBezTo>
                    <a:pt x="301" y="91"/>
                    <a:pt x="293" y="86"/>
                    <a:pt x="293" y="86"/>
                  </a:cubicBezTo>
                  <a:cubicBezTo>
                    <a:pt x="289" y="87"/>
                    <a:pt x="278" y="87"/>
                    <a:pt x="275" y="92"/>
                  </a:cubicBezTo>
                  <a:cubicBezTo>
                    <a:pt x="273" y="96"/>
                    <a:pt x="271" y="104"/>
                    <a:pt x="271" y="104"/>
                  </a:cubicBezTo>
                  <a:cubicBezTo>
                    <a:pt x="272" y="117"/>
                    <a:pt x="273" y="128"/>
                    <a:pt x="277" y="140"/>
                  </a:cubicBezTo>
                  <a:cubicBezTo>
                    <a:pt x="276" y="146"/>
                    <a:pt x="277" y="152"/>
                    <a:pt x="275" y="158"/>
                  </a:cubicBezTo>
                  <a:cubicBezTo>
                    <a:pt x="274" y="160"/>
                    <a:pt x="250" y="174"/>
                    <a:pt x="245" y="176"/>
                  </a:cubicBezTo>
                  <a:cubicBezTo>
                    <a:pt x="234" y="175"/>
                    <a:pt x="226" y="172"/>
                    <a:pt x="215" y="176"/>
                  </a:cubicBezTo>
                  <a:cubicBezTo>
                    <a:pt x="204" y="180"/>
                    <a:pt x="201" y="193"/>
                    <a:pt x="193" y="200"/>
                  </a:cubicBezTo>
                  <a:cubicBezTo>
                    <a:pt x="186" y="206"/>
                    <a:pt x="176" y="208"/>
                    <a:pt x="167" y="210"/>
                  </a:cubicBezTo>
                  <a:cubicBezTo>
                    <a:pt x="158" y="216"/>
                    <a:pt x="165" y="221"/>
                    <a:pt x="157" y="226"/>
                  </a:cubicBezTo>
                  <a:cubicBezTo>
                    <a:pt x="153" y="229"/>
                    <a:pt x="145" y="234"/>
                    <a:pt x="145" y="234"/>
                  </a:cubicBezTo>
                  <a:cubicBezTo>
                    <a:pt x="131" y="255"/>
                    <a:pt x="125" y="283"/>
                    <a:pt x="97" y="2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6" name="Freeform 60">
              <a:extLst>
                <a:ext uri="{FF2B5EF4-FFF2-40B4-BE49-F238E27FC236}">
                  <a16:creationId xmlns:a16="http://schemas.microsoft.com/office/drawing/2014/main" xmlns="" id="{F1674A81-B9BB-4F91-9080-7DB83C19107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152" y="2229"/>
              <a:ext cx="805" cy="489"/>
            </a:xfrm>
            <a:custGeom>
              <a:avLst/>
              <a:gdLst/>
              <a:ahLst/>
              <a:cxnLst>
                <a:cxn ang="0">
                  <a:pos x="651" y="20"/>
                </a:cxn>
                <a:cxn ang="0">
                  <a:pos x="685" y="14"/>
                </a:cxn>
                <a:cxn ang="0">
                  <a:pos x="713" y="36"/>
                </a:cxn>
                <a:cxn ang="0">
                  <a:pos x="783" y="28"/>
                </a:cxn>
                <a:cxn ang="0">
                  <a:pos x="711" y="90"/>
                </a:cxn>
                <a:cxn ang="0">
                  <a:pos x="739" y="124"/>
                </a:cxn>
                <a:cxn ang="0">
                  <a:pos x="767" y="148"/>
                </a:cxn>
                <a:cxn ang="0">
                  <a:pos x="863" y="160"/>
                </a:cxn>
                <a:cxn ang="0">
                  <a:pos x="903" y="178"/>
                </a:cxn>
                <a:cxn ang="0">
                  <a:pos x="843" y="226"/>
                </a:cxn>
                <a:cxn ang="0">
                  <a:pos x="775" y="250"/>
                </a:cxn>
                <a:cxn ang="0">
                  <a:pos x="735" y="262"/>
                </a:cxn>
                <a:cxn ang="0">
                  <a:pos x="657" y="274"/>
                </a:cxn>
                <a:cxn ang="0">
                  <a:pos x="597" y="316"/>
                </a:cxn>
                <a:cxn ang="0">
                  <a:pos x="527" y="418"/>
                </a:cxn>
                <a:cxn ang="0">
                  <a:pos x="513" y="468"/>
                </a:cxn>
                <a:cxn ang="0">
                  <a:pos x="471" y="492"/>
                </a:cxn>
                <a:cxn ang="0">
                  <a:pos x="427" y="548"/>
                </a:cxn>
                <a:cxn ang="0">
                  <a:pos x="395" y="534"/>
                </a:cxn>
                <a:cxn ang="0">
                  <a:pos x="345" y="522"/>
                </a:cxn>
                <a:cxn ang="0">
                  <a:pos x="327" y="494"/>
                </a:cxn>
                <a:cxn ang="0">
                  <a:pos x="279" y="444"/>
                </a:cxn>
                <a:cxn ang="0">
                  <a:pos x="219" y="432"/>
                </a:cxn>
                <a:cxn ang="0">
                  <a:pos x="185" y="452"/>
                </a:cxn>
                <a:cxn ang="0">
                  <a:pos x="151" y="486"/>
                </a:cxn>
                <a:cxn ang="0">
                  <a:pos x="73" y="426"/>
                </a:cxn>
                <a:cxn ang="0">
                  <a:pos x="45" y="374"/>
                </a:cxn>
                <a:cxn ang="0">
                  <a:pos x="15" y="238"/>
                </a:cxn>
                <a:cxn ang="0">
                  <a:pos x="85" y="142"/>
                </a:cxn>
                <a:cxn ang="0">
                  <a:pos x="171" y="124"/>
                </a:cxn>
                <a:cxn ang="0">
                  <a:pos x="203" y="98"/>
                </a:cxn>
                <a:cxn ang="0">
                  <a:pos x="235" y="104"/>
                </a:cxn>
                <a:cxn ang="0">
                  <a:pos x="285" y="80"/>
                </a:cxn>
                <a:cxn ang="0">
                  <a:pos x="321" y="66"/>
                </a:cxn>
                <a:cxn ang="0">
                  <a:pos x="363" y="62"/>
                </a:cxn>
                <a:cxn ang="0">
                  <a:pos x="463" y="42"/>
                </a:cxn>
                <a:cxn ang="0">
                  <a:pos x="545" y="34"/>
                </a:cxn>
                <a:cxn ang="0">
                  <a:pos x="619" y="28"/>
                </a:cxn>
              </a:cxnLst>
              <a:rect l="0" t="0" r="r" b="b"/>
              <a:pathLst>
                <a:path w="903" h="566">
                  <a:moveTo>
                    <a:pt x="635" y="0"/>
                  </a:moveTo>
                  <a:cubicBezTo>
                    <a:pt x="639" y="10"/>
                    <a:pt x="642" y="14"/>
                    <a:pt x="651" y="20"/>
                  </a:cubicBezTo>
                  <a:cubicBezTo>
                    <a:pt x="658" y="18"/>
                    <a:pt x="662" y="14"/>
                    <a:pt x="669" y="12"/>
                  </a:cubicBezTo>
                  <a:cubicBezTo>
                    <a:pt x="674" y="13"/>
                    <a:pt x="680" y="12"/>
                    <a:pt x="685" y="14"/>
                  </a:cubicBezTo>
                  <a:cubicBezTo>
                    <a:pt x="689" y="16"/>
                    <a:pt x="689" y="23"/>
                    <a:pt x="693" y="26"/>
                  </a:cubicBezTo>
                  <a:cubicBezTo>
                    <a:pt x="699" y="30"/>
                    <a:pt x="706" y="34"/>
                    <a:pt x="713" y="36"/>
                  </a:cubicBezTo>
                  <a:cubicBezTo>
                    <a:pt x="723" y="33"/>
                    <a:pt x="729" y="25"/>
                    <a:pt x="739" y="22"/>
                  </a:cubicBezTo>
                  <a:cubicBezTo>
                    <a:pt x="755" y="23"/>
                    <a:pt x="768" y="25"/>
                    <a:pt x="783" y="28"/>
                  </a:cubicBezTo>
                  <a:cubicBezTo>
                    <a:pt x="792" y="56"/>
                    <a:pt x="762" y="66"/>
                    <a:pt x="741" y="68"/>
                  </a:cubicBezTo>
                  <a:cubicBezTo>
                    <a:pt x="728" y="71"/>
                    <a:pt x="720" y="81"/>
                    <a:pt x="711" y="90"/>
                  </a:cubicBezTo>
                  <a:cubicBezTo>
                    <a:pt x="714" y="98"/>
                    <a:pt x="715" y="101"/>
                    <a:pt x="723" y="104"/>
                  </a:cubicBezTo>
                  <a:cubicBezTo>
                    <a:pt x="728" y="110"/>
                    <a:pt x="736" y="117"/>
                    <a:pt x="739" y="124"/>
                  </a:cubicBezTo>
                  <a:cubicBezTo>
                    <a:pt x="740" y="127"/>
                    <a:pt x="743" y="139"/>
                    <a:pt x="747" y="142"/>
                  </a:cubicBezTo>
                  <a:cubicBezTo>
                    <a:pt x="753" y="146"/>
                    <a:pt x="767" y="148"/>
                    <a:pt x="767" y="148"/>
                  </a:cubicBezTo>
                  <a:cubicBezTo>
                    <a:pt x="780" y="165"/>
                    <a:pt x="782" y="160"/>
                    <a:pt x="809" y="162"/>
                  </a:cubicBezTo>
                  <a:cubicBezTo>
                    <a:pt x="823" y="167"/>
                    <a:pt x="851" y="161"/>
                    <a:pt x="863" y="160"/>
                  </a:cubicBezTo>
                  <a:cubicBezTo>
                    <a:pt x="878" y="150"/>
                    <a:pt x="870" y="151"/>
                    <a:pt x="887" y="154"/>
                  </a:cubicBezTo>
                  <a:cubicBezTo>
                    <a:pt x="894" y="161"/>
                    <a:pt x="900" y="168"/>
                    <a:pt x="903" y="178"/>
                  </a:cubicBezTo>
                  <a:cubicBezTo>
                    <a:pt x="899" y="208"/>
                    <a:pt x="882" y="209"/>
                    <a:pt x="867" y="232"/>
                  </a:cubicBezTo>
                  <a:cubicBezTo>
                    <a:pt x="855" y="230"/>
                    <a:pt x="851" y="223"/>
                    <a:pt x="843" y="226"/>
                  </a:cubicBezTo>
                  <a:cubicBezTo>
                    <a:pt x="841" y="228"/>
                    <a:pt x="805" y="247"/>
                    <a:pt x="803" y="248"/>
                  </a:cubicBezTo>
                  <a:cubicBezTo>
                    <a:pt x="794" y="250"/>
                    <a:pt x="784" y="249"/>
                    <a:pt x="775" y="250"/>
                  </a:cubicBezTo>
                  <a:cubicBezTo>
                    <a:pt x="767" y="258"/>
                    <a:pt x="763" y="255"/>
                    <a:pt x="753" y="252"/>
                  </a:cubicBezTo>
                  <a:cubicBezTo>
                    <a:pt x="739" y="261"/>
                    <a:pt x="746" y="258"/>
                    <a:pt x="735" y="262"/>
                  </a:cubicBezTo>
                  <a:cubicBezTo>
                    <a:pt x="713" y="259"/>
                    <a:pt x="706" y="258"/>
                    <a:pt x="681" y="260"/>
                  </a:cubicBezTo>
                  <a:cubicBezTo>
                    <a:pt x="673" y="266"/>
                    <a:pt x="666" y="271"/>
                    <a:pt x="657" y="274"/>
                  </a:cubicBezTo>
                  <a:cubicBezTo>
                    <a:pt x="650" y="279"/>
                    <a:pt x="633" y="284"/>
                    <a:pt x="633" y="284"/>
                  </a:cubicBezTo>
                  <a:cubicBezTo>
                    <a:pt x="617" y="295"/>
                    <a:pt x="617" y="313"/>
                    <a:pt x="597" y="316"/>
                  </a:cubicBezTo>
                  <a:cubicBezTo>
                    <a:pt x="572" y="313"/>
                    <a:pt x="552" y="325"/>
                    <a:pt x="543" y="352"/>
                  </a:cubicBezTo>
                  <a:cubicBezTo>
                    <a:pt x="541" y="377"/>
                    <a:pt x="533" y="394"/>
                    <a:pt x="527" y="418"/>
                  </a:cubicBezTo>
                  <a:cubicBezTo>
                    <a:pt x="528" y="429"/>
                    <a:pt x="534" y="447"/>
                    <a:pt x="529" y="458"/>
                  </a:cubicBezTo>
                  <a:cubicBezTo>
                    <a:pt x="527" y="464"/>
                    <a:pt x="513" y="468"/>
                    <a:pt x="513" y="468"/>
                  </a:cubicBezTo>
                  <a:cubicBezTo>
                    <a:pt x="510" y="477"/>
                    <a:pt x="505" y="486"/>
                    <a:pt x="495" y="488"/>
                  </a:cubicBezTo>
                  <a:cubicBezTo>
                    <a:pt x="487" y="490"/>
                    <a:pt x="471" y="492"/>
                    <a:pt x="471" y="492"/>
                  </a:cubicBezTo>
                  <a:cubicBezTo>
                    <a:pt x="466" y="506"/>
                    <a:pt x="471" y="502"/>
                    <a:pt x="461" y="508"/>
                  </a:cubicBezTo>
                  <a:cubicBezTo>
                    <a:pt x="454" y="528"/>
                    <a:pt x="444" y="537"/>
                    <a:pt x="427" y="548"/>
                  </a:cubicBezTo>
                  <a:cubicBezTo>
                    <a:pt x="422" y="555"/>
                    <a:pt x="419" y="559"/>
                    <a:pt x="411" y="562"/>
                  </a:cubicBezTo>
                  <a:cubicBezTo>
                    <a:pt x="384" y="554"/>
                    <a:pt x="407" y="566"/>
                    <a:pt x="395" y="534"/>
                  </a:cubicBezTo>
                  <a:cubicBezTo>
                    <a:pt x="392" y="526"/>
                    <a:pt x="373" y="522"/>
                    <a:pt x="373" y="522"/>
                  </a:cubicBezTo>
                  <a:cubicBezTo>
                    <a:pt x="366" y="523"/>
                    <a:pt x="352" y="526"/>
                    <a:pt x="345" y="522"/>
                  </a:cubicBezTo>
                  <a:cubicBezTo>
                    <a:pt x="340" y="519"/>
                    <a:pt x="344" y="509"/>
                    <a:pt x="341" y="504"/>
                  </a:cubicBezTo>
                  <a:cubicBezTo>
                    <a:pt x="340" y="503"/>
                    <a:pt x="329" y="495"/>
                    <a:pt x="327" y="494"/>
                  </a:cubicBezTo>
                  <a:cubicBezTo>
                    <a:pt x="325" y="480"/>
                    <a:pt x="322" y="463"/>
                    <a:pt x="311" y="452"/>
                  </a:cubicBezTo>
                  <a:cubicBezTo>
                    <a:pt x="304" y="445"/>
                    <a:pt x="288" y="447"/>
                    <a:pt x="279" y="444"/>
                  </a:cubicBezTo>
                  <a:cubicBezTo>
                    <a:pt x="269" y="434"/>
                    <a:pt x="262" y="425"/>
                    <a:pt x="251" y="418"/>
                  </a:cubicBezTo>
                  <a:cubicBezTo>
                    <a:pt x="212" y="424"/>
                    <a:pt x="238" y="420"/>
                    <a:pt x="219" y="432"/>
                  </a:cubicBezTo>
                  <a:cubicBezTo>
                    <a:pt x="210" y="423"/>
                    <a:pt x="211" y="429"/>
                    <a:pt x="201" y="432"/>
                  </a:cubicBezTo>
                  <a:cubicBezTo>
                    <a:pt x="186" y="447"/>
                    <a:pt x="189" y="440"/>
                    <a:pt x="185" y="452"/>
                  </a:cubicBezTo>
                  <a:cubicBezTo>
                    <a:pt x="187" y="457"/>
                    <a:pt x="189" y="461"/>
                    <a:pt x="185" y="466"/>
                  </a:cubicBezTo>
                  <a:cubicBezTo>
                    <a:pt x="184" y="467"/>
                    <a:pt x="153" y="485"/>
                    <a:pt x="151" y="486"/>
                  </a:cubicBezTo>
                  <a:cubicBezTo>
                    <a:pt x="132" y="480"/>
                    <a:pt x="126" y="460"/>
                    <a:pt x="105" y="456"/>
                  </a:cubicBezTo>
                  <a:cubicBezTo>
                    <a:pt x="95" y="446"/>
                    <a:pt x="85" y="432"/>
                    <a:pt x="73" y="426"/>
                  </a:cubicBezTo>
                  <a:cubicBezTo>
                    <a:pt x="64" y="413"/>
                    <a:pt x="71" y="410"/>
                    <a:pt x="65" y="392"/>
                  </a:cubicBezTo>
                  <a:cubicBezTo>
                    <a:pt x="62" y="384"/>
                    <a:pt x="50" y="381"/>
                    <a:pt x="45" y="374"/>
                  </a:cubicBezTo>
                  <a:cubicBezTo>
                    <a:pt x="36" y="361"/>
                    <a:pt x="22" y="348"/>
                    <a:pt x="17" y="334"/>
                  </a:cubicBezTo>
                  <a:cubicBezTo>
                    <a:pt x="19" y="302"/>
                    <a:pt x="21" y="270"/>
                    <a:pt x="15" y="238"/>
                  </a:cubicBezTo>
                  <a:cubicBezTo>
                    <a:pt x="17" y="163"/>
                    <a:pt x="0" y="152"/>
                    <a:pt x="67" y="148"/>
                  </a:cubicBezTo>
                  <a:cubicBezTo>
                    <a:pt x="73" y="146"/>
                    <a:pt x="85" y="142"/>
                    <a:pt x="85" y="142"/>
                  </a:cubicBezTo>
                  <a:cubicBezTo>
                    <a:pt x="105" y="145"/>
                    <a:pt x="125" y="142"/>
                    <a:pt x="145" y="140"/>
                  </a:cubicBezTo>
                  <a:cubicBezTo>
                    <a:pt x="155" y="137"/>
                    <a:pt x="161" y="127"/>
                    <a:pt x="171" y="124"/>
                  </a:cubicBezTo>
                  <a:cubicBezTo>
                    <a:pt x="176" y="122"/>
                    <a:pt x="187" y="120"/>
                    <a:pt x="187" y="120"/>
                  </a:cubicBezTo>
                  <a:cubicBezTo>
                    <a:pt x="192" y="113"/>
                    <a:pt x="196" y="103"/>
                    <a:pt x="203" y="98"/>
                  </a:cubicBezTo>
                  <a:cubicBezTo>
                    <a:pt x="208" y="99"/>
                    <a:pt x="214" y="99"/>
                    <a:pt x="219" y="100"/>
                  </a:cubicBezTo>
                  <a:cubicBezTo>
                    <a:pt x="224" y="101"/>
                    <a:pt x="235" y="104"/>
                    <a:pt x="235" y="104"/>
                  </a:cubicBezTo>
                  <a:cubicBezTo>
                    <a:pt x="241" y="103"/>
                    <a:pt x="243" y="90"/>
                    <a:pt x="251" y="86"/>
                  </a:cubicBezTo>
                  <a:cubicBezTo>
                    <a:pt x="259" y="82"/>
                    <a:pt x="277" y="84"/>
                    <a:pt x="285" y="80"/>
                  </a:cubicBezTo>
                  <a:cubicBezTo>
                    <a:pt x="291" y="74"/>
                    <a:pt x="294" y="69"/>
                    <a:pt x="301" y="64"/>
                  </a:cubicBezTo>
                  <a:cubicBezTo>
                    <a:pt x="316" y="69"/>
                    <a:pt x="309" y="69"/>
                    <a:pt x="321" y="66"/>
                  </a:cubicBezTo>
                  <a:cubicBezTo>
                    <a:pt x="329" y="60"/>
                    <a:pt x="330" y="52"/>
                    <a:pt x="339" y="46"/>
                  </a:cubicBezTo>
                  <a:cubicBezTo>
                    <a:pt x="349" y="49"/>
                    <a:pt x="354" y="56"/>
                    <a:pt x="363" y="62"/>
                  </a:cubicBezTo>
                  <a:cubicBezTo>
                    <a:pt x="372" y="48"/>
                    <a:pt x="385" y="45"/>
                    <a:pt x="399" y="40"/>
                  </a:cubicBezTo>
                  <a:cubicBezTo>
                    <a:pt x="420" y="41"/>
                    <a:pt x="442" y="45"/>
                    <a:pt x="463" y="42"/>
                  </a:cubicBezTo>
                  <a:cubicBezTo>
                    <a:pt x="470" y="38"/>
                    <a:pt x="481" y="26"/>
                    <a:pt x="481" y="26"/>
                  </a:cubicBezTo>
                  <a:cubicBezTo>
                    <a:pt x="503" y="27"/>
                    <a:pt x="524" y="29"/>
                    <a:pt x="545" y="34"/>
                  </a:cubicBezTo>
                  <a:cubicBezTo>
                    <a:pt x="560" y="33"/>
                    <a:pt x="582" y="35"/>
                    <a:pt x="595" y="26"/>
                  </a:cubicBezTo>
                  <a:cubicBezTo>
                    <a:pt x="605" y="29"/>
                    <a:pt x="608" y="30"/>
                    <a:pt x="619" y="28"/>
                  </a:cubicBezTo>
                  <a:cubicBezTo>
                    <a:pt x="627" y="16"/>
                    <a:pt x="632" y="16"/>
                    <a:pt x="635" y="0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7" name="Freeform 61">
              <a:extLst>
                <a:ext uri="{FF2B5EF4-FFF2-40B4-BE49-F238E27FC236}">
                  <a16:creationId xmlns:a16="http://schemas.microsoft.com/office/drawing/2014/main" xmlns="" id="{3055A831-5732-465A-AB6D-21541EA1B45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4" y="1651"/>
              <a:ext cx="269" cy="187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6" y="86"/>
                </a:cxn>
                <a:cxn ang="0">
                  <a:pos x="40" y="78"/>
                </a:cxn>
                <a:cxn ang="0">
                  <a:pos x="50" y="86"/>
                </a:cxn>
                <a:cxn ang="0">
                  <a:pos x="42" y="120"/>
                </a:cxn>
                <a:cxn ang="0">
                  <a:pos x="24" y="108"/>
                </a:cxn>
                <a:cxn ang="0">
                  <a:pos x="14" y="140"/>
                </a:cxn>
                <a:cxn ang="0">
                  <a:pos x="0" y="170"/>
                </a:cxn>
                <a:cxn ang="0">
                  <a:pos x="10" y="190"/>
                </a:cxn>
                <a:cxn ang="0">
                  <a:pos x="20" y="170"/>
                </a:cxn>
                <a:cxn ang="0">
                  <a:pos x="24" y="158"/>
                </a:cxn>
                <a:cxn ang="0">
                  <a:pos x="50" y="174"/>
                </a:cxn>
                <a:cxn ang="0">
                  <a:pos x="72" y="192"/>
                </a:cxn>
                <a:cxn ang="0">
                  <a:pos x="104" y="192"/>
                </a:cxn>
                <a:cxn ang="0">
                  <a:pos x="122" y="204"/>
                </a:cxn>
                <a:cxn ang="0">
                  <a:pos x="138" y="210"/>
                </a:cxn>
                <a:cxn ang="0">
                  <a:pos x="144" y="166"/>
                </a:cxn>
                <a:cxn ang="0">
                  <a:pos x="170" y="140"/>
                </a:cxn>
                <a:cxn ang="0">
                  <a:pos x="196" y="132"/>
                </a:cxn>
                <a:cxn ang="0">
                  <a:pos x="202" y="110"/>
                </a:cxn>
                <a:cxn ang="0">
                  <a:pos x="232" y="102"/>
                </a:cxn>
                <a:cxn ang="0">
                  <a:pos x="250" y="94"/>
                </a:cxn>
                <a:cxn ang="0">
                  <a:pos x="268" y="104"/>
                </a:cxn>
                <a:cxn ang="0">
                  <a:pos x="274" y="108"/>
                </a:cxn>
                <a:cxn ang="0">
                  <a:pos x="282" y="86"/>
                </a:cxn>
                <a:cxn ang="0">
                  <a:pos x="290" y="74"/>
                </a:cxn>
                <a:cxn ang="0">
                  <a:pos x="302" y="14"/>
                </a:cxn>
                <a:cxn ang="0">
                  <a:pos x="280" y="12"/>
                </a:cxn>
                <a:cxn ang="0">
                  <a:pos x="258" y="8"/>
                </a:cxn>
                <a:cxn ang="0">
                  <a:pos x="246" y="0"/>
                </a:cxn>
                <a:cxn ang="0">
                  <a:pos x="228" y="2"/>
                </a:cxn>
                <a:cxn ang="0">
                  <a:pos x="216" y="6"/>
                </a:cxn>
                <a:cxn ang="0">
                  <a:pos x="204" y="14"/>
                </a:cxn>
                <a:cxn ang="0">
                  <a:pos x="196" y="28"/>
                </a:cxn>
                <a:cxn ang="0">
                  <a:pos x="160" y="60"/>
                </a:cxn>
                <a:cxn ang="0">
                  <a:pos x="126" y="38"/>
                </a:cxn>
                <a:cxn ang="0">
                  <a:pos x="108" y="18"/>
                </a:cxn>
                <a:cxn ang="0">
                  <a:pos x="82" y="2"/>
                </a:cxn>
                <a:cxn ang="0">
                  <a:pos x="72" y="18"/>
                </a:cxn>
                <a:cxn ang="0">
                  <a:pos x="64" y="60"/>
                </a:cxn>
                <a:cxn ang="0">
                  <a:pos x="42" y="48"/>
                </a:cxn>
                <a:cxn ang="0">
                  <a:pos x="20" y="62"/>
                </a:cxn>
                <a:cxn ang="0">
                  <a:pos x="10" y="70"/>
                </a:cxn>
              </a:cxnLst>
              <a:rect l="0" t="0" r="r" b="b"/>
              <a:pathLst>
                <a:path w="302" h="216">
                  <a:moveTo>
                    <a:pt x="10" y="70"/>
                  </a:moveTo>
                  <a:cubicBezTo>
                    <a:pt x="13" y="79"/>
                    <a:pt x="7" y="80"/>
                    <a:pt x="16" y="86"/>
                  </a:cubicBezTo>
                  <a:cubicBezTo>
                    <a:pt x="26" y="76"/>
                    <a:pt x="26" y="76"/>
                    <a:pt x="40" y="78"/>
                  </a:cubicBezTo>
                  <a:cubicBezTo>
                    <a:pt x="42" y="82"/>
                    <a:pt x="50" y="82"/>
                    <a:pt x="50" y="86"/>
                  </a:cubicBezTo>
                  <a:cubicBezTo>
                    <a:pt x="54" y="118"/>
                    <a:pt x="57" y="115"/>
                    <a:pt x="42" y="120"/>
                  </a:cubicBezTo>
                  <a:cubicBezTo>
                    <a:pt x="37" y="113"/>
                    <a:pt x="32" y="111"/>
                    <a:pt x="24" y="108"/>
                  </a:cubicBezTo>
                  <a:cubicBezTo>
                    <a:pt x="11" y="112"/>
                    <a:pt x="16" y="128"/>
                    <a:pt x="14" y="140"/>
                  </a:cubicBezTo>
                  <a:cubicBezTo>
                    <a:pt x="13" y="150"/>
                    <a:pt x="3" y="160"/>
                    <a:pt x="0" y="170"/>
                  </a:cubicBezTo>
                  <a:cubicBezTo>
                    <a:pt x="2" y="179"/>
                    <a:pt x="0" y="187"/>
                    <a:pt x="10" y="190"/>
                  </a:cubicBezTo>
                  <a:cubicBezTo>
                    <a:pt x="20" y="187"/>
                    <a:pt x="17" y="179"/>
                    <a:pt x="20" y="170"/>
                  </a:cubicBezTo>
                  <a:cubicBezTo>
                    <a:pt x="21" y="166"/>
                    <a:pt x="24" y="158"/>
                    <a:pt x="24" y="158"/>
                  </a:cubicBezTo>
                  <a:cubicBezTo>
                    <a:pt x="33" y="164"/>
                    <a:pt x="40" y="172"/>
                    <a:pt x="50" y="174"/>
                  </a:cubicBezTo>
                  <a:cubicBezTo>
                    <a:pt x="59" y="180"/>
                    <a:pt x="64" y="184"/>
                    <a:pt x="72" y="192"/>
                  </a:cubicBezTo>
                  <a:cubicBezTo>
                    <a:pt x="84" y="188"/>
                    <a:pt x="85" y="187"/>
                    <a:pt x="104" y="192"/>
                  </a:cubicBezTo>
                  <a:cubicBezTo>
                    <a:pt x="111" y="194"/>
                    <a:pt x="122" y="204"/>
                    <a:pt x="122" y="204"/>
                  </a:cubicBezTo>
                  <a:cubicBezTo>
                    <a:pt x="127" y="212"/>
                    <a:pt x="129" y="216"/>
                    <a:pt x="138" y="210"/>
                  </a:cubicBezTo>
                  <a:cubicBezTo>
                    <a:pt x="139" y="192"/>
                    <a:pt x="139" y="182"/>
                    <a:pt x="144" y="166"/>
                  </a:cubicBezTo>
                  <a:cubicBezTo>
                    <a:pt x="147" y="142"/>
                    <a:pt x="153" y="151"/>
                    <a:pt x="170" y="140"/>
                  </a:cubicBezTo>
                  <a:cubicBezTo>
                    <a:pt x="181" y="123"/>
                    <a:pt x="162" y="149"/>
                    <a:pt x="196" y="132"/>
                  </a:cubicBezTo>
                  <a:cubicBezTo>
                    <a:pt x="203" y="129"/>
                    <a:pt x="196" y="114"/>
                    <a:pt x="202" y="110"/>
                  </a:cubicBezTo>
                  <a:cubicBezTo>
                    <a:pt x="213" y="103"/>
                    <a:pt x="218" y="104"/>
                    <a:pt x="232" y="102"/>
                  </a:cubicBezTo>
                  <a:cubicBezTo>
                    <a:pt x="237" y="98"/>
                    <a:pt x="250" y="94"/>
                    <a:pt x="250" y="94"/>
                  </a:cubicBezTo>
                  <a:cubicBezTo>
                    <a:pt x="261" y="98"/>
                    <a:pt x="254" y="95"/>
                    <a:pt x="268" y="104"/>
                  </a:cubicBezTo>
                  <a:cubicBezTo>
                    <a:pt x="270" y="105"/>
                    <a:pt x="274" y="108"/>
                    <a:pt x="274" y="108"/>
                  </a:cubicBezTo>
                  <a:cubicBezTo>
                    <a:pt x="287" y="99"/>
                    <a:pt x="274" y="110"/>
                    <a:pt x="282" y="86"/>
                  </a:cubicBezTo>
                  <a:cubicBezTo>
                    <a:pt x="284" y="81"/>
                    <a:pt x="290" y="74"/>
                    <a:pt x="290" y="74"/>
                  </a:cubicBezTo>
                  <a:cubicBezTo>
                    <a:pt x="291" y="54"/>
                    <a:pt x="291" y="31"/>
                    <a:pt x="302" y="14"/>
                  </a:cubicBezTo>
                  <a:cubicBezTo>
                    <a:pt x="296" y="5"/>
                    <a:pt x="290" y="10"/>
                    <a:pt x="280" y="12"/>
                  </a:cubicBezTo>
                  <a:cubicBezTo>
                    <a:pt x="277" y="12"/>
                    <a:pt x="263" y="11"/>
                    <a:pt x="258" y="8"/>
                  </a:cubicBezTo>
                  <a:cubicBezTo>
                    <a:pt x="254" y="6"/>
                    <a:pt x="246" y="0"/>
                    <a:pt x="246" y="0"/>
                  </a:cubicBezTo>
                  <a:cubicBezTo>
                    <a:pt x="240" y="1"/>
                    <a:pt x="234" y="1"/>
                    <a:pt x="228" y="2"/>
                  </a:cubicBezTo>
                  <a:cubicBezTo>
                    <a:pt x="224" y="3"/>
                    <a:pt x="216" y="6"/>
                    <a:pt x="216" y="6"/>
                  </a:cubicBezTo>
                  <a:cubicBezTo>
                    <a:pt x="213" y="9"/>
                    <a:pt x="207" y="11"/>
                    <a:pt x="204" y="14"/>
                  </a:cubicBezTo>
                  <a:cubicBezTo>
                    <a:pt x="200" y="18"/>
                    <a:pt x="199" y="24"/>
                    <a:pt x="196" y="28"/>
                  </a:cubicBezTo>
                  <a:cubicBezTo>
                    <a:pt x="189" y="49"/>
                    <a:pt x="176" y="49"/>
                    <a:pt x="160" y="60"/>
                  </a:cubicBezTo>
                  <a:cubicBezTo>
                    <a:pt x="148" y="54"/>
                    <a:pt x="137" y="46"/>
                    <a:pt x="126" y="38"/>
                  </a:cubicBezTo>
                  <a:cubicBezTo>
                    <a:pt x="120" y="29"/>
                    <a:pt x="119" y="22"/>
                    <a:pt x="108" y="18"/>
                  </a:cubicBezTo>
                  <a:cubicBezTo>
                    <a:pt x="91" y="24"/>
                    <a:pt x="93" y="9"/>
                    <a:pt x="82" y="2"/>
                  </a:cubicBezTo>
                  <a:cubicBezTo>
                    <a:pt x="73" y="5"/>
                    <a:pt x="75" y="10"/>
                    <a:pt x="72" y="18"/>
                  </a:cubicBezTo>
                  <a:cubicBezTo>
                    <a:pt x="69" y="36"/>
                    <a:pt x="68" y="44"/>
                    <a:pt x="64" y="60"/>
                  </a:cubicBezTo>
                  <a:cubicBezTo>
                    <a:pt x="54" y="58"/>
                    <a:pt x="50" y="54"/>
                    <a:pt x="42" y="48"/>
                  </a:cubicBezTo>
                  <a:cubicBezTo>
                    <a:pt x="26" y="51"/>
                    <a:pt x="31" y="53"/>
                    <a:pt x="20" y="62"/>
                  </a:cubicBezTo>
                  <a:cubicBezTo>
                    <a:pt x="17" y="65"/>
                    <a:pt x="7" y="73"/>
                    <a:pt x="10" y="7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8" name="Freeform 62">
              <a:extLst>
                <a:ext uri="{FF2B5EF4-FFF2-40B4-BE49-F238E27FC236}">
                  <a16:creationId xmlns:a16="http://schemas.microsoft.com/office/drawing/2014/main" xmlns="" id="{D78485D7-BEB8-488B-9F59-880AA94CD83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02" y="1703"/>
              <a:ext cx="226" cy="182"/>
            </a:xfrm>
            <a:custGeom>
              <a:avLst/>
              <a:gdLst/>
              <a:ahLst/>
              <a:cxnLst>
                <a:cxn ang="0">
                  <a:pos x="30" y="116"/>
                </a:cxn>
                <a:cxn ang="0">
                  <a:pos x="60" y="116"/>
                </a:cxn>
                <a:cxn ang="0">
                  <a:pos x="72" y="146"/>
                </a:cxn>
                <a:cxn ang="0">
                  <a:pos x="84" y="150"/>
                </a:cxn>
                <a:cxn ang="0">
                  <a:pos x="92" y="168"/>
                </a:cxn>
                <a:cxn ang="0">
                  <a:pos x="120" y="184"/>
                </a:cxn>
                <a:cxn ang="0">
                  <a:pos x="138" y="190"/>
                </a:cxn>
                <a:cxn ang="0">
                  <a:pos x="220" y="156"/>
                </a:cxn>
                <a:cxn ang="0">
                  <a:pos x="204" y="142"/>
                </a:cxn>
                <a:cxn ang="0">
                  <a:pos x="160" y="128"/>
                </a:cxn>
                <a:cxn ang="0">
                  <a:pos x="118" y="102"/>
                </a:cxn>
                <a:cxn ang="0">
                  <a:pos x="102" y="130"/>
                </a:cxn>
                <a:cxn ang="0">
                  <a:pos x="106" y="78"/>
                </a:cxn>
                <a:cxn ang="0">
                  <a:pos x="118" y="50"/>
                </a:cxn>
                <a:cxn ang="0">
                  <a:pos x="144" y="56"/>
                </a:cxn>
                <a:cxn ang="0">
                  <a:pos x="118" y="16"/>
                </a:cxn>
                <a:cxn ang="0">
                  <a:pos x="96" y="24"/>
                </a:cxn>
                <a:cxn ang="0">
                  <a:pos x="76" y="4"/>
                </a:cxn>
                <a:cxn ang="0">
                  <a:pos x="64" y="0"/>
                </a:cxn>
                <a:cxn ang="0">
                  <a:pos x="50" y="20"/>
                </a:cxn>
                <a:cxn ang="0">
                  <a:pos x="24" y="28"/>
                </a:cxn>
                <a:cxn ang="0">
                  <a:pos x="2" y="46"/>
                </a:cxn>
                <a:cxn ang="0">
                  <a:pos x="6" y="80"/>
                </a:cxn>
                <a:cxn ang="0">
                  <a:pos x="20" y="110"/>
                </a:cxn>
                <a:cxn ang="0">
                  <a:pos x="30" y="116"/>
                </a:cxn>
              </a:cxnLst>
              <a:rect l="0" t="0" r="r" b="b"/>
              <a:pathLst>
                <a:path w="254" h="211">
                  <a:moveTo>
                    <a:pt x="30" y="116"/>
                  </a:moveTo>
                  <a:cubicBezTo>
                    <a:pt x="39" y="115"/>
                    <a:pt x="51" y="112"/>
                    <a:pt x="60" y="116"/>
                  </a:cubicBezTo>
                  <a:cubicBezTo>
                    <a:pt x="67" y="119"/>
                    <a:pt x="66" y="144"/>
                    <a:pt x="72" y="146"/>
                  </a:cubicBezTo>
                  <a:cubicBezTo>
                    <a:pt x="76" y="147"/>
                    <a:pt x="84" y="150"/>
                    <a:pt x="84" y="150"/>
                  </a:cubicBezTo>
                  <a:cubicBezTo>
                    <a:pt x="99" y="145"/>
                    <a:pt x="95" y="159"/>
                    <a:pt x="92" y="168"/>
                  </a:cubicBezTo>
                  <a:cubicBezTo>
                    <a:pt x="108" y="172"/>
                    <a:pt x="114" y="166"/>
                    <a:pt x="120" y="184"/>
                  </a:cubicBezTo>
                  <a:cubicBezTo>
                    <a:pt x="122" y="190"/>
                    <a:pt x="138" y="190"/>
                    <a:pt x="138" y="190"/>
                  </a:cubicBezTo>
                  <a:cubicBezTo>
                    <a:pt x="254" y="184"/>
                    <a:pt x="202" y="211"/>
                    <a:pt x="220" y="156"/>
                  </a:cubicBezTo>
                  <a:cubicBezTo>
                    <a:pt x="216" y="150"/>
                    <a:pt x="204" y="142"/>
                    <a:pt x="204" y="142"/>
                  </a:cubicBezTo>
                  <a:cubicBezTo>
                    <a:pt x="194" y="126"/>
                    <a:pt x="178" y="129"/>
                    <a:pt x="160" y="128"/>
                  </a:cubicBezTo>
                  <a:cubicBezTo>
                    <a:pt x="150" y="113"/>
                    <a:pt x="134" y="107"/>
                    <a:pt x="118" y="102"/>
                  </a:cubicBezTo>
                  <a:cubicBezTo>
                    <a:pt x="115" y="112"/>
                    <a:pt x="111" y="124"/>
                    <a:pt x="102" y="130"/>
                  </a:cubicBezTo>
                  <a:cubicBezTo>
                    <a:pt x="88" y="109"/>
                    <a:pt x="99" y="99"/>
                    <a:pt x="106" y="78"/>
                  </a:cubicBezTo>
                  <a:cubicBezTo>
                    <a:pt x="107" y="65"/>
                    <a:pt x="102" y="46"/>
                    <a:pt x="118" y="50"/>
                  </a:cubicBezTo>
                  <a:cubicBezTo>
                    <a:pt x="129" y="57"/>
                    <a:pt x="131" y="58"/>
                    <a:pt x="144" y="56"/>
                  </a:cubicBezTo>
                  <a:cubicBezTo>
                    <a:pt x="152" y="33"/>
                    <a:pt x="137" y="22"/>
                    <a:pt x="118" y="16"/>
                  </a:cubicBezTo>
                  <a:cubicBezTo>
                    <a:pt x="109" y="22"/>
                    <a:pt x="107" y="27"/>
                    <a:pt x="96" y="24"/>
                  </a:cubicBezTo>
                  <a:cubicBezTo>
                    <a:pt x="94" y="10"/>
                    <a:pt x="88" y="9"/>
                    <a:pt x="76" y="4"/>
                  </a:cubicBezTo>
                  <a:cubicBezTo>
                    <a:pt x="72" y="2"/>
                    <a:pt x="64" y="0"/>
                    <a:pt x="64" y="0"/>
                  </a:cubicBezTo>
                  <a:cubicBezTo>
                    <a:pt x="53" y="4"/>
                    <a:pt x="57" y="13"/>
                    <a:pt x="50" y="20"/>
                  </a:cubicBezTo>
                  <a:cubicBezTo>
                    <a:pt x="43" y="27"/>
                    <a:pt x="33" y="27"/>
                    <a:pt x="24" y="28"/>
                  </a:cubicBezTo>
                  <a:cubicBezTo>
                    <a:pt x="14" y="31"/>
                    <a:pt x="8" y="37"/>
                    <a:pt x="2" y="46"/>
                  </a:cubicBezTo>
                  <a:cubicBezTo>
                    <a:pt x="0" y="59"/>
                    <a:pt x="0" y="68"/>
                    <a:pt x="6" y="80"/>
                  </a:cubicBezTo>
                  <a:cubicBezTo>
                    <a:pt x="8" y="92"/>
                    <a:pt x="10" y="103"/>
                    <a:pt x="20" y="110"/>
                  </a:cubicBezTo>
                  <a:cubicBezTo>
                    <a:pt x="22" y="115"/>
                    <a:pt x="24" y="122"/>
                    <a:pt x="30" y="11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09" name="Freeform 63">
              <a:extLst>
                <a:ext uri="{FF2B5EF4-FFF2-40B4-BE49-F238E27FC236}">
                  <a16:creationId xmlns:a16="http://schemas.microsoft.com/office/drawing/2014/main" xmlns="" id="{DC74D008-FE2C-46B7-B423-7D211F8D8FB1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42" y="1736"/>
              <a:ext cx="352" cy="495"/>
            </a:xfrm>
            <a:custGeom>
              <a:avLst/>
              <a:gdLst/>
              <a:ahLst/>
              <a:cxnLst>
                <a:cxn ang="0">
                  <a:pos x="168" y="154"/>
                </a:cxn>
                <a:cxn ang="0">
                  <a:pos x="140" y="190"/>
                </a:cxn>
                <a:cxn ang="0">
                  <a:pos x="114" y="228"/>
                </a:cxn>
                <a:cxn ang="0">
                  <a:pos x="96" y="276"/>
                </a:cxn>
                <a:cxn ang="0">
                  <a:pos x="74" y="322"/>
                </a:cxn>
                <a:cxn ang="0">
                  <a:pos x="40" y="386"/>
                </a:cxn>
                <a:cxn ang="0">
                  <a:pos x="34" y="408"/>
                </a:cxn>
                <a:cxn ang="0">
                  <a:pos x="26" y="420"/>
                </a:cxn>
                <a:cxn ang="0">
                  <a:pos x="24" y="448"/>
                </a:cxn>
                <a:cxn ang="0">
                  <a:pos x="16" y="460"/>
                </a:cxn>
                <a:cxn ang="0">
                  <a:pos x="6" y="500"/>
                </a:cxn>
                <a:cxn ang="0">
                  <a:pos x="0" y="518"/>
                </a:cxn>
                <a:cxn ang="0">
                  <a:pos x="2" y="532"/>
                </a:cxn>
                <a:cxn ang="0">
                  <a:pos x="18" y="546"/>
                </a:cxn>
                <a:cxn ang="0">
                  <a:pos x="34" y="572"/>
                </a:cxn>
                <a:cxn ang="0">
                  <a:pos x="68" y="560"/>
                </a:cxn>
                <a:cxn ang="0">
                  <a:pos x="122" y="526"/>
                </a:cxn>
                <a:cxn ang="0">
                  <a:pos x="142" y="482"/>
                </a:cxn>
                <a:cxn ang="0">
                  <a:pos x="162" y="460"/>
                </a:cxn>
                <a:cxn ang="0">
                  <a:pos x="190" y="476"/>
                </a:cxn>
                <a:cxn ang="0">
                  <a:pos x="212" y="472"/>
                </a:cxn>
                <a:cxn ang="0">
                  <a:pos x="244" y="460"/>
                </a:cxn>
                <a:cxn ang="0">
                  <a:pos x="260" y="498"/>
                </a:cxn>
                <a:cxn ang="0">
                  <a:pos x="286" y="494"/>
                </a:cxn>
                <a:cxn ang="0">
                  <a:pos x="292" y="480"/>
                </a:cxn>
                <a:cxn ang="0">
                  <a:pos x="316" y="456"/>
                </a:cxn>
                <a:cxn ang="0">
                  <a:pos x="322" y="432"/>
                </a:cxn>
                <a:cxn ang="0">
                  <a:pos x="334" y="414"/>
                </a:cxn>
                <a:cxn ang="0">
                  <a:pos x="360" y="396"/>
                </a:cxn>
                <a:cxn ang="0">
                  <a:pos x="380" y="338"/>
                </a:cxn>
                <a:cxn ang="0">
                  <a:pos x="370" y="252"/>
                </a:cxn>
                <a:cxn ang="0">
                  <a:pos x="346" y="262"/>
                </a:cxn>
                <a:cxn ang="0">
                  <a:pos x="340" y="266"/>
                </a:cxn>
                <a:cxn ang="0">
                  <a:pos x="308" y="256"/>
                </a:cxn>
                <a:cxn ang="0">
                  <a:pos x="292" y="252"/>
                </a:cxn>
                <a:cxn ang="0">
                  <a:pos x="300" y="226"/>
                </a:cxn>
                <a:cxn ang="0">
                  <a:pos x="310" y="130"/>
                </a:cxn>
                <a:cxn ang="0">
                  <a:pos x="322" y="90"/>
                </a:cxn>
                <a:cxn ang="0">
                  <a:pos x="326" y="74"/>
                </a:cxn>
                <a:cxn ang="0">
                  <a:pos x="314" y="14"/>
                </a:cxn>
                <a:cxn ang="0">
                  <a:pos x="290" y="0"/>
                </a:cxn>
                <a:cxn ang="0">
                  <a:pos x="248" y="6"/>
                </a:cxn>
                <a:cxn ang="0">
                  <a:pos x="238" y="24"/>
                </a:cxn>
                <a:cxn ang="0">
                  <a:pos x="236" y="34"/>
                </a:cxn>
                <a:cxn ang="0">
                  <a:pos x="216" y="40"/>
                </a:cxn>
                <a:cxn ang="0">
                  <a:pos x="206" y="50"/>
                </a:cxn>
                <a:cxn ang="0">
                  <a:pos x="194" y="54"/>
                </a:cxn>
                <a:cxn ang="0">
                  <a:pos x="176" y="88"/>
                </a:cxn>
                <a:cxn ang="0">
                  <a:pos x="172" y="124"/>
                </a:cxn>
                <a:cxn ang="0">
                  <a:pos x="168" y="154"/>
                </a:cxn>
              </a:cxnLst>
              <a:rect l="0" t="0" r="r" b="b"/>
              <a:pathLst>
                <a:path w="395" h="572">
                  <a:moveTo>
                    <a:pt x="168" y="154"/>
                  </a:moveTo>
                  <a:cubicBezTo>
                    <a:pt x="166" y="184"/>
                    <a:pt x="167" y="186"/>
                    <a:pt x="140" y="190"/>
                  </a:cubicBezTo>
                  <a:cubicBezTo>
                    <a:pt x="123" y="201"/>
                    <a:pt x="133" y="222"/>
                    <a:pt x="114" y="228"/>
                  </a:cubicBezTo>
                  <a:cubicBezTo>
                    <a:pt x="108" y="256"/>
                    <a:pt x="114" y="258"/>
                    <a:pt x="96" y="276"/>
                  </a:cubicBezTo>
                  <a:cubicBezTo>
                    <a:pt x="89" y="297"/>
                    <a:pt x="98" y="316"/>
                    <a:pt x="74" y="322"/>
                  </a:cubicBezTo>
                  <a:cubicBezTo>
                    <a:pt x="63" y="337"/>
                    <a:pt x="46" y="368"/>
                    <a:pt x="40" y="386"/>
                  </a:cubicBezTo>
                  <a:cubicBezTo>
                    <a:pt x="37" y="394"/>
                    <a:pt x="39" y="401"/>
                    <a:pt x="34" y="408"/>
                  </a:cubicBezTo>
                  <a:cubicBezTo>
                    <a:pt x="31" y="412"/>
                    <a:pt x="26" y="420"/>
                    <a:pt x="26" y="420"/>
                  </a:cubicBezTo>
                  <a:cubicBezTo>
                    <a:pt x="29" y="440"/>
                    <a:pt x="30" y="431"/>
                    <a:pt x="24" y="448"/>
                  </a:cubicBezTo>
                  <a:cubicBezTo>
                    <a:pt x="22" y="453"/>
                    <a:pt x="16" y="460"/>
                    <a:pt x="16" y="460"/>
                  </a:cubicBezTo>
                  <a:cubicBezTo>
                    <a:pt x="14" y="493"/>
                    <a:pt x="19" y="480"/>
                    <a:pt x="6" y="500"/>
                  </a:cubicBezTo>
                  <a:cubicBezTo>
                    <a:pt x="2" y="505"/>
                    <a:pt x="0" y="518"/>
                    <a:pt x="0" y="518"/>
                  </a:cubicBezTo>
                  <a:cubicBezTo>
                    <a:pt x="1" y="523"/>
                    <a:pt x="0" y="528"/>
                    <a:pt x="2" y="532"/>
                  </a:cubicBezTo>
                  <a:cubicBezTo>
                    <a:pt x="5" y="538"/>
                    <a:pt x="14" y="542"/>
                    <a:pt x="18" y="546"/>
                  </a:cubicBezTo>
                  <a:cubicBezTo>
                    <a:pt x="24" y="552"/>
                    <a:pt x="29" y="564"/>
                    <a:pt x="34" y="572"/>
                  </a:cubicBezTo>
                  <a:cubicBezTo>
                    <a:pt x="48" y="570"/>
                    <a:pt x="55" y="564"/>
                    <a:pt x="68" y="560"/>
                  </a:cubicBezTo>
                  <a:cubicBezTo>
                    <a:pt x="84" y="544"/>
                    <a:pt x="101" y="536"/>
                    <a:pt x="122" y="526"/>
                  </a:cubicBezTo>
                  <a:cubicBezTo>
                    <a:pt x="128" y="509"/>
                    <a:pt x="121" y="489"/>
                    <a:pt x="142" y="482"/>
                  </a:cubicBezTo>
                  <a:cubicBezTo>
                    <a:pt x="150" y="471"/>
                    <a:pt x="151" y="466"/>
                    <a:pt x="162" y="460"/>
                  </a:cubicBezTo>
                  <a:cubicBezTo>
                    <a:pt x="192" y="463"/>
                    <a:pt x="175" y="461"/>
                    <a:pt x="190" y="476"/>
                  </a:cubicBezTo>
                  <a:cubicBezTo>
                    <a:pt x="200" y="474"/>
                    <a:pt x="202" y="469"/>
                    <a:pt x="212" y="472"/>
                  </a:cubicBezTo>
                  <a:cubicBezTo>
                    <a:pt x="224" y="470"/>
                    <a:pt x="234" y="467"/>
                    <a:pt x="244" y="460"/>
                  </a:cubicBezTo>
                  <a:cubicBezTo>
                    <a:pt x="240" y="491"/>
                    <a:pt x="229" y="488"/>
                    <a:pt x="260" y="498"/>
                  </a:cubicBezTo>
                  <a:cubicBezTo>
                    <a:pt x="269" y="497"/>
                    <a:pt x="279" y="499"/>
                    <a:pt x="286" y="494"/>
                  </a:cubicBezTo>
                  <a:cubicBezTo>
                    <a:pt x="290" y="491"/>
                    <a:pt x="289" y="484"/>
                    <a:pt x="292" y="480"/>
                  </a:cubicBezTo>
                  <a:cubicBezTo>
                    <a:pt x="299" y="472"/>
                    <a:pt x="308" y="464"/>
                    <a:pt x="316" y="456"/>
                  </a:cubicBezTo>
                  <a:cubicBezTo>
                    <a:pt x="319" y="448"/>
                    <a:pt x="319" y="440"/>
                    <a:pt x="322" y="432"/>
                  </a:cubicBezTo>
                  <a:cubicBezTo>
                    <a:pt x="325" y="425"/>
                    <a:pt x="331" y="422"/>
                    <a:pt x="334" y="414"/>
                  </a:cubicBezTo>
                  <a:cubicBezTo>
                    <a:pt x="337" y="394"/>
                    <a:pt x="339" y="398"/>
                    <a:pt x="360" y="396"/>
                  </a:cubicBezTo>
                  <a:cubicBezTo>
                    <a:pt x="377" y="385"/>
                    <a:pt x="368" y="356"/>
                    <a:pt x="380" y="338"/>
                  </a:cubicBezTo>
                  <a:cubicBezTo>
                    <a:pt x="382" y="315"/>
                    <a:pt x="395" y="265"/>
                    <a:pt x="370" y="252"/>
                  </a:cubicBezTo>
                  <a:cubicBezTo>
                    <a:pt x="353" y="255"/>
                    <a:pt x="361" y="252"/>
                    <a:pt x="346" y="262"/>
                  </a:cubicBezTo>
                  <a:cubicBezTo>
                    <a:pt x="344" y="263"/>
                    <a:pt x="340" y="266"/>
                    <a:pt x="340" y="266"/>
                  </a:cubicBezTo>
                  <a:cubicBezTo>
                    <a:pt x="330" y="263"/>
                    <a:pt x="319" y="259"/>
                    <a:pt x="308" y="256"/>
                  </a:cubicBezTo>
                  <a:cubicBezTo>
                    <a:pt x="303" y="255"/>
                    <a:pt x="292" y="252"/>
                    <a:pt x="292" y="252"/>
                  </a:cubicBezTo>
                  <a:cubicBezTo>
                    <a:pt x="286" y="240"/>
                    <a:pt x="291" y="235"/>
                    <a:pt x="300" y="226"/>
                  </a:cubicBezTo>
                  <a:cubicBezTo>
                    <a:pt x="310" y="195"/>
                    <a:pt x="302" y="162"/>
                    <a:pt x="310" y="130"/>
                  </a:cubicBezTo>
                  <a:cubicBezTo>
                    <a:pt x="313" y="117"/>
                    <a:pt x="318" y="103"/>
                    <a:pt x="322" y="90"/>
                  </a:cubicBezTo>
                  <a:cubicBezTo>
                    <a:pt x="323" y="85"/>
                    <a:pt x="326" y="74"/>
                    <a:pt x="326" y="74"/>
                  </a:cubicBezTo>
                  <a:cubicBezTo>
                    <a:pt x="324" y="52"/>
                    <a:pt x="321" y="34"/>
                    <a:pt x="314" y="14"/>
                  </a:cubicBezTo>
                  <a:cubicBezTo>
                    <a:pt x="312" y="9"/>
                    <a:pt x="294" y="3"/>
                    <a:pt x="290" y="0"/>
                  </a:cubicBezTo>
                  <a:cubicBezTo>
                    <a:pt x="275" y="2"/>
                    <a:pt x="263" y="5"/>
                    <a:pt x="248" y="6"/>
                  </a:cubicBezTo>
                  <a:cubicBezTo>
                    <a:pt x="242" y="15"/>
                    <a:pt x="240" y="16"/>
                    <a:pt x="238" y="24"/>
                  </a:cubicBezTo>
                  <a:cubicBezTo>
                    <a:pt x="237" y="27"/>
                    <a:pt x="238" y="32"/>
                    <a:pt x="236" y="34"/>
                  </a:cubicBezTo>
                  <a:cubicBezTo>
                    <a:pt x="234" y="36"/>
                    <a:pt x="220" y="39"/>
                    <a:pt x="216" y="40"/>
                  </a:cubicBezTo>
                  <a:cubicBezTo>
                    <a:pt x="212" y="45"/>
                    <a:pt x="212" y="47"/>
                    <a:pt x="206" y="50"/>
                  </a:cubicBezTo>
                  <a:cubicBezTo>
                    <a:pt x="202" y="52"/>
                    <a:pt x="194" y="54"/>
                    <a:pt x="194" y="54"/>
                  </a:cubicBezTo>
                  <a:cubicBezTo>
                    <a:pt x="185" y="63"/>
                    <a:pt x="184" y="77"/>
                    <a:pt x="176" y="88"/>
                  </a:cubicBezTo>
                  <a:cubicBezTo>
                    <a:pt x="179" y="101"/>
                    <a:pt x="185" y="115"/>
                    <a:pt x="172" y="124"/>
                  </a:cubicBezTo>
                  <a:cubicBezTo>
                    <a:pt x="169" y="135"/>
                    <a:pt x="165" y="143"/>
                    <a:pt x="168" y="15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0" name="Freeform 64">
              <a:extLst>
                <a:ext uri="{FF2B5EF4-FFF2-40B4-BE49-F238E27FC236}">
                  <a16:creationId xmlns:a16="http://schemas.microsoft.com/office/drawing/2014/main" xmlns="" id="{A5385C94-501C-425E-89DA-41EB332D926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687" y="1861"/>
              <a:ext cx="105" cy="133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34" y="31"/>
                </a:cxn>
                <a:cxn ang="0">
                  <a:pos x="12" y="23"/>
                </a:cxn>
                <a:cxn ang="0">
                  <a:pos x="18" y="75"/>
                </a:cxn>
                <a:cxn ang="0">
                  <a:pos x="30" y="127"/>
                </a:cxn>
                <a:cxn ang="0">
                  <a:pos x="38" y="153"/>
                </a:cxn>
                <a:cxn ang="0">
                  <a:pos x="62" y="91"/>
                </a:cxn>
                <a:cxn ang="0">
                  <a:pos x="82" y="69"/>
                </a:cxn>
                <a:cxn ang="0">
                  <a:pos x="110" y="41"/>
                </a:cxn>
                <a:cxn ang="0">
                  <a:pos x="118" y="15"/>
                </a:cxn>
                <a:cxn ang="0">
                  <a:pos x="44" y="11"/>
                </a:cxn>
              </a:cxnLst>
              <a:rect l="0" t="0" r="r" b="b"/>
              <a:pathLst>
                <a:path w="118" h="153">
                  <a:moveTo>
                    <a:pt x="44" y="11"/>
                  </a:moveTo>
                  <a:cubicBezTo>
                    <a:pt x="42" y="21"/>
                    <a:pt x="44" y="28"/>
                    <a:pt x="34" y="31"/>
                  </a:cubicBezTo>
                  <a:cubicBezTo>
                    <a:pt x="22" y="27"/>
                    <a:pt x="27" y="20"/>
                    <a:pt x="12" y="23"/>
                  </a:cubicBezTo>
                  <a:cubicBezTo>
                    <a:pt x="8" y="38"/>
                    <a:pt x="0" y="69"/>
                    <a:pt x="18" y="75"/>
                  </a:cubicBezTo>
                  <a:cubicBezTo>
                    <a:pt x="24" y="93"/>
                    <a:pt x="19" y="112"/>
                    <a:pt x="30" y="127"/>
                  </a:cubicBezTo>
                  <a:cubicBezTo>
                    <a:pt x="33" y="136"/>
                    <a:pt x="35" y="144"/>
                    <a:pt x="38" y="153"/>
                  </a:cubicBezTo>
                  <a:cubicBezTo>
                    <a:pt x="58" y="146"/>
                    <a:pt x="51" y="108"/>
                    <a:pt x="62" y="91"/>
                  </a:cubicBezTo>
                  <a:cubicBezTo>
                    <a:pt x="68" y="82"/>
                    <a:pt x="76" y="78"/>
                    <a:pt x="82" y="69"/>
                  </a:cubicBezTo>
                  <a:cubicBezTo>
                    <a:pt x="87" y="45"/>
                    <a:pt x="93" y="53"/>
                    <a:pt x="110" y="41"/>
                  </a:cubicBezTo>
                  <a:cubicBezTo>
                    <a:pt x="116" y="32"/>
                    <a:pt x="116" y="27"/>
                    <a:pt x="118" y="15"/>
                  </a:cubicBezTo>
                  <a:cubicBezTo>
                    <a:pt x="113" y="0"/>
                    <a:pt x="61" y="11"/>
                    <a:pt x="44" y="1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1" name="Freeform 65">
              <a:extLst>
                <a:ext uri="{FF2B5EF4-FFF2-40B4-BE49-F238E27FC236}">
                  <a16:creationId xmlns:a16="http://schemas.microsoft.com/office/drawing/2014/main" xmlns="" id="{972D655F-A112-4E19-AEED-0934DEB4C5D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" y="1802"/>
              <a:ext cx="401" cy="420"/>
            </a:xfrm>
            <a:custGeom>
              <a:avLst/>
              <a:gdLst/>
              <a:ahLst/>
              <a:cxnLst>
                <a:cxn ang="0">
                  <a:pos x="14" y="226"/>
                </a:cxn>
                <a:cxn ang="0">
                  <a:pos x="26" y="256"/>
                </a:cxn>
                <a:cxn ang="0">
                  <a:pos x="60" y="238"/>
                </a:cxn>
                <a:cxn ang="0">
                  <a:pos x="48" y="254"/>
                </a:cxn>
                <a:cxn ang="0">
                  <a:pos x="52" y="268"/>
                </a:cxn>
                <a:cxn ang="0">
                  <a:pos x="86" y="278"/>
                </a:cxn>
                <a:cxn ang="0">
                  <a:pos x="74" y="300"/>
                </a:cxn>
                <a:cxn ang="0">
                  <a:pos x="60" y="340"/>
                </a:cxn>
                <a:cxn ang="0">
                  <a:pos x="34" y="372"/>
                </a:cxn>
                <a:cxn ang="0">
                  <a:pos x="14" y="378"/>
                </a:cxn>
                <a:cxn ang="0">
                  <a:pos x="14" y="410"/>
                </a:cxn>
                <a:cxn ang="0">
                  <a:pos x="38" y="438"/>
                </a:cxn>
                <a:cxn ang="0">
                  <a:pos x="68" y="466"/>
                </a:cxn>
                <a:cxn ang="0">
                  <a:pos x="122" y="468"/>
                </a:cxn>
                <a:cxn ang="0">
                  <a:pos x="158" y="486"/>
                </a:cxn>
                <a:cxn ang="0">
                  <a:pos x="178" y="472"/>
                </a:cxn>
                <a:cxn ang="0">
                  <a:pos x="210" y="464"/>
                </a:cxn>
                <a:cxn ang="0">
                  <a:pos x="230" y="456"/>
                </a:cxn>
                <a:cxn ang="0">
                  <a:pos x="250" y="432"/>
                </a:cxn>
                <a:cxn ang="0">
                  <a:pos x="252" y="416"/>
                </a:cxn>
                <a:cxn ang="0">
                  <a:pos x="294" y="426"/>
                </a:cxn>
                <a:cxn ang="0">
                  <a:pos x="338" y="434"/>
                </a:cxn>
                <a:cxn ang="0">
                  <a:pos x="352" y="418"/>
                </a:cxn>
                <a:cxn ang="0">
                  <a:pos x="360" y="406"/>
                </a:cxn>
                <a:cxn ang="0">
                  <a:pos x="374" y="368"/>
                </a:cxn>
                <a:cxn ang="0">
                  <a:pos x="384" y="324"/>
                </a:cxn>
                <a:cxn ang="0">
                  <a:pos x="404" y="274"/>
                </a:cxn>
                <a:cxn ang="0">
                  <a:pos x="420" y="250"/>
                </a:cxn>
                <a:cxn ang="0">
                  <a:pos x="432" y="238"/>
                </a:cxn>
                <a:cxn ang="0">
                  <a:pos x="416" y="184"/>
                </a:cxn>
                <a:cxn ang="0">
                  <a:pos x="414" y="154"/>
                </a:cxn>
                <a:cxn ang="0">
                  <a:pos x="404" y="136"/>
                </a:cxn>
                <a:cxn ang="0">
                  <a:pos x="410" y="92"/>
                </a:cxn>
                <a:cxn ang="0">
                  <a:pos x="426" y="102"/>
                </a:cxn>
                <a:cxn ang="0">
                  <a:pos x="444" y="94"/>
                </a:cxn>
                <a:cxn ang="0">
                  <a:pos x="442" y="76"/>
                </a:cxn>
                <a:cxn ang="0">
                  <a:pos x="426" y="72"/>
                </a:cxn>
                <a:cxn ang="0">
                  <a:pos x="390" y="48"/>
                </a:cxn>
                <a:cxn ang="0">
                  <a:pos x="388" y="38"/>
                </a:cxn>
                <a:cxn ang="0">
                  <a:pos x="370" y="32"/>
                </a:cxn>
                <a:cxn ang="0">
                  <a:pos x="342" y="0"/>
                </a:cxn>
                <a:cxn ang="0">
                  <a:pos x="324" y="30"/>
                </a:cxn>
                <a:cxn ang="0">
                  <a:pos x="296" y="58"/>
                </a:cxn>
                <a:cxn ang="0">
                  <a:pos x="280" y="72"/>
                </a:cxn>
                <a:cxn ang="0">
                  <a:pos x="276" y="94"/>
                </a:cxn>
                <a:cxn ang="0">
                  <a:pos x="236" y="140"/>
                </a:cxn>
                <a:cxn ang="0">
                  <a:pos x="232" y="156"/>
                </a:cxn>
                <a:cxn ang="0">
                  <a:pos x="246" y="184"/>
                </a:cxn>
                <a:cxn ang="0">
                  <a:pos x="258" y="202"/>
                </a:cxn>
                <a:cxn ang="0">
                  <a:pos x="238" y="216"/>
                </a:cxn>
                <a:cxn ang="0">
                  <a:pos x="230" y="234"/>
                </a:cxn>
                <a:cxn ang="0">
                  <a:pos x="214" y="232"/>
                </a:cxn>
                <a:cxn ang="0">
                  <a:pos x="202" y="246"/>
                </a:cxn>
                <a:cxn ang="0">
                  <a:pos x="158" y="242"/>
                </a:cxn>
                <a:cxn ang="0">
                  <a:pos x="156" y="232"/>
                </a:cxn>
                <a:cxn ang="0">
                  <a:pos x="120" y="224"/>
                </a:cxn>
                <a:cxn ang="0">
                  <a:pos x="64" y="206"/>
                </a:cxn>
                <a:cxn ang="0">
                  <a:pos x="40" y="200"/>
                </a:cxn>
                <a:cxn ang="0">
                  <a:pos x="14" y="226"/>
                </a:cxn>
              </a:cxnLst>
              <a:rect l="0" t="0" r="r" b="b"/>
              <a:pathLst>
                <a:path w="450" h="486">
                  <a:moveTo>
                    <a:pt x="14" y="226"/>
                  </a:moveTo>
                  <a:cubicBezTo>
                    <a:pt x="9" y="247"/>
                    <a:pt x="0" y="251"/>
                    <a:pt x="26" y="256"/>
                  </a:cubicBezTo>
                  <a:cubicBezTo>
                    <a:pt x="41" y="266"/>
                    <a:pt x="48" y="246"/>
                    <a:pt x="60" y="238"/>
                  </a:cubicBezTo>
                  <a:cubicBezTo>
                    <a:pt x="64" y="226"/>
                    <a:pt x="53" y="242"/>
                    <a:pt x="48" y="254"/>
                  </a:cubicBezTo>
                  <a:cubicBezTo>
                    <a:pt x="44" y="263"/>
                    <a:pt x="55" y="259"/>
                    <a:pt x="52" y="268"/>
                  </a:cubicBezTo>
                  <a:cubicBezTo>
                    <a:pt x="59" y="291"/>
                    <a:pt x="65" y="282"/>
                    <a:pt x="86" y="278"/>
                  </a:cubicBezTo>
                  <a:cubicBezTo>
                    <a:pt x="90" y="290"/>
                    <a:pt x="82" y="292"/>
                    <a:pt x="74" y="300"/>
                  </a:cubicBezTo>
                  <a:cubicBezTo>
                    <a:pt x="68" y="317"/>
                    <a:pt x="73" y="327"/>
                    <a:pt x="60" y="340"/>
                  </a:cubicBezTo>
                  <a:cubicBezTo>
                    <a:pt x="37" y="332"/>
                    <a:pt x="39" y="357"/>
                    <a:pt x="34" y="372"/>
                  </a:cubicBezTo>
                  <a:cubicBezTo>
                    <a:pt x="28" y="381"/>
                    <a:pt x="17" y="372"/>
                    <a:pt x="14" y="378"/>
                  </a:cubicBezTo>
                  <a:cubicBezTo>
                    <a:pt x="11" y="384"/>
                    <a:pt x="10" y="400"/>
                    <a:pt x="14" y="410"/>
                  </a:cubicBezTo>
                  <a:cubicBezTo>
                    <a:pt x="17" y="420"/>
                    <a:pt x="30" y="430"/>
                    <a:pt x="38" y="438"/>
                  </a:cubicBezTo>
                  <a:cubicBezTo>
                    <a:pt x="41" y="453"/>
                    <a:pt x="57" y="455"/>
                    <a:pt x="68" y="466"/>
                  </a:cubicBezTo>
                  <a:cubicBezTo>
                    <a:pt x="86" y="462"/>
                    <a:pt x="104" y="462"/>
                    <a:pt x="122" y="468"/>
                  </a:cubicBezTo>
                  <a:cubicBezTo>
                    <a:pt x="139" y="462"/>
                    <a:pt x="145" y="478"/>
                    <a:pt x="158" y="486"/>
                  </a:cubicBezTo>
                  <a:cubicBezTo>
                    <a:pt x="175" y="483"/>
                    <a:pt x="169" y="481"/>
                    <a:pt x="178" y="472"/>
                  </a:cubicBezTo>
                  <a:cubicBezTo>
                    <a:pt x="184" y="466"/>
                    <a:pt x="208" y="464"/>
                    <a:pt x="210" y="464"/>
                  </a:cubicBezTo>
                  <a:cubicBezTo>
                    <a:pt x="218" y="456"/>
                    <a:pt x="219" y="453"/>
                    <a:pt x="230" y="456"/>
                  </a:cubicBezTo>
                  <a:cubicBezTo>
                    <a:pt x="245" y="452"/>
                    <a:pt x="244" y="444"/>
                    <a:pt x="250" y="432"/>
                  </a:cubicBezTo>
                  <a:cubicBezTo>
                    <a:pt x="251" y="427"/>
                    <a:pt x="250" y="421"/>
                    <a:pt x="252" y="416"/>
                  </a:cubicBezTo>
                  <a:cubicBezTo>
                    <a:pt x="256" y="407"/>
                    <a:pt x="287" y="424"/>
                    <a:pt x="294" y="426"/>
                  </a:cubicBezTo>
                  <a:cubicBezTo>
                    <a:pt x="311" y="423"/>
                    <a:pt x="322" y="429"/>
                    <a:pt x="338" y="434"/>
                  </a:cubicBezTo>
                  <a:cubicBezTo>
                    <a:pt x="348" y="427"/>
                    <a:pt x="343" y="432"/>
                    <a:pt x="352" y="418"/>
                  </a:cubicBezTo>
                  <a:cubicBezTo>
                    <a:pt x="355" y="414"/>
                    <a:pt x="360" y="406"/>
                    <a:pt x="360" y="406"/>
                  </a:cubicBezTo>
                  <a:cubicBezTo>
                    <a:pt x="362" y="390"/>
                    <a:pt x="369" y="382"/>
                    <a:pt x="374" y="368"/>
                  </a:cubicBezTo>
                  <a:cubicBezTo>
                    <a:pt x="371" y="350"/>
                    <a:pt x="371" y="337"/>
                    <a:pt x="384" y="324"/>
                  </a:cubicBezTo>
                  <a:cubicBezTo>
                    <a:pt x="388" y="306"/>
                    <a:pt x="391" y="287"/>
                    <a:pt x="404" y="274"/>
                  </a:cubicBezTo>
                  <a:cubicBezTo>
                    <a:pt x="407" y="265"/>
                    <a:pt x="414" y="257"/>
                    <a:pt x="420" y="250"/>
                  </a:cubicBezTo>
                  <a:cubicBezTo>
                    <a:pt x="424" y="246"/>
                    <a:pt x="432" y="238"/>
                    <a:pt x="432" y="238"/>
                  </a:cubicBezTo>
                  <a:cubicBezTo>
                    <a:pt x="431" y="224"/>
                    <a:pt x="435" y="190"/>
                    <a:pt x="416" y="184"/>
                  </a:cubicBezTo>
                  <a:cubicBezTo>
                    <a:pt x="415" y="174"/>
                    <a:pt x="415" y="164"/>
                    <a:pt x="414" y="154"/>
                  </a:cubicBezTo>
                  <a:cubicBezTo>
                    <a:pt x="413" y="147"/>
                    <a:pt x="404" y="136"/>
                    <a:pt x="404" y="136"/>
                  </a:cubicBezTo>
                  <a:cubicBezTo>
                    <a:pt x="401" y="120"/>
                    <a:pt x="401" y="105"/>
                    <a:pt x="410" y="92"/>
                  </a:cubicBezTo>
                  <a:cubicBezTo>
                    <a:pt x="414" y="85"/>
                    <a:pt x="420" y="102"/>
                    <a:pt x="426" y="102"/>
                  </a:cubicBezTo>
                  <a:cubicBezTo>
                    <a:pt x="432" y="102"/>
                    <a:pt x="441" y="98"/>
                    <a:pt x="444" y="94"/>
                  </a:cubicBezTo>
                  <a:cubicBezTo>
                    <a:pt x="447" y="89"/>
                    <a:pt x="450" y="80"/>
                    <a:pt x="442" y="76"/>
                  </a:cubicBezTo>
                  <a:cubicBezTo>
                    <a:pt x="437" y="74"/>
                    <a:pt x="426" y="72"/>
                    <a:pt x="426" y="72"/>
                  </a:cubicBezTo>
                  <a:cubicBezTo>
                    <a:pt x="408" y="58"/>
                    <a:pt x="417" y="52"/>
                    <a:pt x="390" y="48"/>
                  </a:cubicBezTo>
                  <a:cubicBezTo>
                    <a:pt x="389" y="45"/>
                    <a:pt x="390" y="40"/>
                    <a:pt x="388" y="38"/>
                  </a:cubicBezTo>
                  <a:cubicBezTo>
                    <a:pt x="384" y="34"/>
                    <a:pt x="370" y="32"/>
                    <a:pt x="370" y="32"/>
                  </a:cubicBezTo>
                  <a:cubicBezTo>
                    <a:pt x="358" y="15"/>
                    <a:pt x="363" y="7"/>
                    <a:pt x="342" y="0"/>
                  </a:cubicBezTo>
                  <a:cubicBezTo>
                    <a:pt x="319" y="4"/>
                    <a:pt x="330" y="8"/>
                    <a:pt x="324" y="30"/>
                  </a:cubicBezTo>
                  <a:cubicBezTo>
                    <a:pt x="321" y="40"/>
                    <a:pt x="306" y="55"/>
                    <a:pt x="296" y="58"/>
                  </a:cubicBezTo>
                  <a:cubicBezTo>
                    <a:pt x="289" y="66"/>
                    <a:pt x="283" y="66"/>
                    <a:pt x="280" y="72"/>
                  </a:cubicBezTo>
                  <a:cubicBezTo>
                    <a:pt x="277" y="78"/>
                    <a:pt x="283" y="83"/>
                    <a:pt x="276" y="94"/>
                  </a:cubicBezTo>
                  <a:cubicBezTo>
                    <a:pt x="269" y="105"/>
                    <a:pt x="243" y="130"/>
                    <a:pt x="236" y="140"/>
                  </a:cubicBezTo>
                  <a:cubicBezTo>
                    <a:pt x="228" y="145"/>
                    <a:pt x="226" y="148"/>
                    <a:pt x="232" y="156"/>
                  </a:cubicBezTo>
                  <a:cubicBezTo>
                    <a:pt x="235" y="185"/>
                    <a:pt x="230" y="174"/>
                    <a:pt x="246" y="184"/>
                  </a:cubicBezTo>
                  <a:cubicBezTo>
                    <a:pt x="250" y="190"/>
                    <a:pt x="258" y="202"/>
                    <a:pt x="258" y="202"/>
                  </a:cubicBezTo>
                  <a:cubicBezTo>
                    <a:pt x="255" y="216"/>
                    <a:pt x="252" y="214"/>
                    <a:pt x="238" y="216"/>
                  </a:cubicBezTo>
                  <a:cubicBezTo>
                    <a:pt x="233" y="230"/>
                    <a:pt x="236" y="224"/>
                    <a:pt x="230" y="234"/>
                  </a:cubicBezTo>
                  <a:cubicBezTo>
                    <a:pt x="225" y="233"/>
                    <a:pt x="219" y="231"/>
                    <a:pt x="214" y="232"/>
                  </a:cubicBezTo>
                  <a:cubicBezTo>
                    <a:pt x="209" y="233"/>
                    <a:pt x="209" y="244"/>
                    <a:pt x="202" y="246"/>
                  </a:cubicBezTo>
                  <a:cubicBezTo>
                    <a:pt x="187" y="244"/>
                    <a:pt x="172" y="247"/>
                    <a:pt x="158" y="242"/>
                  </a:cubicBezTo>
                  <a:cubicBezTo>
                    <a:pt x="155" y="241"/>
                    <a:pt x="158" y="235"/>
                    <a:pt x="156" y="232"/>
                  </a:cubicBezTo>
                  <a:cubicBezTo>
                    <a:pt x="151" y="223"/>
                    <a:pt x="122" y="224"/>
                    <a:pt x="120" y="224"/>
                  </a:cubicBezTo>
                  <a:cubicBezTo>
                    <a:pt x="101" y="219"/>
                    <a:pt x="83" y="210"/>
                    <a:pt x="64" y="206"/>
                  </a:cubicBezTo>
                  <a:cubicBezTo>
                    <a:pt x="46" y="197"/>
                    <a:pt x="54" y="197"/>
                    <a:pt x="40" y="200"/>
                  </a:cubicBezTo>
                  <a:cubicBezTo>
                    <a:pt x="30" y="207"/>
                    <a:pt x="19" y="215"/>
                    <a:pt x="14" y="2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2" name="Freeform 66">
              <a:extLst>
                <a:ext uri="{FF2B5EF4-FFF2-40B4-BE49-F238E27FC236}">
                  <a16:creationId xmlns:a16="http://schemas.microsoft.com/office/drawing/2014/main" xmlns="" id="{84CA9CAE-E530-443D-B277-754A9042A14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6" y="2148"/>
              <a:ext cx="479" cy="505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62" y="77"/>
                </a:cxn>
                <a:cxn ang="0">
                  <a:pos x="40" y="129"/>
                </a:cxn>
                <a:cxn ang="0">
                  <a:pos x="4" y="173"/>
                </a:cxn>
                <a:cxn ang="0">
                  <a:pos x="28" y="215"/>
                </a:cxn>
                <a:cxn ang="0">
                  <a:pos x="60" y="269"/>
                </a:cxn>
                <a:cxn ang="0">
                  <a:pos x="116" y="287"/>
                </a:cxn>
                <a:cxn ang="0">
                  <a:pos x="150" y="285"/>
                </a:cxn>
                <a:cxn ang="0">
                  <a:pos x="162" y="323"/>
                </a:cxn>
                <a:cxn ang="0">
                  <a:pos x="166" y="353"/>
                </a:cxn>
                <a:cxn ang="0">
                  <a:pos x="168" y="411"/>
                </a:cxn>
                <a:cxn ang="0">
                  <a:pos x="240" y="399"/>
                </a:cxn>
                <a:cxn ang="0">
                  <a:pos x="276" y="429"/>
                </a:cxn>
                <a:cxn ang="0">
                  <a:pos x="270" y="481"/>
                </a:cxn>
                <a:cxn ang="0">
                  <a:pos x="326" y="473"/>
                </a:cxn>
                <a:cxn ang="0">
                  <a:pos x="338" y="535"/>
                </a:cxn>
                <a:cxn ang="0">
                  <a:pos x="370" y="567"/>
                </a:cxn>
                <a:cxn ang="0">
                  <a:pos x="422" y="583"/>
                </a:cxn>
                <a:cxn ang="0">
                  <a:pos x="466" y="555"/>
                </a:cxn>
                <a:cxn ang="0">
                  <a:pos x="418" y="511"/>
                </a:cxn>
                <a:cxn ang="0">
                  <a:pos x="438" y="451"/>
                </a:cxn>
                <a:cxn ang="0">
                  <a:pos x="400" y="413"/>
                </a:cxn>
                <a:cxn ang="0">
                  <a:pos x="340" y="347"/>
                </a:cxn>
                <a:cxn ang="0">
                  <a:pos x="402" y="289"/>
                </a:cxn>
                <a:cxn ang="0">
                  <a:pos x="420" y="231"/>
                </a:cxn>
                <a:cxn ang="0">
                  <a:pos x="480" y="211"/>
                </a:cxn>
                <a:cxn ang="0">
                  <a:pos x="504" y="227"/>
                </a:cxn>
                <a:cxn ang="0">
                  <a:pos x="512" y="175"/>
                </a:cxn>
                <a:cxn ang="0">
                  <a:pos x="498" y="87"/>
                </a:cxn>
                <a:cxn ang="0">
                  <a:pos x="466" y="37"/>
                </a:cxn>
                <a:cxn ang="0">
                  <a:pos x="380" y="11"/>
                </a:cxn>
                <a:cxn ang="0">
                  <a:pos x="334" y="55"/>
                </a:cxn>
                <a:cxn ang="0">
                  <a:pos x="276" y="85"/>
                </a:cxn>
                <a:cxn ang="0">
                  <a:pos x="224" y="63"/>
                </a:cxn>
                <a:cxn ang="0">
                  <a:pos x="158" y="41"/>
                </a:cxn>
                <a:cxn ang="0">
                  <a:pos x="134" y="9"/>
                </a:cxn>
              </a:cxnLst>
              <a:rect l="0" t="0" r="r" b="b"/>
              <a:pathLst>
                <a:path w="537" h="583">
                  <a:moveTo>
                    <a:pt x="134" y="9"/>
                  </a:moveTo>
                  <a:cubicBezTo>
                    <a:pt x="131" y="7"/>
                    <a:pt x="122" y="0"/>
                    <a:pt x="114" y="5"/>
                  </a:cubicBezTo>
                  <a:cubicBezTo>
                    <a:pt x="106" y="10"/>
                    <a:pt x="97" y="27"/>
                    <a:pt x="88" y="39"/>
                  </a:cubicBezTo>
                  <a:cubicBezTo>
                    <a:pt x="79" y="48"/>
                    <a:pt x="68" y="65"/>
                    <a:pt x="62" y="77"/>
                  </a:cubicBezTo>
                  <a:cubicBezTo>
                    <a:pt x="65" y="90"/>
                    <a:pt x="69" y="100"/>
                    <a:pt x="56" y="109"/>
                  </a:cubicBezTo>
                  <a:cubicBezTo>
                    <a:pt x="53" y="118"/>
                    <a:pt x="50" y="126"/>
                    <a:pt x="40" y="129"/>
                  </a:cubicBezTo>
                  <a:cubicBezTo>
                    <a:pt x="28" y="148"/>
                    <a:pt x="35" y="144"/>
                    <a:pt x="6" y="147"/>
                  </a:cubicBezTo>
                  <a:cubicBezTo>
                    <a:pt x="4" y="156"/>
                    <a:pt x="0" y="163"/>
                    <a:pt x="4" y="173"/>
                  </a:cubicBezTo>
                  <a:cubicBezTo>
                    <a:pt x="6" y="177"/>
                    <a:pt x="12" y="185"/>
                    <a:pt x="12" y="185"/>
                  </a:cubicBezTo>
                  <a:cubicBezTo>
                    <a:pt x="14" y="198"/>
                    <a:pt x="19" y="206"/>
                    <a:pt x="28" y="215"/>
                  </a:cubicBezTo>
                  <a:cubicBezTo>
                    <a:pt x="32" y="228"/>
                    <a:pt x="46" y="235"/>
                    <a:pt x="52" y="247"/>
                  </a:cubicBezTo>
                  <a:cubicBezTo>
                    <a:pt x="55" y="254"/>
                    <a:pt x="54" y="263"/>
                    <a:pt x="60" y="269"/>
                  </a:cubicBezTo>
                  <a:cubicBezTo>
                    <a:pt x="66" y="275"/>
                    <a:pt x="76" y="272"/>
                    <a:pt x="84" y="273"/>
                  </a:cubicBezTo>
                  <a:cubicBezTo>
                    <a:pt x="89" y="289"/>
                    <a:pt x="101" y="286"/>
                    <a:pt x="116" y="287"/>
                  </a:cubicBezTo>
                  <a:cubicBezTo>
                    <a:pt x="127" y="291"/>
                    <a:pt x="132" y="284"/>
                    <a:pt x="142" y="281"/>
                  </a:cubicBezTo>
                  <a:cubicBezTo>
                    <a:pt x="145" y="282"/>
                    <a:pt x="148" y="283"/>
                    <a:pt x="150" y="285"/>
                  </a:cubicBezTo>
                  <a:cubicBezTo>
                    <a:pt x="153" y="288"/>
                    <a:pt x="154" y="297"/>
                    <a:pt x="154" y="297"/>
                  </a:cubicBezTo>
                  <a:cubicBezTo>
                    <a:pt x="156" y="314"/>
                    <a:pt x="153" y="313"/>
                    <a:pt x="162" y="323"/>
                  </a:cubicBezTo>
                  <a:cubicBezTo>
                    <a:pt x="166" y="327"/>
                    <a:pt x="174" y="335"/>
                    <a:pt x="174" y="335"/>
                  </a:cubicBezTo>
                  <a:cubicBezTo>
                    <a:pt x="170" y="357"/>
                    <a:pt x="176" y="333"/>
                    <a:pt x="166" y="353"/>
                  </a:cubicBezTo>
                  <a:cubicBezTo>
                    <a:pt x="164" y="357"/>
                    <a:pt x="162" y="365"/>
                    <a:pt x="162" y="365"/>
                  </a:cubicBezTo>
                  <a:cubicBezTo>
                    <a:pt x="163" y="388"/>
                    <a:pt x="164" y="393"/>
                    <a:pt x="168" y="411"/>
                  </a:cubicBezTo>
                  <a:cubicBezTo>
                    <a:pt x="189" y="409"/>
                    <a:pt x="187" y="408"/>
                    <a:pt x="202" y="403"/>
                  </a:cubicBezTo>
                  <a:cubicBezTo>
                    <a:pt x="214" y="409"/>
                    <a:pt x="228" y="403"/>
                    <a:pt x="240" y="399"/>
                  </a:cubicBezTo>
                  <a:cubicBezTo>
                    <a:pt x="247" y="409"/>
                    <a:pt x="255" y="414"/>
                    <a:pt x="266" y="419"/>
                  </a:cubicBezTo>
                  <a:cubicBezTo>
                    <a:pt x="269" y="423"/>
                    <a:pt x="275" y="424"/>
                    <a:pt x="276" y="429"/>
                  </a:cubicBezTo>
                  <a:cubicBezTo>
                    <a:pt x="279" y="438"/>
                    <a:pt x="268" y="445"/>
                    <a:pt x="264" y="451"/>
                  </a:cubicBezTo>
                  <a:cubicBezTo>
                    <a:pt x="267" y="469"/>
                    <a:pt x="273" y="461"/>
                    <a:pt x="270" y="481"/>
                  </a:cubicBezTo>
                  <a:cubicBezTo>
                    <a:pt x="275" y="500"/>
                    <a:pt x="289" y="500"/>
                    <a:pt x="306" y="503"/>
                  </a:cubicBezTo>
                  <a:cubicBezTo>
                    <a:pt x="317" y="492"/>
                    <a:pt x="310" y="481"/>
                    <a:pt x="326" y="473"/>
                  </a:cubicBezTo>
                  <a:cubicBezTo>
                    <a:pt x="340" y="475"/>
                    <a:pt x="347" y="477"/>
                    <a:pt x="352" y="491"/>
                  </a:cubicBezTo>
                  <a:cubicBezTo>
                    <a:pt x="350" y="504"/>
                    <a:pt x="350" y="527"/>
                    <a:pt x="338" y="535"/>
                  </a:cubicBezTo>
                  <a:cubicBezTo>
                    <a:pt x="333" y="549"/>
                    <a:pt x="346" y="558"/>
                    <a:pt x="358" y="563"/>
                  </a:cubicBezTo>
                  <a:cubicBezTo>
                    <a:pt x="362" y="565"/>
                    <a:pt x="370" y="567"/>
                    <a:pt x="370" y="567"/>
                  </a:cubicBezTo>
                  <a:cubicBezTo>
                    <a:pt x="386" y="564"/>
                    <a:pt x="393" y="566"/>
                    <a:pt x="406" y="575"/>
                  </a:cubicBezTo>
                  <a:cubicBezTo>
                    <a:pt x="411" y="578"/>
                    <a:pt x="422" y="583"/>
                    <a:pt x="422" y="583"/>
                  </a:cubicBezTo>
                  <a:cubicBezTo>
                    <a:pt x="431" y="569"/>
                    <a:pt x="437" y="573"/>
                    <a:pt x="456" y="571"/>
                  </a:cubicBezTo>
                  <a:cubicBezTo>
                    <a:pt x="461" y="568"/>
                    <a:pt x="466" y="555"/>
                    <a:pt x="466" y="555"/>
                  </a:cubicBezTo>
                  <a:cubicBezTo>
                    <a:pt x="461" y="532"/>
                    <a:pt x="451" y="536"/>
                    <a:pt x="428" y="533"/>
                  </a:cubicBezTo>
                  <a:cubicBezTo>
                    <a:pt x="426" y="524"/>
                    <a:pt x="428" y="514"/>
                    <a:pt x="418" y="511"/>
                  </a:cubicBezTo>
                  <a:cubicBezTo>
                    <a:pt x="409" y="497"/>
                    <a:pt x="418" y="485"/>
                    <a:pt x="430" y="477"/>
                  </a:cubicBezTo>
                  <a:cubicBezTo>
                    <a:pt x="437" y="467"/>
                    <a:pt x="434" y="462"/>
                    <a:pt x="438" y="451"/>
                  </a:cubicBezTo>
                  <a:cubicBezTo>
                    <a:pt x="440" y="447"/>
                    <a:pt x="446" y="439"/>
                    <a:pt x="446" y="439"/>
                  </a:cubicBezTo>
                  <a:cubicBezTo>
                    <a:pt x="438" y="418"/>
                    <a:pt x="420" y="415"/>
                    <a:pt x="400" y="413"/>
                  </a:cubicBezTo>
                  <a:cubicBezTo>
                    <a:pt x="390" y="410"/>
                    <a:pt x="380" y="407"/>
                    <a:pt x="370" y="403"/>
                  </a:cubicBezTo>
                  <a:cubicBezTo>
                    <a:pt x="368" y="369"/>
                    <a:pt x="373" y="350"/>
                    <a:pt x="340" y="347"/>
                  </a:cubicBezTo>
                  <a:cubicBezTo>
                    <a:pt x="336" y="335"/>
                    <a:pt x="335" y="300"/>
                    <a:pt x="350" y="295"/>
                  </a:cubicBezTo>
                  <a:cubicBezTo>
                    <a:pt x="367" y="298"/>
                    <a:pt x="391" y="306"/>
                    <a:pt x="402" y="289"/>
                  </a:cubicBezTo>
                  <a:cubicBezTo>
                    <a:pt x="401" y="278"/>
                    <a:pt x="395" y="259"/>
                    <a:pt x="408" y="255"/>
                  </a:cubicBezTo>
                  <a:cubicBezTo>
                    <a:pt x="414" y="246"/>
                    <a:pt x="410" y="237"/>
                    <a:pt x="420" y="231"/>
                  </a:cubicBezTo>
                  <a:cubicBezTo>
                    <a:pt x="432" y="234"/>
                    <a:pt x="447" y="233"/>
                    <a:pt x="460" y="235"/>
                  </a:cubicBezTo>
                  <a:cubicBezTo>
                    <a:pt x="474" y="230"/>
                    <a:pt x="465" y="218"/>
                    <a:pt x="480" y="211"/>
                  </a:cubicBezTo>
                  <a:cubicBezTo>
                    <a:pt x="484" y="215"/>
                    <a:pt x="487" y="221"/>
                    <a:pt x="492" y="223"/>
                  </a:cubicBezTo>
                  <a:cubicBezTo>
                    <a:pt x="496" y="224"/>
                    <a:pt x="504" y="227"/>
                    <a:pt x="504" y="227"/>
                  </a:cubicBezTo>
                  <a:cubicBezTo>
                    <a:pt x="509" y="226"/>
                    <a:pt x="515" y="225"/>
                    <a:pt x="520" y="223"/>
                  </a:cubicBezTo>
                  <a:cubicBezTo>
                    <a:pt x="537" y="215"/>
                    <a:pt x="516" y="186"/>
                    <a:pt x="512" y="175"/>
                  </a:cubicBezTo>
                  <a:cubicBezTo>
                    <a:pt x="510" y="159"/>
                    <a:pt x="510" y="157"/>
                    <a:pt x="500" y="147"/>
                  </a:cubicBezTo>
                  <a:cubicBezTo>
                    <a:pt x="496" y="134"/>
                    <a:pt x="499" y="94"/>
                    <a:pt x="498" y="87"/>
                  </a:cubicBezTo>
                  <a:cubicBezTo>
                    <a:pt x="497" y="75"/>
                    <a:pt x="482" y="70"/>
                    <a:pt x="476" y="61"/>
                  </a:cubicBezTo>
                  <a:cubicBezTo>
                    <a:pt x="472" y="55"/>
                    <a:pt x="471" y="40"/>
                    <a:pt x="466" y="37"/>
                  </a:cubicBezTo>
                  <a:cubicBezTo>
                    <a:pt x="446" y="24"/>
                    <a:pt x="424" y="21"/>
                    <a:pt x="400" y="19"/>
                  </a:cubicBezTo>
                  <a:cubicBezTo>
                    <a:pt x="393" y="17"/>
                    <a:pt x="388" y="13"/>
                    <a:pt x="380" y="11"/>
                  </a:cubicBezTo>
                  <a:cubicBezTo>
                    <a:pt x="355" y="19"/>
                    <a:pt x="373" y="41"/>
                    <a:pt x="358" y="51"/>
                  </a:cubicBezTo>
                  <a:cubicBezTo>
                    <a:pt x="351" y="55"/>
                    <a:pt x="342" y="54"/>
                    <a:pt x="334" y="55"/>
                  </a:cubicBezTo>
                  <a:cubicBezTo>
                    <a:pt x="325" y="64"/>
                    <a:pt x="315" y="61"/>
                    <a:pt x="304" y="67"/>
                  </a:cubicBezTo>
                  <a:cubicBezTo>
                    <a:pt x="293" y="72"/>
                    <a:pt x="288" y="82"/>
                    <a:pt x="276" y="85"/>
                  </a:cubicBezTo>
                  <a:cubicBezTo>
                    <a:pt x="259" y="77"/>
                    <a:pt x="275" y="87"/>
                    <a:pt x="264" y="73"/>
                  </a:cubicBezTo>
                  <a:cubicBezTo>
                    <a:pt x="256" y="64"/>
                    <a:pt x="234" y="64"/>
                    <a:pt x="224" y="63"/>
                  </a:cubicBezTo>
                  <a:cubicBezTo>
                    <a:pt x="206" y="57"/>
                    <a:pt x="192" y="58"/>
                    <a:pt x="172" y="57"/>
                  </a:cubicBezTo>
                  <a:cubicBezTo>
                    <a:pt x="146" y="40"/>
                    <a:pt x="168" y="58"/>
                    <a:pt x="158" y="41"/>
                  </a:cubicBezTo>
                  <a:cubicBezTo>
                    <a:pt x="154" y="35"/>
                    <a:pt x="145" y="30"/>
                    <a:pt x="140" y="25"/>
                  </a:cubicBezTo>
                  <a:cubicBezTo>
                    <a:pt x="137" y="16"/>
                    <a:pt x="139" y="21"/>
                    <a:pt x="134" y="9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3" name="Freeform 67">
              <a:extLst>
                <a:ext uri="{FF2B5EF4-FFF2-40B4-BE49-F238E27FC236}">
                  <a16:creationId xmlns:a16="http://schemas.microsoft.com/office/drawing/2014/main" xmlns="" id="{A582BE1F-1492-4838-A969-379E76D2DFD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28" y="1992"/>
              <a:ext cx="477" cy="546"/>
            </a:xfrm>
            <a:custGeom>
              <a:avLst/>
              <a:gdLst/>
              <a:ahLst/>
              <a:cxnLst>
                <a:cxn ang="0">
                  <a:pos x="116" y="626"/>
                </a:cxn>
                <a:cxn ang="0">
                  <a:pos x="142" y="626"/>
                </a:cxn>
                <a:cxn ang="0">
                  <a:pos x="144" y="620"/>
                </a:cxn>
                <a:cxn ang="0">
                  <a:pos x="156" y="616"/>
                </a:cxn>
                <a:cxn ang="0">
                  <a:pos x="174" y="594"/>
                </a:cxn>
                <a:cxn ang="0">
                  <a:pos x="194" y="560"/>
                </a:cxn>
                <a:cxn ang="0">
                  <a:pos x="212" y="544"/>
                </a:cxn>
                <a:cxn ang="0">
                  <a:pos x="226" y="532"/>
                </a:cxn>
                <a:cxn ang="0">
                  <a:pos x="230" y="516"/>
                </a:cxn>
                <a:cxn ang="0">
                  <a:pos x="256" y="514"/>
                </a:cxn>
                <a:cxn ang="0">
                  <a:pos x="264" y="480"/>
                </a:cxn>
                <a:cxn ang="0">
                  <a:pos x="270" y="476"/>
                </a:cxn>
                <a:cxn ang="0">
                  <a:pos x="280" y="460"/>
                </a:cxn>
                <a:cxn ang="0">
                  <a:pos x="304" y="442"/>
                </a:cxn>
                <a:cxn ang="0">
                  <a:pos x="320" y="422"/>
                </a:cxn>
                <a:cxn ang="0">
                  <a:pos x="320" y="400"/>
                </a:cxn>
                <a:cxn ang="0">
                  <a:pos x="344" y="386"/>
                </a:cxn>
                <a:cxn ang="0">
                  <a:pos x="350" y="382"/>
                </a:cxn>
                <a:cxn ang="0">
                  <a:pos x="368" y="368"/>
                </a:cxn>
                <a:cxn ang="0">
                  <a:pos x="378" y="350"/>
                </a:cxn>
                <a:cxn ang="0">
                  <a:pos x="382" y="338"/>
                </a:cxn>
                <a:cxn ang="0">
                  <a:pos x="400" y="308"/>
                </a:cxn>
                <a:cxn ang="0">
                  <a:pos x="412" y="280"/>
                </a:cxn>
                <a:cxn ang="0">
                  <a:pos x="444" y="234"/>
                </a:cxn>
                <a:cxn ang="0">
                  <a:pos x="460" y="220"/>
                </a:cxn>
                <a:cxn ang="0">
                  <a:pos x="506" y="112"/>
                </a:cxn>
                <a:cxn ang="0">
                  <a:pos x="518" y="78"/>
                </a:cxn>
                <a:cxn ang="0">
                  <a:pos x="524" y="56"/>
                </a:cxn>
                <a:cxn ang="0">
                  <a:pos x="526" y="50"/>
                </a:cxn>
                <a:cxn ang="0">
                  <a:pos x="516" y="0"/>
                </a:cxn>
                <a:cxn ang="0">
                  <a:pos x="498" y="52"/>
                </a:cxn>
                <a:cxn ang="0">
                  <a:pos x="492" y="94"/>
                </a:cxn>
                <a:cxn ang="0">
                  <a:pos x="468" y="104"/>
                </a:cxn>
                <a:cxn ang="0">
                  <a:pos x="452" y="128"/>
                </a:cxn>
                <a:cxn ang="0">
                  <a:pos x="410" y="202"/>
                </a:cxn>
                <a:cxn ang="0">
                  <a:pos x="368" y="196"/>
                </a:cxn>
                <a:cxn ang="0">
                  <a:pos x="358" y="168"/>
                </a:cxn>
                <a:cxn ang="0">
                  <a:pos x="334" y="176"/>
                </a:cxn>
                <a:cxn ang="0">
                  <a:pos x="296" y="168"/>
                </a:cxn>
                <a:cxn ang="0">
                  <a:pos x="272" y="178"/>
                </a:cxn>
                <a:cxn ang="0">
                  <a:pos x="258" y="194"/>
                </a:cxn>
                <a:cxn ang="0">
                  <a:pos x="246" y="234"/>
                </a:cxn>
                <a:cxn ang="0">
                  <a:pos x="234" y="240"/>
                </a:cxn>
                <a:cxn ang="0">
                  <a:pos x="162" y="274"/>
                </a:cxn>
                <a:cxn ang="0">
                  <a:pos x="160" y="316"/>
                </a:cxn>
                <a:cxn ang="0">
                  <a:pos x="184" y="354"/>
                </a:cxn>
                <a:cxn ang="0">
                  <a:pos x="180" y="372"/>
                </a:cxn>
                <a:cxn ang="0">
                  <a:pos x="180" y="416"/>
                </a:cxn>
                <a:cxn ang="0">
                  <a:pos x="152" y="410"/>
                </a:cxn>
                <a:cxn ang="0">
                  <a:pos x="142" y="396"/>
                </a:cxn>
                <a:cxn ang="0">
                  <a:pos x="124" y="408"/>
                </a:cxn>
                <a:cxn ang="0">
                  <a:pos x="100" y="414"/>
                </a:cxn>
                <a:cxn ang="0">
                  <a:pos x="64" y="444"/>
                </a:cxn>
                <a:cxn ang="0">
                  <a:pos x="60" y="478"/>
                </a:cxn>
                <a:cxn ang="0">
                  <a:pos x="10" y="484"/>
                </a:cxn>
                <a:cxn ang="0">
                  <a:pos x="0" y="510"/>
                </a:cxn>
                <a:cxn ang="0">
                  <a:pos x="18" y="534"/>
                </a:cxn>
                <a:cxn ang="0">
                  <a:pos x="34" y="586"/>
                </a:cxn>
                <a:cxn ang="0">
                  <a:pos x="88" y="602"/>
                </a:cxn>
                <a:cxn ang="0">
                  <a:pos x="116" y="626"/>
                </a:cxn>
              </a:cxnLst>
              <a:rect l="0" t="0" r="r" b="b"/>
              <a:pathLst>
                <a:path w="536" h="631">
                  <a:moveTo>
                    <a:pt x="116" y="626"/>
                  </a:moveTo>
                  <a:cubicBezTo>
                    <a:pt x="126" y="629"/>
                    <a:pt x="128" y="631"/>
                    <a:pt x="142" y="626"/>
                  </a:cubicBezTo>
                  <a:cubicBezTo>
                    <a:pt x="144" y="625"/>
                    <a:pt x="142" y="621"/>
                    <a:pt x="144" y="620"/>
                  </a:cubicBezTo>
                  <a:cubicBezTo>
                    <a:pt x="147" y="618"/>
                    <a:pt x="156" y="616"/>
                    <a:pt x="156" y="616"/>
                  </a:cubicBezTo>
                  <a:cubicBezTo>
                    <a:pt x="160" y="605"/>
                    <a:pt x="164" y="599"/>
                    <a:pt x="174" y="594"/>
                  </a:cubicBezTo>
                  <a:cubicBezTo>
                    <a:pt x="180" y="576"/>
                    <a:pt x="183" y="575"/>
                    <a:pt x="194" y="560"/>
                  </a:cubicBezTo>
                  <a:cubicBezTo>
                    <a:pt x="199" y="554"/>
                    <a:pt x="212" y="544"/>
                    <a:pt x="212" y="544"/>
                  </a:cubicBezTo>
                  <a:cubicBezTo>
                    <a:pt x="224" y="526"/>
                    <a:pt x="204" y="554"/>
                    <a:pt x="226" y="532"/>
                  </a:cubicBezTo>
                  <a:cubicBezTo>
                    <a:pt x="228" y="530"/>
                    <a:pt x="230" y="516"/>
                    <a:pt x="230" y="516"/>
                  </a:cubicBezTo>
                  <a:cubicBezTo>
                    <a:pt x="238" y="513"/>
                    <a:pt x="247" y="515"/>
                    <a:pt x="256" y="514"/>
                  </a:cubicBezTo>
                  <a:cubicBezTo>
                    <a:pt x="257" y="508"/>
                    <a:pt x="261" y="486"/>
                    <a:pt x="264" y="480"/>
                  </a:cubicBezTo>
                  <a:lnTo>
                    <a:pt x="270" y="476"/>
                  </a:lnTo>
                  <a:cubicBezTo>
                    <a:pt x="270" y="476"/>
                    <a:pt x="280" y="460"/>
                    <a:pt x="280" y="460"/>
                  </a:cubicBezTo>
                  <a:cubicBezTo>
                    <a:pt x="285" y="455"/>
                    <a:pt x="298" y="446"/>
                    <a:pt x="304" y="442"/>
                  </a:cubicBezTo>
                  <a:cubicBezTo>
                    <a:pt x="309" y="434"/>
                    <a:pt x="317" y="429"/>
                    <a:pt x="320" y="422"/>
                  </a:cubicBezTo>
                  <a:cubicBezTo>
                    <a:pt x="323" y="415"/>
                    <a:pt x="316" y="406"/>
                    <a:pt x="320" y="400"/>
                  </a:cubicBezTo>
                  <a:cubicBezTo>
                    <a:pt x="323" y="396"/>
                    <a:pt x="342" y="388"/>
                    <a:pt x="344" y="386"/>
                  </a:cubicBezTo>
                  <a:cubicBezTo>
                    <a:pt x="346" y="385"/>
                    <a:pt x="350" y="382"/>
                    <a:pt x="350" y="382"/>
                  </a:cubicBezTo>
                  <a:cubicBezTo>
                    <a:pt x="354" y="371"/>
                    <a:pt x="357" y="370"/>
                    <a:pt x="368" y="368"/>
                  </a:cubicBezTo>
                  <a:cubicBezTo>
                    <a:pt x="377" y="359"/>
                    <a:pt x="373" y="365"/>
                    <a:pt x="378" y="350"/>
                  </a:cubicBezTo>
                  <a:cubicBezTo>
                    <a:pt x="379" y="346"/>
                    <a:pt x="382" y="338"/>
                    <a:pt x="382" y="338"/>
                  </a:cubicBezTo>
                  <a:cubicBezTo>
                    <a:pt x="384" y="316"/>
                    <a:pt x="381" y="314"/>
                    <a:pt x="400" y="308"/>
                  </a:cubicBezTo>
                  <a:cubicBezTo>
                    <a:pt x="403" y="298"/>
                    <a:pt x="407" y="290"/>
                    <a:pt x="412" y="280"/>
                  </a:cubicBezTo>
                  <a:cubicBezTo>
                    <a:pt x="414" y="247"/>
                    <a:pt x="412" y="238"/>
                    <a:pt x="444" y="234"/>
                  </a:cubicBezTo>
                  <a:cubicBezTo>
                    <a:pt x="452" y="231"/>
                    <a:pt x="454" y="226"/>
                    <a:pt x="460" y="220"/>
                  </a:cubicBezTo>
                  <a:cubicBezTo>
                    <a:pt x="474" y="179"/>
                    <a:pt x="467" y="138"/>
                    <a:pt x="506" y="112"/>
                  </a:cubicBezTo>
                  <a:cubicBezTo>
                    <a:pt x="509" y="69"/>
                    <a:pt x="505" y="97"/>
                    <a:pt x="518" y="78"/>
                  </a:cubicBezTo>
                  <a:cubicBezTo>
                    <a:pt x="521" y="64"/>
                    <a:pt x="519" y="71"/>
                    <a:pt x="524" y="56"/>
                  </a:cubicBezTo>
                  <a:cubicBezTo>
                    <a:pt x="525" y="54"/>
                    <a:pt x="526" y="50"/>
                    <a:pt x="526" y="50"/>
                  </a:cubicBezTo>
                  <a:cubicBezTo>
                    <a:pt x="527" y="36"/>
                    <a:pt x="536" y="7"/>
                    <a:pt x="516" y="0"/>
                  </a:cubicBezTo>
                  <a:cubicBezTo>
                    <a:pt x="507" y="13"/>
                    <a:pt x="500" y="36"/>
                    <a:pt x="498" y="52"/>
                  </a:cubicBezTo>
                  <a:cubicBezTo>
                    <a:pt x="496" y="64"/>
                    <a:pt x="498" y="83"/>
                    <a:pt x="492" y="94"/>
                  </a:cubicBezTo>
                  <a:cubicBezTo>
                    <a:pt x="487" y="103"/>
                    <a:pt x="476" y="102"/>
                    <a:pt x="468" y="104"/>
                  </a:cubicBezTo>
                  <a:cubicBezTo>
                    <a:pt x="463" y="114"/>
                    <a:pt x="462" y="122"/>
                    <a:pt x="452" y="128"/>
                  </a:cubicBezTo>
                  <a:cubicBezTo>
                    <a:pt x="437" y="150"/>
                    <a:pt x="433" y="186"/>
                    <a:pt x="410" y="202"/>
                  </a:cubicBezTo>
                  <a:cubicBezTo>
                    <a:pt x="396" y="200"/>
                    <a:pt x="382" y="198"/>
                    <a:pt x="368" y="196"/>
                  </a:cubicBezTo>
                  <a:cubicBezTo>
                    <a:pt x="370" y="179"/>
                    <a:pt x="375" y="171"/>
                    <a:pt x="358" y="168"/>
                  </a:cubicBezTo>
                  <a:cubicBezTo>
                    <a:pt x="349" y="170"/>
                    <a:pt x="343" y="174"/>
                    <a:pt x="334" y="176"/>
                  </a:cubicBezTo>
                  <a:cubicBezTo>
                    <a:pt x="308" y="174"/>
                    <a:pt x="313" y="174"/>
                    <a:pt x="296" y="168"/>
                  </a:cubicBezTo>
                  <a:cubicBezTo>
                    <a:pt x="288" y="171"/>
                    <a:pt x="280" y="173"/>
                    <a:pt x="272" y="178"/>
                  </a:cubicBezTo>
                  <a:cubicBezTo>
                    <a:pt x="267" y="188"/>
                    <a:pt x="269" y="191"/>
                    <a:pt x="258" y="194"/>
                  </a:cubicBezTo>
                  <a:cubicBezTo>
                    <a:pt x="255" y="208"/>
                    <a:pt x="250" y="221"/>
                    <a:pt x="246" y="234"/>
                  </a:cubicBezTo>
                  <a:cubicBezTo>
                    <a:pt x="245" y="238"/>
                    <a:pt x="237" y="237"/>
                    <a:pt x="234" y="240"/>
                  </a:cubicBezTo>
                  <a:cubicBezTo>
                    <a:pt x="213" y="257"/>
                    <a:pt x="188" y="267"/>
                    <a:pt x="162" y="274"/>
                  </a:cubicBezTo>
                  <a:cubicBezTo>
                    <a:pt x="153" y="287"/>
                    <a:pt x="161" y="297"/>
                    <a:pt x="160" y="316"/>
                  </a:cubicBezTo>
                  <a:cubicBezTo>
                    <a:pt x="163" y="336"/>
                    <a:pt x="166" y="345"/>
                    <a:pt x="184" y="354"/>
                  </a:cubicBezTo>
                  <a:cubicBezTo>
                    <a:pt x="188" y="362"/>
                    <a:pt x="181" y="362"/>
                    <a:pt x="180" y="372"/>
                  </a:cubicBezTo>
                  <a:cubicBezTo>
                    <a:pt x="179" y="382"/>
                    <a:pt x="185" y="410"/>
                    <a:pt x="180" y="416"/>
                  </a:cubicBezTo>
                  <a:cubicBezTo>
                    <a:pt x="170" y="414"/>
                    <a:pt x="162" y="411"/>
                    <a:pt x="152" y="410"/>
                  </a:cubicBezTo>
                  <a:cubicBezTo>
                    <a:pt x="146" y="408"/>
                    <a:pt x="147" y="396"/>
                    <a:pt x="142" y="396"/>
                  </a:cubicBezTo>
                  <a:cubicBezTo>
                    <a:pt x="137" y="396"/>
                    <a:pt x="131" y="405"/>
                    <a:pt x="124" y="408"/>
                  </a:cubicBezTo>
                  <a:cubicBezTo>
                    <a:pt x="121" y="424"/>
                    <a:pt x="113" y="418"/>
                    <a:pt x="100" y="414"/>
                  </a:cubicBezTo>
                  <a:cubicBezTo>
                    <a:pt x="71" y="418"/>
                    <a:pt x="83" y="431"/>
                    <a:pt x="64" y="444"/>
                  </a:cubicBezTo>
                  <a:cubicBezTo>
                    <a:pt x="63" y="455"/>
                    <a:pt x="69" y="471"/>
                    <a:pt x="60" y="478"/>
                  </a:cubicBezTo>
                  <a:cubicBezTo>
                    <a:pt x="54" y="483"/>
                    <a:pt x="20" y="482"/>
                    <a:pt x="10" y="484"/>
                  </a:cubicBezTo>
                  <a:cubicBezTo>
                    <a:pt x="5" y="492"/>
                    <a:pt x="3" y="501"/>
                    <a:pt x="0" y="510"/>
                  </a:cubicBezTo>
                  <a:cubicBezTo>
                    <a:pt x="2" y="526"/>
                    <a:pt x="4" y="527"/>
                    <a:pt x="18" y="534"/>
                  </a:cubicBezTo>
                  <a:cubicBezTo>
                    <a:pt x="29" y="550"/>
                    <a:pt x="28" y="579"/>
                    <a:pt x="34" y="586"/>
                  </a:cubicBezTo>
                  <a:cubicBezTo>
                    <a:pt x="44" y="598"/>
                    <a:pt x="76" y="601"/>
                    <a:pt x="88" y="602"/>
                  </a:cubicBezTo>
                  <a:cubicBezTo>
                    <a:pt x="100" y="608"/>
                    <a:pt x="113" y="612"/>
                    <a:pt x="116" y="6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xmlns="" id="{80E2B9EF-C799-4F2E-B83F-A70079A2158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0" y="2279"/>
              <a:ext cx="469" cy="503"/>
            </a:xfrm>
            <a:custGeom>
              <a:avLst/>
              <a:gdLst/>
              <a:ahLst/>
              <a:cxnLst>
                <a:cxn ang="0">
                  <a:pos x="258" y="4"/>
                </a:cxn>
                <a:cxn ang="0">
                  <a:pos x="204" y="2"/>
                </a:cxn>
                <a:cxn ang="0">
                  <a:pos x="182" y="6"/>
                </a:cxn>
                <a:cxn ang="0">
                  <a:pos x="146" y="10"/>
                </a:cxn>
                <a:cxn ang="0">
                  <a:pos x="146" y="28"/>
                </a:cxn>
                <a:cxn ang="0">
                  <a:pos x="126" y="46"/>
                </a:cxn>
                <a:cxn ang="0">
                  <a:pos x="106" y="56"/>
                </a:cxn>
                <a:cxn ang="0">
                  <a:pos x="86" y="102"/>
                </a:cxn>
                <a:cxn ang="0">
                  <a:pos x="88" y="144"/>
                </a:cxn>
                <a:cxn ang="0">
                  <a:pos x="102" y="188"/>
                </a:cxn>
                <a:cxn ang="0">
                  <a:pos x="108" y="206"/>
                </a:cxn>
                <a:cxn ang="0">
                  <a:pos x="70" y="220"/>
                </a:cxn>
                <a:cxn ang="0">
                  <a:pos x="36" y="224"/>
                </a:cxn>
                <a:cxn ang="0">
                  <a:pos x="12" y="236"/>
                </a:cxn>
                <a:cxn ang="0">
                  <a:pos x="0" y="272"/>
                </a:cxn>
                <a:cxn ang="0">
                  <a:pos x="40" y="306"/>
                </a:cxn>
                <a:cxn ang="0">
                  <a:pos x="72" y="334"/>
                </a:cxn>
                <a:cxn ang="0">
                  <a:pos x="84" y="346"/>
                </a:cxn>
                <a:cxn ang="0">
                  <a:pos x="146" y="376"/>
                </a:cxn>
                <a:cxn ang="0">
                  <a:pos x="164" y="404"/>
                </a:cxn>
                <a:cxn ang="0">
                  <a:pos x="184" y="410"/>
                </a:cxn>
                <a:cxn ang="0">
                  <a:pos x="218" y="438"/>
                </a:cxn>
                <a:cxn ang="0">
                  <a:pos x="234" y="452"/>
                </a:cxn>
                <a:cxn ang="0">
                  <a:pos x="280" y="472"/>
                </a:cxn>
                <a:cxn ang="0">
                  <a:pos x="308" y="470"/>
                </a:cxn>
                <a:cxn ang="0">
                  <a:pos x="342" y="478"/>
                </a:cxn>
                <a:cxn ang="0">
                  <a:pos x="336" y="490"/>
                </a:cxn>
                <a:cxn ang="0">
                  <a:pos x="358" y="506"/>
                </a:cxn>
                <a:cxn ang="0">
                  <a:pos x="390" y="562"/>
                </a:cxn>
                <a:cxn ang="0">
                  <a:pos x="398" y="574"/>
                </a:cxn>
                <a:cxn ang="0">
                  <a:pos x="410" y="582"/>
                </a:cxn>
                <a:cxn ang="0">
                  <a:pos x="440" y="578"/>
                </a:cxn>
                <a:cxn ang="0">
                  <a:pos x="476" y="568"/>
                </a:cxn>
                <a:cxn ang="0">
                  <a:pos x="452" y="508"/>
                </a:cxn>
                <a:cxn ang="0">
                  <a:pos x="468" y="464"/>
                </a:cxn>
                <a:cxn ang="0">
                  <a:pos x="492" y="434"/>
                </a:cxn>
                <a:cxn ang="0">
                  <a:pos x="494" y="394"/>
                </a:cxn>
                <a:cxn ang="0">
                  <a:pos x="474" y="384"/>
                </a:cxn>
                <a:cxn ang="0">
                  <a:pos x="502" y="364"/>
                </a:cxn>
                <a:cxn ang="0">
                  <a:pos x="520" y="342"/>
                </a:cxn>
                <a:cxn ang="0">
                  <a:pos x="520" y="304"/>
                </a:cxn>
                <a:cxn ang="0">
                  <a:pos x="490" y="254"/>
                </a:cxn>
                <a:cxn ang="0">
                  <a:pos x="456" y="262"/>
                </a:cxn>
                <a:cxn ang="0">
                  <a:pos x="414" y="256"/>
                </a:cxn>
                <a:cxn ang="0">
                  <a:pos x="414" y="216"/>
                </a:cxn>
                <a:cxn ang="0">
                  <a:pos x="422" y="200"/>
                </a:cxn>
                <a:cxn ang="0">
                  <a:pos x="426" y="188"/>
                </a:cxn>
                <a:cxn ang="0">
                  <a:pos x="418" y="180"/>
                </a:cxn>
                <a:cxn ang="0">
                  <a:pos x="412" y="178"/>
                </a:cxn>
                <a:cxn ang="0">
                  <a:pos x="402" y="134"/>
                </a:cxn>
                <a:cxn ang="0">
                  <a:pos x="342" y="132"/>
                </a:cxn>
                <a:cxn ang="0">
                  <a:pos x="314" y="118"/>
                </a:cxn>
                <a:cxn ang="0">
                  <a:pos x="304" y="100"/>
                </a:cxn>
                <a:cxn ang="0">
                  <a:pos x="286" y="88"/>
                </a:cxn>
                <a:cxn ang="0">
                  <a:pos x="280" y="82"/>
                </a:cxn>
                <a:cxn ang="0">
                  <a:pos x="260" y="32"/>
                </a:cxn>
                <a:cxn ang="0">
                  <a:pos x="258" y="4"/>
                </a:cxn>
              </a:cxnLst>
              <a:rect l="0" t="0" r="r" b="b"/>
              <a:pathLst>
                <a:path w="526" h="582">
                  <a:moveTo>
                    <a:pt x="258" y="4"/>
                  </a:moveTo>
                  <a:cubicBezTo>
                    <a:pt x="234" y="1"/>
                    <a:pt x="233" y="0"/>
                    <a:pt x="204" y="2"/>
                  </a:cubicBezTo>
                  <a:cubicBezTo>
                    <a:pt x="198" y="21"/>
                    <a:pt x="198" y="11"/>
                    <a:pt x="182" y="6"/>
                  </a:cubicBezTo>
                  <a:cubicBezTo>
                    <a:pt x="177" y="6"/>
                    <a:pt x="147" y="8"/>
                    <a:pt x="146" y="10"/>
                  </a:cubicBezTo>
                  <a:cubicBezTo>
                    <a:pt x="140" y="20"/>
                    <a:pt x="160" y="33"/>
                    <a:pt x="146" y="28"/>
                  </a:cubicBezTo>
                  <a:cubicBezTo>
                    <a:pt x="117" y="35"/>
                    <a:pt x="139" y="25"/>
                    <a:pt x="126" y="46"/>
                  </a:cubicBezTo>
                  <a:cubicBezTo>
                    <a:pt x="122" y="52"/>
                    <a:pt x="106" y="56"/>
                    <a:pt x="106" y="56"/>
                  </a:cubicBezTo>
                  <a:cubicBezTo>
                    <a:pt x="102" y="73"/>
                    <a:pt x="97" y="88"/>
                    <a:pt x="86" y="102"/>
                  </a:cubicBezTo>
                  <a:cubicBezTo>
                    <a:pt x="82" y="117"/>
                    <a:pt x="78" y="130"/>
                    <a:pt x="88" y="144"/>
                  </a:cubicBezTo>
                  <a:cubicBezTo>
                    <a:pt x="90" y="173"/>
                    <a:pt x="87" y="170"/>
                    <a:pt x="102" y="188"/>
                  </a:cubicBezTo>
                  <a:cubicBezTo>
                    <a:pt x="104" y="194"/>
                    <a:pt x="108" y="206"/>
                    <a:pt x="108" y="206"/>
                  </a:cubicBezTo>
                  <a:cubicBezTo>
                    <a:pt x="101" y="224"/>
                    <a:pt x="91" y="218"/>
                    <a:pt x="70" y="220"/>
                  </a:cubicBezTo>
                  <a:cubicBezTo>
                    <a:pt x="52" y="226"/>
                    <a:pt x="79" y="218"/>
                    <a:pt x="36" y="224"/>
                  </a:cubicBezTo>
                  <a:cubicBezTo>
                    <a:pt x="27" y="225"/>
                    <a:pt x="12" y="236"/>
                    <a:pt x="12" y="236"/>
                  </a:cubicBezTo>
                  <a:cubicBezTo>
                    <a:pt x="9" y="248"/>
                    <a:pt x="3" y="259"/>
                    <a:pt x="0" y="272"/>
                  </a:cubicBezTo>
                  <a:cubicBezTo>
                    <a:pt x="7" y="289"/>
                    <a:pt x="23" y="300"/>
                    <a:pt x="40" y="306"/>
                  </a:cubicBezTo>
                  <a:cubicBezTo>
                    <a:pt x="52" y="322"/>
                    <a:pt x="53" y="325"/>
                    <a:pt x="72" y="334"/>
                  </a:cubicBezTo>
                  <a:cubicBezTo>
                    <a:pt x="77" y="337"/>
                    <a:pt x="84" y="346"/>
                    <a:pt x="84" y="346"/>
                  </a:cubicBezTo>
                  <a:cubicBezTo>
                    <a:pt x="92" y="371"/>
                    <a:pt x="126" y="375"/>
                    <a:pt x="146" y="376"/>
                  </a:cubicBezTo>
                  <a:cubicBezTo>
                    <a:pt x="153" y="386"/>
                    <a:pt x="151" y="399"/>
                    <a:pt x="164" y="404"/>
                  </a:cubicBezTo>
                  <a:cubicBezTo>
                    <a:pt x="170" y="407"/>
                    <a:pt x="184" y="410"/>
                    <a:pt x="184" y="410"/>
                  </a:cubicBezTo>
                  <a:cubicBezTo>
                    <a:pt x="194" y="420"/>
                    <a:pt x="206" y="430"/>
                    <a:pt x="218" y="438"/>
                  </a:cubicBezTo>
                  <a:cubicBezTo>
                    <a:pt x="223" y="445"/>
                    <a:pt x="226" y="449"/>
                    <a:pt x="234" y="452"/>
                  </a:cubicBezTo>
                  <a:cubicBezTo>
                    <a:pt x="251" y="465"/>
                    <a:pt x="259" y="468"/>
                    <a:pt x="280" y="472"/>
                  </a:cubicBezTo>
                  <a:cubicBezTo>
                    <a:pt x="289" y="478"/>
                    <a:pt x="298" y="472"/>
                    <a:pt x="308" y="470"/>
                  </a:cubicBezTo>
                  <a:cubicBezTo>
                    <a:pt x="324" y="460"/>
                    <a:pt x="330" y="470"/>
                    <a:pt x="342" y="478"/>
                  </a:cubicBezTo>
                  <a:cubicBezTo>
                    <a:pt x="341" y="482"/>
                    <a:pt x="335" y="486"/>
                    <a:pt x="336" y="490"/>
                  </a:cubicBezTo>
                  <a:cubicBezTo>
                    <a:pt x="337" y="495"/>
                    <a:pt x="354" y="503"/>
                    <a:pt x="358" y="506"/>
                  </a:cubicBezTo>
                  <a:cubicBezTo>
                    <a:pt x="377" y="520"/>
                    <a:pt x="371" y="549"/>
                    <a:pt x="390" y="562"/>
                  </a:cubicBezTo>
                  <a:cubicBezTo>
                    <a:pt x="392" y="569"/>
                    <a:pt x="391" y="569"/>
                    <a:pt x="398" y="574"/>
                  </a:cubicBezTo>
                  <a:cubicBezTo>
                    <a:pt x="402" y="577"/>
                    <a:pt x="410" y="582"/>
                    <a:pt x="410" y="582"/>
                  </a:cubicBezTo>
                  <a:cubicBezTo>
                    <a:pt x="418" y="570"/>
                    <a:pt x="428" y="574"/>
                    <a:pt x="440" y="578"/>
                  </a:cubicBezTo>
                  <a:cubicBezTo>
                    <a:pt x="459" y="576"/>
                    <a:pt x="465" y="579"/>
                    <a:pt x="476" y="568"/>
                  </a:cubicBezTo>
                  <a:cubicBezTo>
                    <a:pt x="474" y="545"/>
                    <a:pt x="471" y="523"/>
                    <a:pt x="452" y="508"/>
                  </a:cubicBezTo>
                  <a:cubicBezTo>
                    <a:pt x="440" y="485"/>
                    <a:pt x="442" y="474"/>
                    <a:pt x="468" y="464"/>
                  </a:cubicBezTo>
                  <a:cubicBezTo>
                    <a:pt x="475" y="450"/>
                    <a:pt x="477" y="439"/>
                    <a:pt x="492" y="434"/>
                  </a:cubicBezTo>
                  <a:cubicBezTo>
                    <a:pt x="496" y="422"/>
                    <a:pt x="499" y="406"/>
                    <a:pt x="494" y="394"/>
                  </a:cubicBezTo>
                  <a:cubicBezTo>
                    <a:pt x="493" y="392"/>
                    <a:pt x="477" y="386"/>
                    <a:pt x="474" y="384"/>
                  </a:cubicBezTo>
                  <a:cubicBezTo>
                    <a:pt x="468" y="365"/>
                    <a:pt x="488" y="366"/>
                    <a:pt x="502" y="364"/>
                  </a:cubicBezTo>
                  <a:cubicBezTo>
                    <a:pt x="509" y="359"/>
                    <a:pt x="515" y="350"/>
                    <a:pt x="520" y="342"/>
                  </a:cubicBezTo>
                  <a:cubicBezTo>
                    <a:pt x="523" y="328"/>
                    <a:pt x="524" y="319"/>
                    <a:pt x="520" y="304"/>
                  </a:cubicBezTo>
                  <a:cubicBezTo>
                    <a:pt x="526" y="269"/>
                    <a:pt x="517" y="272"/>
                    <a:pt x="490" y="254"/>
                  </a:cubicBezTo>
                  <a:cubicBezTo>
                    <a:pt x="478" y="255"/>
                    <a:pt x="456" y="262"/>
                    <a:pt x="456" y="262"/>
                  </a:cubicBezTo>
                  <a:cubicBezTo>
                    <a:pt x="440" y="261"/>
                    <a:pt x="429" y="259"/>
                    <a:pt x="414" y="256"/>
                  </a:cubicBezTo>
                  <a:cubicBezTo>
                    <a:pt x="410" y="240"/>
                    <a:pt x="409" y="240"/>
                    <a:pt x="414" y="216"/>
                  </a:cubicBezTo>
                  <a:cubicBezTo>
                    <a:pt x="415" y="210"/>
                    <a:pt x="420" y="206"/>
                    <a:pt x="422" y="200"/>
                  </a:cubicBezTo>
                  <a:cubicBezTo>
                    <a:pt x="423" y="196"/>
                    <a:pt x="426" y="188"/>
                    <a:pt x="426" y="188"/>
                  </a:cubicBezTo>
                  <a:cubicBezTo>
                    <a:pt x="423" y="185"/>
                    <a:pt x="421" y="182"/>
                    <a:pt x="418" y="180"/>
                  </a:cubicBezTo>
                  <a:cubicBezTo>
                    <a:pt x="416" y="179"/>
                    <a:pt x="413" y="180"/>
                    <a:pt x="412" y="178"/>
                  </a:cubicBezTo>
                  <a:cubicBezTo>
                    <a:pt x="408" y="168"/>
                    <a:pt x="405" y="147"/>
                    <a:pt x="402" y="134"/>
                  </a:cubicBezTo>
                  <a:cubicBezTo>
                    <a:pt x="380" y="138"/>
                    <a:pt x="365" y="134"/>
                    <a:pt x="342" y="132"/>
                  </a:cubicBezTo>
                  <a:cubicBezTo>
                    <a:pt x="335" y="121"/>
                    <a:pt x="327" y="120"/>
                    <a:pt x="314" y="118"/>
                  </a:cubicBezTo>
                  <a:cubicBezTo>
                    <a:pt x="310" y="112"/>
                    <a:pt x="309" y="105"/>
                    <a:pt x="304" y="100"/>
                  </a:cubicBezTo>
                  <a:cubicBezTo>
                    <a:pt x="299" y="95"/>
                    <a:pt x="291" y="93"/>
                    <a:pt x="286" y="88"/>
                  </a:cubicBezTo>
                  <a:cubicBezTo>
                    <a:pt x="284" y="86"/>
                    <a:pt x="282" y="84"/>
                    <a:pt x="280" y="82"/>
                  </a:cubicBezTo>
                  <a:cubicBezTo>
                    <a:pt x="275" y="62"/>
                    <a:pt x="266" y="50"/>
                    <a:pt x="260" y="32"/>
                  </a:cubicBezTo>
                  <a:cubicBezTo>
                    <a:pt x="258" y="12"/>
                    <a:pt x="258" y="21"/>
                    <a:pt x="258" y="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5" name="Freeform 69">
              <a:extLst>
                <a:ext uri="{FF2B5EF4-FFF2-40B4-BE49-F238E27FC236}">
                  <a16:creationId xmlns:a16="http://schemas.microsoft.com/office/drawing/2014/main" xmlns="" id="{D80D6B18-3224-4816-9AD1-3113D049B4E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6" y="2556"/>
              <a:ext cx="739" cy="413"/>
            </a:xfrm>
            <a:custGeom>
              <a:avLst/>
              <a:gdLst/>
              <a:ahLst/>
              <a:cxnLst>
                <a:cxn ang="0">
                  <a:pos x="10" y="180"/>
                </a:cxn>
                <a:cxn ang="0">
                  <a:pos x="16" y="146"/>
                </a:cxn>
                <a:cxn ang="0">
                  <a:pos x="50" y="110"/>
                </a:cxn>
                <a:cxn ang="0">
                  <a:pos x="50" y="68"/>
                </a:cxn>
                <a:cxn ang="0">
                  <a:pos x="64" y="42"/>
                </a:cxn>
                <a:cxn ang="0">
                  <a:pos x="102" y="28"/>
                </a:cxn>
                <a:cxn ang="0">
                  <a:pos x="148" y="10"/>
                </a:cxn>
                <a:cxn ang="0">
                  <a:pos x="152" y="72"/>
                </a:cxn>
                <a:cxn ang="0">
                  <a:pos x="214" y="96"/>
                </a:cxn>
                <a:cxn ang="0">
                  <a:pos x="246" y="98"/>
                </a:cxn>
                <a:cxn ang="0">
                  <a:pos x="298" y="78"/>
                </a:cxn>
                <a:cxn ang="0">
                  <a:pos x="334" y="110"/>
                </a:cxn>
                <a:cxn ang="0">
                  <a:pos x="356" y="132"/>
                </a:cxn>
                <a:cxn ang="0">
                  <a:pos x="432" y="158"/>
                </a:cxn>
                <a:cxn ang="0">
                  <a:pos x="522" y="216"/>
                </a:cxn>
                <a:cxn ang="0">
                  <a:pos x="548" y="266"/>
                </a:cxn>
                <a:cxn ang="0">
                  <a:pos x="616" y="290"/>
                </a:cxn>
                <a:cxn ang="0">
                  <a:pos x="706" y="366"/>
                </a:cxn>
                <a:cxn ang="0">
                  <a:pos x="752" y="404"/>
                </a:cxn>
                <a:cxn ang="0">
                  <a:pos x="792" y="418"/>
                </a:cxn>
                <a:cxn ang="0">
                  <a:pos x="770" y="450"/>
                </a:cxn>
                <a:cxn ang="0">
                  <a:pos x="700" y="478"/>
                </a:cxn>
                <a:cxn ang="0">
                  <a:pos x="638" y="460"/>
                </a:cxn>
                <a:cxn ang="0">
                  <a:pos x="586" y="428"/>
                </a:cxn>
                <a:cxn ang="0">
                  <a:pos x="546" y="404"/>
                </a:cxn>
                <a:cxn ang="0">
                  <a:pos x="504" y="356"/>
                </a:cxn>
                <a:cxn ang="0">
                  <a:pos x="430" y="364"/>
                </a:cxn>
                <a:cxn ang="0">
                  <a:pos x="316" y="318"/>
                </a:cxn>
                <a:cxn ang="0">
                  <a:pos x="288" y="298"/>
                </a:cxn>
                <a:cxn ang="0">
                  <a:pos x="238" y="254"/>
                </a:cxn>
                <a:cxn ang="0">
                  <a:pos x="208" y="246"/>
                </a:cxn>
                <a:cxn ang="0">
                  <a:pos x="160" y="284"/>
                </a:cxn>
                <a:cxn ang="0">
                  <a:pos x="104" y="292"/>
                </a:cxn>
                <a:cxn ang="0">
                  <a:pos x="28" y="254"/>
                </a:cxn>
              </a:cxnLst>
              <a:rect l="0" t="0" r="r" b="b"/>
              <a:pathLst>
                <a:path w="830" h="478">
                  <a:moveTo>
                    <a:pt x="32" y="248"/>
                  </a:moveTo>
                  <a:cubicBezTo>
                    <a:pt x="30" y="229"/>
                    <a:pt x="24" y="194"/>
                    <a:pt x="10" y="180"/>
                  </a:cubicBezTo>
                  <a:cubicBezTo>
                    <a:pt x="6" y="169"/>
                    <a:pt x="3" y="176"/>
                    <a:pt x="0" y="162"/>
                  </a:cubicBezTo>
                  <a:cubicBezTo>
                    <a:pt x="3" y="151"/>
                    <a:pt x="5" y="149"/>
                    <a:pt x="16" y="146"/>
                  </a:cubicBezTo>
                  <a:cubicBezTo>
                    <a:pt x="25" y="137"/>
                    <a:pt x="28" y="119"/>
                    <a:pt x="32" y="116"/>
                  </a:cubicBezTo>
                  <a:cubicBezTo>
                    <a:pt x="37" y="113"/>
                    <a:pt x="50" y="110"/>
                    <a:pt x="50" y="110"/>
                  </a:cubicBezTo>
                  <a:cubicBezTo>
                    <a:pt x="52" y="103"/>
                    <a:pt x="56" y="88"/>
                    <a:pt x="56" y="88"/>
                  </a:cubicBezTo>
                  <a:cubicBezTo>
                    <a:pt x="55" y="81"/>
                    <a:pt x="55" y="74"/>
                    <a:pt x="50" y="68"/>
                  </a:cubicBezTo>
                  <a:cubicBezTo>
                    <a:pt x="46" y="63"/>
                    <a:pt x="32" y="60"/>
                    <a:pt x="32" y="60"/>
                  </a:cubicBezTo>
                  <a:cubicBezTo>
                    <a:pt x="20" y="43"/>
                    <a:pt x="56" y="43"/>
                    <a:pt x="64" y="42"/>
                  </a:cubicBezTo>
                  <a:cubicBezTo>
                    <a:pt x="67" y="32"/>
                    <a:pt x="74" y="24"/>
                    <a:pt x="82" y="18"/>
                  </a:cubicBezTo>
                  <a:cubicBezTo>
                    <a:pt x="90" y="21"/>
                    <a:pt x="94" y="25"/>
                    <a:pt x="102" y="28"/>
                  </a:cubicBezTo>
                  <a:cubicBezTo>
                    <a:pt x="115" y="20"/>
                    <a:pt x="124" y="5"/>
                    <a:pt x="138" y="0"/>
                  </a:cubicBezTo>
                  <a:cubicBezTo>
                    <a:pt x="143" y="4"/>
                    <a:pt x="145" y="4"/>
                    <a:pt x="148" y="10"/>
                  </a:cubicBezTo>
                  <a:cubicBezTo>
                    <a:pt x="150" y="14"/>
                    <a:pt x="158" y="24"/>
                    <a:pt x="158" y="24"/>
                  </a:cubicBezTo>
                  <a:cubicBezTo>
                    <a:pt x="157" y="48"/>
                    <a:pt x="155" y="52"/>
                    <a:pt x="152" y="72"/>
                  </a:cubicBezTo>
                  <a:cubicBezTo>
                    <a:pt x="157" y="96"/>
                    <a:pt x="157" y="90"/>
                    <a:pt x="180" y="96"/>
                  </a:cubicBezTo>
                  <a:cubicBezTo>
                    <a:pt x="190" y="102"/>
                    <a:pt x="208" y="94"/>
                    <a:pt x="214" y="96"/>
                  </a:cubicBezTo>
                  <a:cubicBezTo>
                    <a:pt x="220" y="98"/>
                    <a:pt x="211" y="110"/>
                    <a:pt x="216" y="110"/>
                  </a:cubicBezTo>
                  <a:cubicBezTo>
                    <a:pt x="228" y="108"/>
                    <a:pt x="235" y="101"/>
                    <a:pt x="246" y="98"/>
                  </a:cubicBezTo>
                  <a:cubicBezTo>
                    <a:pt x="259" y="95"/>
                    <a:pt x="269" y="95"/>
                    <a:pt x="280" y="88"/>
                  </a:cubicBezTo>
                  <a:cubicBezTo>
                    <a:pt x="282" y="81"/>
                    <a:pt x="298" y="78"/>
                    <a:pt x="298" y="78"/>
                  </a:cubicBezTo>
                  <a:cubicBezTo>
                    <a:pt x="311" y="82"/>
                    <a:pt x="307" y="93"/>
                    <a:pt x="314" y="102"/>
                  </a:cubicBezTo>
                  <a:cubicBezTo>
                    <a:pt x="318" y="107"/>
                    <a:pt x="328" y="109"/>
                    <a:pt x="334" y="110"/>
                  </a:cubicBezTo>
                  <a:cubicBezTo>
                    <a:pt x="337" y="112"/>
                    <a:pt x="346" y="118"/>
                    <a:pt x="348" y="120"/>
                  </a:cubicBezTo>
                  <a:cubicBezTo>
                    <a:pt x="351" y="124"/>
                    <a:pt x="351" y="130"/>
                    <a:pt x="356" y="132"/>
                  </a:cubicBezTo>
                  <a:cubicBezTo>
                    <a:pt x="371" y="137"/>
                    <a:pt x="390" y="136"/>
                    <a:pt x="406" y="138"/>
                  </a:cubicBezTo>
                  <a:cubicBezTo>
                    <a:pt x="415" y="144"/>
                    <a:pt x="423" y="152"/>
                    <a:pt x="432" y="158"/>
                  </a:cubicBezTo>
                  <a:cubicBezTo>
                    <a:pt x="460" y="152"/>
                    <a:pt x="474" y="160"/>
                    <a:pt x="486" y="184"/>
                  </a:cubicBezTo>
                  <a:cubicBezTo>
                    <a:pt x="489" y="220"/>
                    <a:pt x="486" y="213"/>
                    <a:pt x="522" y="216"/>
                  </a:cubicBezTo>
                  <a:cubicBezTo>
                    <a:pt x="545" y="231"/>
                    <a:pt x="527" y="215"/>
                    <a:pt x="536" y="252"/>
                  </a:cubicBezTo>
                  <a:cubicBezTo>
                    <a:pt x="537" y="258"/>
                    <a:pt x="544" y="261"/>
                    <a:pt x="548" y="266"/>
                  </a:cubicBezTo>
                  <a:cubicBezTo>
                    <a:pt x="552" y="285"/>
                    <a:pt x="558" y="280"/>
                    <a:pt x="578" y="278"/>
                  </a:cubicBezTo>
                  <a:cubicBezTo>
                    <a:pt x="597" y="281"/>
                    <a:pt x="602" y="280"/>
                    <a:pt x="616" y="290"/>
                  </a:cubicBezTo>
                  <a:cubicBezTo>
                    <a:pt x="626" y="330"/>
                    <a:pt x="612" y="332"/>
                    <a:pt x="640" y="360"/>
                  </a:cubicBezTo>
                  <a:cubicBezTo>
                    <a:pt x="661" y="356"/>
                    <a:pt x="688" y="354"/>
                    <a:pt x="706" y="366"/>
                  </a:cubicBezTo>
                  <a:cubicBezTo>
                    <a:pt x="720" y="362"/>
                    <a:pt x="710" y="391"/>
                    <a:pt x="724" y="394"/>
                  </a:cubicBezTo>
                  <a:cubicBezTo>
                    <a:pt x="735" y="402"/>
                    <a:pt x="737" y="399"/>
                    <a:pt x="752" y="404"/>
                  </a:cubicBezTo>
                  <a:cubicBezTo>
                    <a:pt x="758" y="406"/>
                    <a:pt x="764" y="405"/>
                    <a:pt x="770" y="406"/>
                  </a:cubicBezTo>
                  <a:cubicBezTo>
                    <a:pt x="780" y="411"/>
                    <a:pt x="780" y="416"/>
                    <a:pt x="792" y="418"/>
                  </a:cubicBezTo>
                  <a:cubicBezTo>
                    <a:pt x="799" y="423"/>
                    <a:pt x="806" y="429"/>
                    <a:pt x="814" y="432"/>
                  </a:cubicBezTo>
                  <a:cubicBezTo>
                    <a:pt x="830" y="456"/>
                    <a:pt x="775" y="450"/>
                    <a:pt x="770" y="450"/>
                  </a:cubicBezTo>
                  <a:cubicBezTo>
                    <a:pt x="764" y="468"/>
                    <a:pt x="729" y="465"/>
                    <a:pt x="716" y="466"/>
                  </a:cubicBezTo>
                  <a:cubicBezTo>
                    <a:pt x="708" y="469"/>
                    <a:pt x="705" y="471"/>
                    <a:pt x="700" y="478"/>
                  </a:cubicBezTo>
                  <a:cubicBezTo>
                    <a:pt x="691" y="477"/>
                    <a:pt x="681" y="478"/>
                    <a:pt x="672" y="476"/>
                  </a:cubicBezTo>
                  <a:cubicBezTo>
                    <a:pt x="659" y="474"/>
                    <a:pt x="659" y="463"/>
                    <a:pt x="638" y="460"/>
                  </a:cubicBezTo>
                  <a:cubicBezTo>
                    <a:pt x="627" y="452"/>
                    <a:pt x="633" y="442"/>
                    <a:pt x="620" y="436"/>
                  </a:cubicBezTo>
                  <a:cubicBezTo>
                    <a:pt x="606" y="441"/>
                    <a:pt x="593" y="442"/>
                    <a:pt x="586" y="428"/>
                  </a:cubicBezTo>
                  <a:cubicBezTo>
                    <a:pt x="584" y="418"/>
                    <a:pt x="584" y="411"/>
                    <a:pt x="578" y="402"/>
                  </a:cubicBezTo>
                  <a:cubicBezTo>
                    <a:pt x="568" y="403"/>
                    <a:pt x="556" y="407"/>
                    <a:pt x="546" y="404"/>
                  </a:cubicBezTo>
                  <a:cubicBezTo>
                    <a:pt x="535" y="393"/>
                    <a:pt x="534" y="380"/>
                    <a:pt x="518" y="374"/>
                  </a:cubicBezTo>
                  <a:cubicBezTo>
                    <a:pt x="514" y="366"/>
                    <a:pt x="512" y="361"/>
                    <a:pt x="504" y="356"/>
                  </a:cubicBezTo>
                  <a:cubicBezTo>
                    <a:pt x="485" y="358"/>
                    <a:pt x="475" y="362"/>
                    <a:pt x="458" y="366"/>
                  </a:cubicBezTo>
                  <a:cubicBezTo>
                    <a:pt x="449" y="365"/>
                    <a:pt x="439" y="366"/>
                    <a:pt x="430" y="364"/>
                  </a:cubicBezTo>
                  <a:cubicBezTo>
                    <a:pt x="409" y="360"/>
                    <a:pt x="392" y="335"/>
                    <a:pt x="372" y="328"/>
                  </a:cubicBezTo>
                  <a:cubicBezTo>
                    <a:pt x="349" y="336"/>
                    <a:pt x="335" y="324"/>
                    <a:pt x="316" y="318"/>
                  </a:cubicBezTo>
                  <a:cubicBezTo>
                    <a:pt x="311" y="314"/>
                    <a:pt x="305" y="310"/>
                    <a:pt x="300" y="306"/>
                  </a:cubicBezTo>
                  <a:cubicBezTo>
                    <a:pt x="296" y="303"/>
                    <a:pt x="288" y="298"/>
                    <a:pt x="288" y="298"/>
                  </a:cubicBezTo>
                  <a:cubicBezTo>
                    <a:pt x="286" y="291"/>
                    <a:pt x="282" y="266"/>
                    <a:pt x="274" y="262"/>
                  </a:cubicBezTo>
                  <a:cubicBezTo>
                    <a:pt x="265" y="257"/>
                    <a:pt x="248" y="257"/>
                    <a:pt x="238" y="254"/>
                  </a:cubicBezTo>
                  <a:cubicBezTo>
                    <a:pt x="235" y="246"/>
                    <a:pt x="233" y="243"/>
                    <a:pt x="226" y="238"/>
                  </a:cubicBezTo>
                  <a:cubicBezTo>
                    <a:pt x="221" y="242"/>
                    <a:pt x="208" y="246"/>
                    <a:pt x="208" y="246"/>
                  </a:cubicBezTo>
                  <a:cubicBezTo>
                    <a:pt x="204" y="253"/>
                    <a:pt x="198" y="255"/>
                    <a:pt x="194" y="262"/>
                  </a:cubicBezTo>
                  <a:cubicBezTo>
                    <a:pt x="191" y="290"/>
                    <a:pt x="190" y="286"/>
                    <a:pt x="160" y="284"/>
                  </a:cubicBezTo>
                  <a:cubicBezTo>
                    <a:pt x="150" y="282"/>
                    <a:pt x="144" y="282"/>
                    <a:pt x="136" y="276"/>
                  </a:cubicBezTo>
                  <a:cubicBezTo>
                    <a:pt x="124" y="280"/>
                    <a:pt x="116" y="288"/>
                    <a:pt x="104" y="292"/>
                  </a:cubicBezTo>
                  <a:cubicBezTo>
                    <a:pt x="84" y="290"/>
                    <a:pt x="66" y="285"/>
                    <a:pt x="46" y="280"/>
                  </a:cubicBezTo>
                  <a:cubicBezTo>
                    <a:pt x="40" y="271"/>
                    <a:pt x="34" y="263"/>
                    <a:pt x="28" y="254"/>
                  </a:cubicBezTo>
                  <a:cubicBezTo>
                    <a:pt x="35" y="249"/>
                    <a:pt x="36" y="252"/>
                    <a:pt x="32" y="24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6" name="Freeform 70">
              <a:extLst>
                <a:ext uri="{FF2B5EF4-FFF2-40B4-BE49-F238E27FC236}">
                  <a16:creationId xmlns:a16="http://schemas.microsoft.com/office/drawing/2014/main" xmlns="" id="{09E7944B-2D6C-4E48-9B89-A73FBCA7F93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97" y="2236"/>
              <a:ext cx="1071" cy="752"/>
            </a:xfrm>
            <a:custGeom>
              <a:avLst/>
              <a:gdLst/>
              <a:ahLst/>
              <a:cxnLst>
                <a:cxn ang="0">
                  <a:pos x="1192" y="658"/>
                </a:cxn>
                <a:cxn ang="0">
                  <a:pos x="1144" y="658"/>
                </a:cxn>
                <a:cxn ang="0">
                  <a:pos x="1114" y="628"/>
                </a:cxn>
                <a:cxn ang="0">
                  <a:pos x="1070" y="608"/>
                </a:cxn>
                <a:cxn ang="0">
                  <a:pos x="1022" y="554"/>
                </a:cxn>
                <a:cxn ang="0">
                  <a:pos x="1000" y="526"/>
                </a:cxn>
                <a:cxn ang="0">
                  <a:pos x="948" y="486"/>
                </a:cxn>
                <a:cxn ang="0">
                  <a:pos x="900" y="432"/>
                </a:cxn>
                <a:cxn ang="0">
                  <a:pos x="834" y="428"/>
                </a:cxn>
                <a:cxn ang="0">
                  <a:pos x="782" y="470"/>
                </a:cxn>
                <a:cxn ang="0">
                  <a:pos x="722" y="438"/>
                </a:cxn>
                <a:cxn ang="0">
                  <a:pos x="688" y="388"/>
                </a:cxn>
                <a:cxn ang="0">
                  <a:pos x="656" y="362"/>
                </a:cxn>
                <a:cxn ang="0">
                  <a:pos x="640" y="314"/>
                </a:cxn>
                <a:cxn ang="0">
                  <a:pos x="576" y="320"/>
                </a:cxn>
                <a:cxn ang="0">
                  <a:pos x="506" y="278"/>
                </a:cxn>
                <a:cxn ang="0">
                  <a:pos x="412" y="250"/>
                </a:cxn>
                <a:cxn ang="0">
                  <a:pos x="394" y="164"/>
                </a:cxn>
                <a:cxn ang="0">
                  <a:pos x="400" y="60"/>
                </a:cxn>
                <a:cxn ang="0">
                  <a:pos x="328" y="16"/>
                </a:cxn>
                <a:cxn ang="0">
                  <a:pos x="288" y="86"/>
                </a:cxn>
                <a:cxn ang="0">
                  <a:pos x="252" y="114"/>
                </a:cxn>
                <a:cxn ang="0">
                  <a:pos x="216" y="164"/>
                </a:cxn>
                <a:cxn ang="0">
                  <a:pos x="156" y="238"/>
                </a:cxn>
                <a:cxn ang="0">
                  <a:pos x="78" y="326"/>
                </a:cxn>
                <a:cxn ang="0">
                  <a:pos x="20" y="362"/>
                </a:cxn>
                <a:cxn ang="0">
                  <a:pos x="16" y="428"/>
                </a:cxn>
                <a:cxn ang="0">
                  <a:pos x="46" y="456"/>
                </a:cxn>
                <a:cxn ang="0">
                  <a:pos x="110" y="484"/>
                </a:cxn>
                <a:cxn ang="0">
                  <a:pos x="210" y="534"/>
                </a:cxn>
                <a:cxn ang="0">
                  <a:pos x="260" y="558"/>
                </a:cxn>
                <a:cxn ang="0">
                  <a:pos x="308" y="598"/>
                </a:cxn>
                <a:cxn ang="0">
                  <a:pos x="328" y="652"/>
                </a:cxn>
                <a:cxn ang="0">
                  <a:pos x="400" y="716"/>
                </a:cxn>
                <a:cxn ang="0">
                  <a:pos x="488" y="734"/>
                </a:cxn>
                <a:cxn ang="0">
                  <a:pos x="520" y="770"/>
                </a:cxn>
                <a:cxn ang="0">
                  <a:pos x="558" y="780"/>
                </a:cxn>
                <a:cxn ang="0">
                  <a:pos x="610" y="812"/>
                </a:cxn>
                <a:cxn ang="0">
                  <a:pos x="658" y="834"/>
                </a:cxn>
                <a:cxn ang="0">
                  <a:pos x="720" y="848"/>
                </a:cxn>
                <a:cxn ang="0">
                  <a:pos x="776" y="858"/>
                </a:cxn>
                <a:cxn ang="0">
                  <a:pos x="844" y="852"/>
                </a:cxn>
                <a:cxn ang="0">
                  <a:pos x="922" y="870"/>
                </a:cxn>
                <a:cxn ang="0">
                  <a:pos x="976" y="856"/>
                </a:cxn>
                <a:cxn ang="0">
                  <a:pos x="1022" y="796"/>
                </a:cxn>
                <a:cxn ang="0">
                  <a:pos x="1068" y="774"/>
                </a:cxn>
                <a:cxn ang="0">
                  <a:pos x="1126" y="724"/>
                </a:cxn>
                <a:cxn ang="0">
                  <a:pos x="1198" y="692"/>
                </a:cxn>
              </a:cxnLst>
              <a:rect l="0" t="0" r="r" b="b"/>
              <a:pathLst>
                <a:path w="1202" h="870">
                  <a:moveTo>
                    <a:pt x="1202" y="678"/>
                  </a:moveTo>
                  <a:cubicBezTo>
                    <a:pt x="1200" y="669"/>
                    <a:pt x="1202" y="661"/>
                    <a:pt x="1192" y="658"/>
                  </a:cubicBezTo>
                  <a:cubicBezTo>
                    <a:pt x="1182" y="666"/>
                    <a:pt x="1181" y="667"/>
                    <a:pt x="1168" y="664"/>
                  </a:cubicBezTo>
                  <a:cubicBezTo>
                    <a:pt x="1161" y="654"/>
                    <a:pt x="1156" y="656"/>
                    <a:pt x="1144" y="658"/>
                  </a:cubicBezTo>
                  <a:cubicBezTo>
                    <a:pt x="1135" y="656"/>
                    <a:pt x="1128" y="653"/>
                    <a:pt x="1122" y="646"/>
                  </a:cubicBezTo>
                  <a:cubicBezTo>
                    <a:pt x="1118" y="641"/>
                    <a:pt x="1114" y="628"/>
                    <a:pt x="1114" y="628"/>
                  </a:cubicBezTo>
                  <a:cubicBezTo>
                    <a:pt x="1101" y="630"/>
                    <a:pt x="1097" y="631"/>
                    <a:pt x="1088" y="622"/>
                  </a:cubicBezTo>
                  <a:cubicBezTo>
                    <a:pt x="1086" y="615"/>
                    <a:pt x="1070" y="608"/>
                    <a:pt x="1070" y="608"/>
                  </a:cubicBezTo>
                  <a:cubicBezTo>
                    <a:pt x="1064" y="597"/>
                    <a:pt x="1060" y="598"/>
                    <a:pt x="1048" y="596"/>
                  </a:cubicBezTo>
                  <a:cubicBezTo>
                    <a:pt x="1039" y="568"/>
                    <a:pt x="1052" y="559"/>
                    <a:pt x="1022" y="554"/>
                  </a:cubicBezTo>
                  <a:cubicBezTo>
                    <a:pt x="1019" y="546"/>
                    <a:pt x="1020" y="535"/>
                    <a:pt x="1012" y="530"/>
                  </a:cubicBezTo>
                  <a:cubicBezTo>
                    <a:pt x="1008" y="528"/>
                    <a:pt x="1000" y="526"/>
                    <a:pt x="1000" y="526"/>
                  </a:cubicBezTo>
                  <a:cubicBezTo>
                    <a:pt x="992" y="514"/>
                    <a:pt x="977" y="517"/>
                    <a:pt x="964" y="514"/>
                  </a:cubicBezTo>
                  <a:cubicBezTo>
                    <a:pt x="960" y="500"/>
                    <a:pt x="960" y="494"/>
                    <a:pt x="948" y="486"/>
                  </a:cubicBezTo>
                  <a:cubicBezTo>
                    <a:pt x="944" y="469"/>
                    <a:pt x="937" y="460"/>
                    <a:pt x="926" y="446"/>
                  </a:cubicBezTo>
                  <a:cubicBezTo>
                    <a:pt x="922" y="433"/>
                    <a:pt x="911" y="436"/>
                    <a:pt x="900" y="432"/>
                  </a:cubicBezTo>
                  <a:cubicBezTo>
                    <a:pt x="891" y="420"/>
                    <a:pt x="887" y="411"/>
                    <a:pt x="872" y="408"/>
                  </a:cubicBezTo>
                  <a:cubicBezTo>
                    <a:pt x="839" y="411"/>
                    <a:pt x="860" y="418"/>
                    <a:pt x="834" y="428"/>
                  </a:cubicBezTo>
                  <a:cubicBezTo>
                    <a:pt x="816" y="424"/>
                    <a:pt x="819" y="426"/>
                    <a:pt x="808" y="442"/>
                  </a:cubicBezTo>
                  <a:cubicBezTo>
                    <a:pt x="805" y="460"/>
                    <a:pt x="795" y="461"/>
                    <a:pt x="782" y="470"/>
                  </a:cubicBezTo>
                  <a:cubicBezTo>
                    <a:pt x="774" y="469"/>
                    <a:pt x="765" y="471"/>
                    <a:pt x="758" y="466"/>
                  </a:cubicBezTo>
                  <a:cubicBezTo>
                    <a:pt x="745" y="457"/>
                    <a:pt x="735" y="447"/>
                    <a:pt x="722" y="438"/>
                  </a:cubicBezTo>
                  <a:cubicBezTo>
                    <a:pt x="715" y="428"/>
                    <a:pt x="707" y="426"/>
                    <a:pt x="696" y="422"/>
                  </a:cubicBezTo>
                  <a:cubicBezTo>
                    <a:pt x="690" y="412"/>
                    <a:pt x="696" y="394"/>
                    <a:pt x="688" y="388"/>
                  </a:cubicBezTo>
                  <a:cubicBezTo>
                    <a:pt x="685" y="386"/>
                    <a:pt x="676" y="384"/>
                    <a:pt x="676" y="384"/>
                  </a:cubicBezTo>
                  <a:cubicBezTo>
                    <a:pt x="668" y="376"/>
                    <a:pt x="663" y="372"/>
                    <a:pt x="656" y="362"/>
                  </a:cubicBezTo>
                  <a:cubicBezTo>
                    <a:pt x="652" y="357"/>
                    <a:pt x="642" y="348"/>
                    <a:pt x="642" y="348"/>
                  </a:cubicBezTo>
                  <a:cubicBezTo>
                    <a:pt x="641" y="337"/>
                    <a:pt x="642" y="325"/>
                    <a:pt x="640" y="314"/>
                  </a:cubicBezTo>
                  <a:cubicBezTo>
                    <a:pt x="638" y="306"/>
                    <a:pt x="624" y="314"/>
                    <a:pt x="616" y="316"/>
                  </a:cubicBezTo>
                  <a:cubicBezTo>
                    <a:pt x="598" y="321"/>
                    <a:pt x="611" y="318"/>
                    <a:pt x="576" y="320"/>
                  </a:cubicBezTo>
                  <a:cubicBezTo>
                    <a:pt x="554" y="331"/>
                    <a:pt x="526" y="314"/>
                    <a:pt x="506" y="304"/>
                  </a:cubicBezTo>
                  <a:cubicBezTo>
                    <a:pt x="505" y="298"/>
                    <a:pt x="508" y="284"/>
                    <a:pt x="506" y="278"/>
                  </a:cubicBezTo>
                  <a:cubicBezTo>
                    <a:pt x="502" y="268"/>
                    <a:pt x="442" y="274"/>
                    <a:pt x="440" y="274"/>
                  </a:cubicBezTo>
                  <a:cubicBezTo>
                    <a:pt x="431" y="260"/>
                    <a:pt x="425" y="259"/>
                    <a:pt x="412" y="250"/>
                  </a:cubicBezTo>
                  <a:cubicBezTo>
                    <a:pt x="407" y="236"/>
                    <a:pt x="413" y="223"/>
                    <a:pt x="402" y="212"/>
                  </a:cubicBezTo>
                  <a:cubicBezTo>
                    <a:pt x="397" y="196"/>
                    <a:pt x="399" y="180"/>
                    <a:pt x="394" y="164"/>
                  </a:cubicBezTo>
                  <a:cubicBezTo>
                    <a:pt x="391" y="156"/>
                    <a:pt x="386" y="140"/>
                    <a:pt x="386" y="140"/>
                  </a:cubicBezTo>
                  <a:cubicBezTo>
                    <a:pt x="388" y="111"/>
                    <a:pt x="393" y="87"/>
                    <a:pt x="400" y="60"/>
                  </a:cubicBezTo>
                  <a:cubicBezTo>
                    <a:pt x="396" y="17"/>
                    <a:pt x="376" y="12"/>
                    <a:pt x="340" y="0"/>
                  </a:cubicBezTo>
                  <a:cubicBezTo>
                    <a:pt x="333" y="5"/>
                    <a:pt x="333" y="11"/>
                    <a:pt x="328" y="16"/>
                  </a:cubicBezTo>
                  <a:cubicBezTo>
                    <a:pt x="325" y="19"/>
                    <a:pt x="316" y="24"/>
                    <a:pt x="316" y="24"/>
                  </a:cubicBezTo>
                  <a:cubicBezTo>
                    <a:pt x="309" y="38"/>
                    <a:pt x="297" y="77"/>
                    <a:pt x="288" y="86"/>
                  </a:cubicBezTo>
                  <a:cubicBezTo>
                    <a:pt x="282" y="92"/>
                    <a:pt x="273" y="95"/>
                    <a:pt x="266" y="102"/>
                  </a:cubicBezTo>
                  <a:cubicBezTo>
                    <a:pt x="263" y="110"/>
                    <a:pt x="260" y="111"/>
                    <a:pt x="252" y="114"/>
                  </a:cubicBezTo>
                  <a:cubicBezTo>
                    <a:pt x="249" y="124"/>
                    <a:pt x="242" y="146"/>
                    <a:pt x="234" y="152"/>
                  </a:cubicBezTo>
                  <a:cubicBezTo>
                    <a:pt x="228" y="156"/>
                    <a:pt x="216" y="164"/>
                    <a:pt x="216" y="164"/>
                  </a:cubicBezTo>
                  <a:cubicBezTo>
                    <a:pt x="203" y="184"/>
                    <a:pt x="181" y="192"/>
                    <a:pt x="170" y="214"/>
                  </a:cubicBezTo>
                  <a:cubicBezTo>
                    <a:pt x="168" y="232"/>
                    <a:pt x="171" y="233"/>
                    <a:pt x="156" y="238"/>
                  </a:cubicBezTo>
                  <a:cubicBezTo>
                    <a:pt x="146" y="254"/>
                    <a:pt x="142" y="259"/>
                    <a:pt x="122" y="266"/>
                  </a:cubicBezTo>
                  <a:cubicBezTo>
                    <a:pt x="106" y="282"/>
                    <a:pt x="101" y="318"/>
                    <a:pt x="78" y="326"/>
                  </a:cubicBezTo>
                  <a:cubicBezTo>
                    <a:pt x="74" y="342"/>
                    <a:pt x="64" y="346"/>
                    <a:pt x="48" y="350"/>
                  </a:cubicBezTo>
                  <a:cubicBezTo>
                    <a:pt x="34" y="345"/>
                    <a:pt x="27" y="351"/>
                    <a:pt x="20" y="362"/>
                  </a:cubicBezTo>
                  <a:cubicBezTo>
                    <a:pt x="6" y="380"/>
                    <a:pt x="5" y="388"/>
                    <a:pt x="0" y="404"/>
                  </a:cubicBezTo>
                  <a:cubicBezTo>
                    <a:pt x="1" y="410"/>
                    <a:pt x="10" y="425"/>
                    <a:pt x="16" y="428"/>
                  </a:cubicBezTo>
                  <a:cubicBezTo>
                    <a:pt x="21" y="431"/>
                    <a:pt x="38" y="438"/>
                    <a:pt x="38" y="438"/>
                  </a:cubicBezTo>
                  <a:cubicBezTo>
                    <a:pt x="46" y="446"/>
                    <a:pt x="38" y="448"/>
                    <a:pt x="46" y="456"/>
                  </a:cubicBezTo>
                  <a:cubicBezTo>
                    <a:pt x="61" y="454"/>
                    <a:pt x="65" y="452"/>
                    <a:pt x="80" y="454"/>
                  </a:cubicBezTo>
                  <a:cubicBezTo>
                    <a:pt x="91" y="465"/>
                    <a:pt x="94" y="480"/>
                    <a:pt x="110" y="484"/>
                  </a:cubicBezTo>
                  <a:cubicBezTo>
                    <a:pt x="135" y="501"/>
                    <a:pt x="135" y="507"/>
                    <a:pt x="168" y="510"/>
                  </a:cubicBezTo>
                  <a:cubicBezTo>
                    <a:pt x="185" y="516"/>
                    <a:pt x="196" y="526"/>
                    <a:pt x="210" y="534"/>
                  </a:cubicBezTo>
                  <a:cubicBezTo>
                    <a:pt x="219" y="539"/>
                    <a:pt x="231" y="537"/>
                    <a:pt x="242" y="538"/>
                  </a:cubicBezTo>
                  <a:cubicBezTo>
                    <a:pt x="257" y="548"/>
                    <a:pt x="252" y="545"/>
                    <a:pt x="260" y="558"/>
                  </a:cubicBezTo>
                  <a:cubicBezTo>
                    <a:pt x="265" y="564"/>
                    <a:pt x="258" y="577"/>
                    <a:pt x="266" y="584"/>
                  </a:cubicBezTo>
                  <a:cubicBezTo>
                    <a:pt x="274" y="591"/>
                    <a:pt x="300" y="591"/>
                    <a:pt x="308" y="598"/>
                  </a:cubicBezTo>
                  <a:cubicBezTo>
                    <a:pt x="314" y="607"/>
                    <a:pt x="312" y="616"/>
                    <a:pt x="316" y="626"/>
                  </a:cubicBezTo>
                  <a:cubicBezTo>
                    <a:pt x="320" y="634"/>
                    <a:pt x="316" y="646"/>
                    <a:pt x="328" y="652"/>
                  </a:cubicBezTo>
                  <a:cubicBezTo>
                    <a:pt x="340" y="658"/>
                    <a:pt x="374" y="651"/>
                    <a:pt x="386" y="662"/>
                  </a:cubicBezTo>
                  <a:cubicBezTo>
                    <a:pt x="401" y="674"/>
                    <a:pt x="392" y="704"/>
                    <a:pt x="400" y="716"/>
                  </a:cubicBezTo>
                  <a:cubicBezTo>
                    <a:pt x="408" y="728"/>
                    <a:pt x="421" y="729"/>
                    <a:pt x="436" y="732"/>
                  </a:cubicBezTo>
                  <a:cubicBezTo>
                    <a:pt x="453" y="733"/>
                    <a:pt x="471" y="733"/>
                    <a:pt x="488" y="734"/>
                  </a:cubicBezTo>
                  <a:cubicBezTo>
                    <a:pt x="499" y="738"/>
                    <a:pt x="489" y="756"/>
                    <a:pt x="494" y="762"/>
                  </a:cubicBezTo>
                  <a:cubicBezTo>
                    <a:pt x="499" y="768"/>
                    <a:pt x="512" y="768"/>
                    <a:pt x="520" y="770"/>
                  </a:cubicBezTo>
                  <a:cubicBezTo>
                    <a:pt x="526" y="772"/>
                    <a:pt x="533" y="772"/>
                    <a:pt x="540" y="774"/>
                  </a:cubicBezTo>
                  <a:cubicBezTo>
                    <a:pt x="546" y="776"/>
                    <a:pt x="558" y="780"/>
                    <a:pt x="558" y="780"/>
                  </a:cubicBezTo>
                  <a:cubicBezTo>
                    <a:pt x="567" y="794"/>
                    <a:pt x="580" y="796"/>
                    <a:pt x="594" y="802"/>
                  </a:cubicBezTo>
                  <a:cubicBezTo>
                    <a:pt x="597" y="807"/>
                    <a:pt x="610" y="812"/>
                    <a:pt x="610" y="812"/>
                  </a:cubicBezTo>
                  <a:cubicBezTo>
                    <a:pt x="625" y="807"/>
                    <a:pt x="618" y="807"/>
                    <a:pt x="632" y="810"/>
                  </a:cubicBezTo>
                  <a:cubicBezTo>
                    <a:pt x="642" y="818"/>
                    <a:pt x="649" y="827"/>
                    <a:pt x="658" y="834"/>
                  </a:cubicBezTo>
                  <a:cubicBezTo>
                    <a:pt x="667" y="841"/>
                    <a:pt x="695" y="841"/>
                    <a:pt x="704" y="842"/>
                  </a:cubicBezTo>
                  <a:cubicBezTo>
                    <a:pt x="708" y="843"/>
                    <a:pt x="718" y="847"/>
                    <a:pt x="720" y="848"/>
                  </a:cubicBezTo>
                  <a:cubicBezTo>
                    <a:pt x="725" y="851"/>
                    <a:pt x="732" y="860"/>
                    <a:pt x="732" y="860"/>
                  </a:cubicBezTo>
                  <a:cubicBezTo>
                    <a:pt x="747" y="859"/>
                    <a:pt x="761" y="860"/>
                    <a:pt x="776" y="858"/>
                  </a:cubicBezTo>
                  <a:cubicBezTo>
                    <a:pt x="784" y="857"/>
                    <a:pt x="798" y="846"/>
                    <a:pt x="798" y="846"/>
                  </a:cubicBezTo>
                  <a:cubicBezTo>
                    <a:pt x="827" y="852"/>
                    <a:pt x="792" y="855"/>
                    <a:pt x="844" y="852"/>
                  </a:cubicBezTo>
                  <a:cubicBezTo>
                    <a:pt x="859" y="847"/>
                    <a:pt x="852" y="847"/>
                    <a:pt x="866" y="850"/>
                  </a:cubicBezTo>
                  <a:cubicBezTo>
                    <a:pt x="893" y="870"/>
                    <a:pt x="884" y="867"/>
                    <a:pt x="922" y="870"/>
                  </a:cubicBezTo>
                  <a:cubicBezTo>
                    <a:pt x="930" y="862"/>
                    <a:pt x="928" y="853"/>
                    <a:pt x="938" y="850"/>
                  </a:cubicBezTo>
                  <a:cubicBezTo>
                    <a:pt x="956" y="856"/>
                    <a:pt x="952" y="858"/>
                    <a:pt x="976" y="856"/>
                  </a:cubicBezTo>
                  <a:cubicBezTo>
                    <a:pt x="985" y="847"/>
                    <a:pt x="988" y="837"/>
                    <a:pt x="1000" y="834"/>
                  </a:cubicBezTo>
                  <a:cubicBezTo>
                    <a:pt x="1017" y="809"/>
                    <a:pt x="990" y="802"/>
                    <a:pt x="1022" y="796"/>
                  </a:cubicBezTo>
                  <a:cubicBezTo>
                    <a:pt x="1026" y="779"/>
                    <a:pt x="1031" y="770"/>
                    <a:pt x="1048" y="764"/>
                  </a:cubicBezTo>
                  <a:cubicBezTo>
                    <a:pt x="1055" y="766"/>
                    <a:pt x="1068" y="774"/>
                    <a:pt x="1068" y="774"/>
                  </a:cubicBezTo>
                  <a:cubicBezTo>
                    <a:pt x="1086" y="767"/>
                    <a:pt x="1089" y="750"/>
                    <a:pt x="1104" y="740"/>
                  </a:cubicBezTo>
                  <a:cubicBezTo>
                    <a:pt x="1107" y="728"/>
                    <a:pt x="1114" y="727"/>
                    <a:pt x="1126" y="724"/>
                  </a:cubicBezTo>
                  <a:cubicBezTo>
                    <a:pt x="1133" y="719"/>
                    <a:pt x="1137" y="711"/>
                    <a:pt x="1144" y="706"/>
                  </a:cubicBezTo>
                  <a:cubicBezTo>
                    <a:pt x="1159" y="695"/>
                    <a:pt x="1181" y="698"/>
                    <a:pt x="1198" y="692"/>
                  </a:cubicBezTo>
                  <a:cubicBezTo>
                    <a:pt x="1201" y="688"/>
                    <a:pt x="1201" y="678"/>
                    <a:pt x="1202" y="678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7" name="Freeform 71">
              <a:extLst>
                <a:ext uri="{FF2B5EF4-FFF2-40B4-BE49-F238E27FC236}">
                  <a16:creationId xmlns:a16="http://schemas.microsoft.com/office/drawing/2014/main" xmlns="" id="{03764961-5A8D-4330-8FA8-B0996B13773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96" y="2826"/>
              <a:ext cx="1095" cy="899"/>
            </a:xfrm>
            <a:custGeom>
              <a:avLst/>
              <a:gdLst/>
              <a:ahLst/>
              <a:cxnLst>
                <a:cxn ang="0">
                  <a:pos x="14" y="218"/>
                </a:cxn>
                <a:cxn ang="0">
                  <a:pos x="42" y="282"/>
                </a:cxn>
                <a:cxn ang="0">
                  <a:pos x="110" y="304"/>
                </a:cxn>
                <a:cxn ang="0">
                  <a:pos x="188" y="342"/>
                </a:cxn>
                <a:cxn ang="0">
                  <a:pos x="212" y="440"/>
                </a:cxn>
                <a:cxn ang="0">
                  <a:pos x="278" y="466"/>
                </a:cxn>
                <a:cxn ang="0">
                  <a:pos x="320" y="538"/>
                </a:cxn>
                <a:cxn ang="0">
                  <a:pos x="364" y="636"/>
                </a:cxn>
                <a:cxn ang="0">
                  <a:pos x="468" y="618"/>
                </a:cxn>
                <a:cxn ang="0">
                  <a:pos x="564" y="622"/>
                </a:cxn>
                <a:cxn ang="0">
                  <a:pos x="628" y="584"/>
                </a:cxn>
                <a:cxn ang="0">
                  <a:pos x="704" y="576"/>
                </a:cxn>
                <a:cxn ang="0">
                  <a:pos x="744" y="616"/>
                </a:cxn>
                <a:cxn ang="0">
                  <a:pos x="824" y="580"/>
                </a:cxn>
                <a:cxn ang="0">
                  <a:pos x="898" y="594"/>
                </a:cxn>
                <a:cxn ang="0">
                  <a:pos x="982" y="640"/>
                </a:cxn>
                <a:cxn ang="0">
                  <a:pos x="1048" y="698"/>
                </a:cxn>
                <a:cxn ang="0">
                  <a:pos x="1002" y="790"/>
                </a:cxn>
                <a:cxn ang="0">
                  <a:pos x="926" y="892"/>
                </a:cxn>
                <a:cxn ang="0">
                  <a:pos x="980" y="954"/>
                </a:cxn>
                <a:cxn ang="0">
                  <a:pos x="1058" y="1004"/>
                </a:cxn>
                <a:cxn ang="0">
                  <a:pos x="1104" y="968"/>
                </a:cxn>
                <a:cxn ang="0">
                  <a:pos x="1152" y="724"/>
                </a:cxn>
                <a:cxn ang="0">
                  <a:pos x="1188" y="538"/>
                </a:cxn>
                <a:cxn ang="0">
                  <a:pos x="1216" y="368"/>
                </a:cxn>
                <a:cxn ang="0">
                  <a:pos x="1218" y="270"/>
                </a:cxn>
                <a:cxn ang="0">
                  <a:pos x="1146" y="278"/>
                </a:cxn>
                <a:cxn ang="0">
                  <a:pos x="1086" y="282"/>
                </a:cxn>
                <a:cxn ang="0">
                  <a:pos x="1046" y="256"/>
                </a:cxn>
                <a:cxn ang="0">
                  <a:pos x="1010" y="220"/>
                </a:cxn>
                <a:cxn ang="0">
                  <a:pos x="1024" y="146"/>
                </a:cxn>
                <a:cxn ang="0">
                  <a:pos x="966" y="126"/>
                </a:cxn>
                <a:cxn ang="0">
                  <a:pos x="884" y="98"/>
                </a:cxn>
                <a:cxn ang="0">
                  <a:pos x="852" y="42"/>
                </a:cxn>
                <a:cxn ang="0">
                  <a:pos x="768" y="0"/>
                </a:cxn>
                <a:cxn ang="0">
                  <a:pos x="660" y="48"/>
                </a:cxn>
                <a:cxn ang="0">
                  <a:pos x="612" y="90"/>
                </a:cxn>
                <a:cxn ang="0">
                  <a:pos x="520" y="174"/>
                </a:cxn>
                <a:cxn ang="0">
                  <a:pos x="450" y="184"/>
                </a:cxn>
                <a:cxn ang="0">
                  <a:pos x="410" y="168"/>
                </a:cxn>
                <a:cxn ang="0">
                  <a:pos x="296" y="176"/>
                </a:cxn>
                <a:cxn ang="0">
                  <a:pos x="182" y="134"/>
                </a:cxn>
                <a:cxn ang="0">
                  <a:pos x="54" y="154"/>
                </a:cxn>
                <a:cxn ang="0">
                  <a:pos x="8" y="176"/>
                </a:cxn>
              </a:cxnLst>
              <a:rect l="0" t="0" r="r" b="b"/>
              <a:pathLst>
                <a:path w="1229" h="1040">
                  <a:moveTo>
                    <a:pt x="8" y="176"/>
                  </a:moveTo>
                  <a:cubicBezTo>
                    <a:pt x="6" y="186"/>
                    <a:pt x="3" y="191"/>
                    <a:pt x="0" y="200"/>
                  </a:cubicBezTo>
                  <a:cubicBezTo>
                    <a:pt x="8" y="206"/>
                    <a:pt x="7" y="211"/>
                    <a:pt x="14" y="218"/>
                  </a:cubicBezTo>
                  <a:cubicBezTo>
                    <a:pt x="18" y="222"/>
                    <a:pt x="26" y="230"/>
                    <a:pt x="26" y="230"/>
                  </a:cubicBezTo>
                  <a:cubicBezTo>
                    <a:pt x="29" y="239"/>
                    <a:pt x="27" y="243"/>
                    <a:pt x="22" y="250"/>
                  </a:cubicBezTo>
                  <a:cubicBezTo>
                    <a:pt x="25" y="263"/>
                    <a:pt x="31" y="275"/>
                    <a:pt x="42" y="282"/>
                  </a:cubicBezTo>
                  <a:cubicBezTo>
                    <a:pt x="48" y="291"/>
                    <a:pt x="59" y="287"/>
                    <a:pt x="70" y="288"/>
                  </a:cubicBezTo>
                  <a:cubicBezTo>
                    <a:pt x="79" y="294"/>
                    <a:pt x="75" y="300"/>
                    <a:pt x="84" y="306"/>
                  </a:cubicBezTo>
                  <a:cubicBezTo>
                    <a:pt x="94" y="303"/>
                    <a:pt x="99" y="302"/>
                    <a:pt x="110" y="304"/>
                  </a:cubicBezTo>
                  <a:cubicBezTo>
                    <a:pt x="115" y="312"/>
                    <a:pt x="114" y="317"/>
                    <a:pt x="122" y="322"/>
                  </a:cubicBezTo>
                  <a:cubicBezTo>
                    <a:pt x="131" y="340"/>
                    <a:pt x="124" y="336"/>
                    <a:pt x="136" y="340"/>
                  </a:cubicBezTo>
                  <a:cubicBezTo>
                    <a:pt x="152" y="337"/>
                    <a:pt x="172" y="341"/>
                    <a:pt x="188" y="342"/>
                  </a:cubicBezTo>
                  <a:cubicBezTo>
                    <a:pt x="191" y="351"/>
                    <a:pt x="192" y="359"/>
                    <a:pt x="202" y="362"/>
                  </a:cubicBezTo>
                  <a:cubicBezTo>
                    <a:pt x="204" y="379"/>
                    <a:pt x="209" y="389"/>
                    <a:pt x="214" y="404"/>
                  </a:cubicBezTo>
                  <a:cubicBezTo>
                    <a:pt x="213" y="416"/>
                    <a:pt x="213" y="428"/>
                    <a:pt x="212" y="440"/>
                  </a:cubicBezTo>
                  <a:cubicBezTo>
                    <a:pt x="211" y="444"/>
                    <a:pt x="208" y="452"/>
                    <a:pt x="208" y="452"/>
                  </a:cubicBezTo>
                  <a:cubicBezTo>
                    <a:pt x="215" y="457"/>
                    <a:pt x="222" y="459"/>
                    <a:pt x="230" y="462"/>
                  </a:cubicBezTo>
                  <a:cubicBezTo>
                    <a:pt x="243" y="475"/>
                    <a:pt x="260" y="468"/>
                    <a:pt x="278" y="466"/>
                  </a:cubicBezTo>
                  <a:cubicBezTo>
                    <a:pt x="284" y="467"/>
                    <a:pt x="291" y="467"/>
                    <a:pt x="296" y="470"/>
                  </a:cubicBezTo>
                  <a:cubicBezTo>
                    <a:pt x="303" y="474"/>
                    <a:pt x="290" y="482"/>
                    <a:pt x="308" y="486"/>
                  </a:cubicBezTo>
                  <a:cubicBezTo>
                    <a:pt x="322" y="495"/>
                    <a:pt x="319" y="524"/>
                    <a:pt x="320" y="538"/>
                  </a:cubicBezTo>
                  <a:cubicBezTo>
                    <a:pt x="318" y="557"/>
                    <a:pt x="317" y="557"/>
                    <a:pt x="310" y="572"/>
                  </a:cubicBezTo>
                  <a:cubicBezTo>
                    <a:pt x="313" y="609"/>
                    <a:pt x="312" y="606"/>
                    <a:pt x="346" y="610"/>
                  </a:cubicBezTo>
                  <a:cubicBezTo>
                    <a:pt x="355" y="619"/>
                    <a:pt x="356" y="628"/>
                    <a:pt x="364" y="636"/>
                  </a:cubicBezTo>
                  <a:cubicBezTo>
                    <a:pt x="385" y="632"/>
                    <a:pt x="393" y="628"/>
                    <a:pt x="418" y="626"/>
                  </a:cubicBezTo>
                  <a:cubicBezTo>
                    <a:pt x="421" y="618"/>
                    <a:pt x="425" y="614"/>
                    <a:pt x="428" y="624"/>
                  </a:cubicBezTo>
                  <a:cubicBezTo>
                    <a:pt x="447" y="621"/>
                    <a:pt x="447" y="616"/>
                    <a:pt x="468" y="618"/>
                  </a:cubicBezTo>
                  <a:cubicBezTo>
                    <a:pt x="478" y="625"/>
                    <a:pt x="488" y="625"/>
                    <a:pt x="500" y="626"/>
                  </a:cubicBezTo>
                  <a:cubicBezTo>
                    <a:pt x="522" y="633"/>
                    <a:pt x="508" y="630"/>
                    <a:pt x="544" y="628"/>
                  </a:cubicBezTo>
                  <a:cubicBezTo>
                    <a:pt x="554" y="623"/>
                    <a:pt x="556" y="628"/>
                    <a:pt x="564" y="622"/>
                  </a:cubicBezTo>
                  <a:cubicBezTo>
                    <a:pt x="569" y="612"/>
                    <a:pt x="572" y="602"/>
                    <a:pt x="580" y="594"/>
                  </a:cubicBezTo>
                  <a:cubicBezTo>
                    <a:pt x="597" y="601"/>
                    <a:pt x="593" y="602"/>
                    <a:pt x="614" y="600"/>
                  </a:cubicBezTo>
                  <a:cubicBezTo>
                    <a:pt x="620" y="596"/>
                    <a:pt x="628" y="584"/>
                    <a:pt x="628" y="584"/>
                  </a:cubicBezTo>
                  <a:cubicBezTo>
                    <a:pt x="630" y="567"/>
                    <a:pt x="628" y="562"/>
                    <a:pt x="644" y="558"/>
                  </a:cubicBezTo>
                  <a:cubicBezTo>
                    <a:pt x="656" y="560"/>
                    <a:pt x="656" y="565"/>
                    <a:pt x="666" y="570"/>
                  </a:cubicBezTo>
                  <a:cubicBezTo>
                    <a:pt x="684" y="568"/>
                    <a:pt x="692" y="564"/>
                    <a:pt x="704" y="576"/>
                  </a:cubicBezTo>
                  <a:cubicBezTo>
                    <a:pt x="706" y="582"/>
                    <a:pt x="708" y="588"/>
                    <a:pt x="710" y="594"/>
                  </a:cubicBezTo>
                  <a:cubicBezTo>
                    <a:pt x="711" y="598"/>
                    <a:pt x="722" y="598"/>
                    <a:pt x="722" y="598"/>
                  </a:cubicBezTo>
                  <a:cubicBezTo>
                    <a:pt x="734" y="594"/>
                    <a:pt x="732" y="612"/>
                    <a:pt x="744" y="616"/>
                  </a:cubicBezTo>
                  <a:cubicBezTo>
                    <a:pt x="753" y="610"/>
                    <a:pt x="754" y="604"/>
                    <a:pt x="766" y="600"/>
                  </a:cubicBezTo>
                  <a:cubicBezTo>
                    <a:pt x="783" y="602"/>
                    <a:pt x="793" y="606"/>
                    <a:pt x="808" y="596"/>
                  </a:cubicBezTo>
                  <a:cubicBezTo>
                    <a:pt x="814" y="587"/>
                    <a:pt x="813" y="583"/>
                    <a:pt x="824" y="580"/>
                  </a:cubicBezTo>
                  <a:cubicBezTo>
                    <a:pt x="832" y="586"/>
                    <a:pt x="836" y="583"/>
                    <a:pt x="844" y="578"/>
                  </a:cubicBezTo>
                  <a:cubicBezTo>
                    <a:pt x="847" y="561"/>
                    <a:pt x="860" y="566"/>
                    <a:pt x="872" y="574"/>
                  </a:cubicBezTo>
                  <a:cubicBezTo>
                    <a:pt x="879" y="589"/>
                    <a:pt x="886" y="585"/>
                    <a:pt x="898" y="594"/>
                  </a:cubicBezTo>
                  <a:cubicBezTo>
                    <a:pt x="909" y="602"/>
                    <a:pt x="918" y="616"/>
                    <a:pt x="922" y="628"/>
                  </a:cubicBezTo>
                  <a:cubicBezTo>
                    <a:pt x="936" y="625"/>
                    <a:pt x="945" y="630"/>
                    <a:pt x="958" y="634"/>
                  </a:cubicBezTo>
                  <a:cubicBezTo>
                    <a:pt x="966" y="636"/>
                    <a:pt x="982" y="640"/>
                    <a:pt x="982" y="640"/>
                  </a:cubicBezTo>
                  <a:cubicBezTo>
                    <a:pt x="994" y="652"/>
                    <a:pt x="996" y="652"/>
                    <a:pt x="1014" y="654"/>
                  </a:cubicBezTo>
                  <a:cubicBezTo>
                    <a:pt x="1030" y="660"/>
                    <a:pt x="1038" y="678"/>
                    <a:pt x="1050" y="690"/>
                  </a:cubicBezTo>
                  <a:cubicBezTo>
                    <a:pt x="1049" y="693"/>
                    <a:pt x="1049" y="696"/>
                    <a:pt x="1048" y="698"/>
                  </a:cubicBezTo>
                  <a:cubicBezTo>
                    <a:pt x="1046" y="702"/>
                    <a:pt x="1042" y="705"/>
                    <a:pt x="1040" y="710"/>
                  </a:cubicBezTo>
                  <a:cubicBezTo>
                    <a:pt x="1034" y="727"/>
                    <a:pt x="1028" y="745"/>
                    <a:pt x="1022" y="762"/>
                  </a:cubicBezTo>
                  <a:cubicBezTo>
                    <a:pt x="1021" y="766"/>
                    <a:pt x="1002" y="790"/>
                    <a:pt x="1002" y="790"/>
                  </a:cubicBezTo>
                  <a:cubicBezTo>
                    <a:pt x="1000" y="793"/>
                    <a:pt x="996" y="798"/>
                    <a:pt x="996" y="798"/>
                  </a:cubicBezTo>
                  <a:cubicBezTo>
                    <a:pt x="990" y="815"/>
                    <a:pt x="976" y="824"/>
                    <a:pt x="966" y="838"/>
                  </a:cubicBezTo>
                  <a:cubicBezTo>
                    <a:pt x="953" y="856"/>
                    <a:pt x="939" y="874"/>
                    <a:pt x="926" y="892"/>
                  </a:cubicBezTo>
                  <a:cubicBezTo>
                    <a:pt x="921" y="907"/>
                    <a:pt x="911" y="918"/>
                    <a:pt x="906" y="932"/>
                  </a:cubicBezTo>
                  <a:cubicBezTo>
                    <a:pt x="910" y="960"/>
                    <a:pt x="937" y="960"/>
                    <a:pt x="962" y="962"/>
                  </a:cubicBezTo>
                  <a:cubicBezTo>
                    <a:pt x="973" y="966"/>
                    <a:pt x="971" y="957"/>
                    <a:pt x="980" y="954"/>
                  </a:cubicBezTo>
                  <a:cubicBezTo>
                    <a:pt x="985" y="952"/>
                    <a:pt x="996" y="950"/>
                    <a:pt x="996" y="950"/>
                  </a:cubicBezTo>
                  <a:cubicBezTo>
                    <a:pt x="1031" y="954"/>
                    <a:pt x="1017" y="967"/>
                    <a:pt x="1048" y="982"/>
                  </a:cubicBezTo>
                  <a:cubicBezTo>
                    <a:pt x="1052" y="989"/>
                    <a:pt x="1054" y="997"/>
                    <a:pt x="1058" y="1004"/>
                  </a:cubicBezTo>
                  <a:cubicBezTo>
                    <a:pt x="1064" y="1012"/>
                    <a:pt x="1074" y="1016"/>
                    <a:pt x="1080" y="1024"/>
                  </a:cubicBezTo>
                  <a:cubicBezTo>
                    <a:pt x="1093" y="1040"/>
                    <a:pt x="1082" y="1032"/>
                    <a:pt x="1094" y="1040"/>
                  </a:cubicBezTo>
                  <a:cubicBezTo>
                    <a:pt x="1117" y="1032"/>
                    <a:pt x="1104" y="970"/>
                    <a:pt x="1104" y="968"/>
                  </a:cubicBezTo>
                  <a:cubicBezTo>
                    <a:pt x="1105" y="938"/>
                    <a:pt x="1115" y="908"/>
                    <a:pt x="1124" y="880"/>
                  </a:cubicBezTo>
                  <a:cubicBezTo>
                    <a:pt x="1126" y="845"/>
                    <a:pt x="1132" y="811"/>
                    <a:pt x="1138" y="776"/>
                  </a:cubicBezTo>
                  <a:cubicBezTo>
                    <a:pt x="1141" y="760"/>
                    <a:pt x="1143" y="737"/>
                    <a:pt x="1152" y="724"/>
                  </a:cubicBezTo>
                  <a:cubicBezTo>
                    <a:pt x="1157" y="703"/>
                    <a:pt x="1152" y="726"/>
                    <a:pt x="1156" y="680"/>
                  </a:cubicBezTo>
                  <a:cubicBezTo>
                    <a:pt x="1158" y="655"/>
                    <a:pt x="1166" y="629"/>
                    <a:pt x="1170" y="604"/>
                  </a:cubicBezTo>
                  <a:cubicBezTo>
                    <a:pt x="1173" y="582"/>
                    <a:pt x="1174" y="556"/>
                    <a:pt x="1188" y="538"/>
                  </a:cubicBezTo>
                  <a:cubicBezTo>
                    <a:pt x="1190" y="531"/>
                    <a:pt x="1192" y="523"/>
                    <a:pt x="1194" y="516"/>
                  </a:cubicBezTo>
                  <a:cubicBezTo>
                    <a:pt x="1197" y="488"/>
                    <a:pt x="1202" y="462"/>
                    <a:pt x="1206" y="434"/>
                  </a:cubicBezTo>
                  <a:cubicBezTo>
                    <a:pt x="1208" y="411"/>
                    <a:pt x="1210" y="390"/>
                    <a:pt x="1216" y="368"/>
                  </a:cubicBezTo>
                  <a:cubicBezTo>
                    <a:pt x="1218" y="361"/>
                    <a:pt x="1226" y="348"/>
                    <a:pt x="1226" y="348"/>
                  </a:cubicBezTo>
                  <a:cubicBezTo>
                    <a:pt x="1224" y="331"/>
                    <a:pt x="1222" y="315"/>
                    <a:pt x="1228" y="298"/>
                  </a:cubicBezTo>
                  <a:cubicBezTo>
                    <a:pt x="1226" y="284"/>
                    <a:pt x="1229" y="277"/>
                    <a:pt x="1218" y="270"/>
                  </a:cubicBezTo>
                  <a:cubicBezTo>
                    <a:pt x="1211" y="279"/>
                    <a:pt x="1206" y="302"/>
                    <a:pt x="1194" y="304"/>
                  </a:cubicBezTo>
                  <a:cubicBezTo>
                    <a:pt x="1185" y="305"/>
                    <a:pt x="1177" y="305"/>
                    <a:pt x="1168" y="306"/>
                  </a:cubicBezTo>
                  <a:cubicBezTo>
                    <a:pt x="1161" y="295"/>
                    <a:pt x="1158" y="286"/>
                    <a:pt x="1146" y="278"/>
                  </a:cubicBezTo>
                  <a:cubicBezTo>
                    <a:pt x="1138" y="266"/>
                    <a:pt x="1136" y="268"/>
                    <a:pt x="1120" y="270"/>
                  </a:cubicBezTo>
                  <a:cubicBezTo>
                    <a:pt x="1110" y="273"/>
                    <a:pt x="1105" y="281"/>
                    <a:pt x="1096" y="284"/>
                  </a:cubicBezTo>
                  <a:cubicBezTo>
                    <a:pt x="1093" y="283"/>
                    <a:pt x="1088" y="285"/>
                    <a:pt x="1086" y="282"/>
                  </a:cubicBezTo>
                  <a:cubicBezTo>
                    <a:pt x="1079" y="271"/>
                    <a:pt x="1094" y="268"/>
                    <a:pt x="1100" y="264"/>
                  </a:cubicBezTo>
                  <a:cubicBezTo>
                    <a:pt x="1115" y="242"/>
                    <a:pt x="1067" y="248"/>
                    <a:pt x="1060" y="248"/>
                  </a:cubicBezTo>
                  <a:cubicBezTo>
                    <a:pt x="1052" y="251"/>
                    <a:pt x="1053" y="250"/>
                    <a:pt x="1046" y="256"/>
                  </a:cubicBezTo>
                  <a:cubicBezTo>
                    <a:pt x="1042" y="260"/>
                    <a:pt x="1034" y="268"/>
                    <a:pt x="1034" y="268"/>
                  </a:cubicBezTo>
                  <a:cubicBezTo>
                    <a:pt x="1024" y="265"/>
                    <a:pt x="1026" y="261"/>
                    <a:pt x="1028" y="252"/>
                  </a:cubicBezTo>
                  <a:cubicBezTo>
                    <a:pt x="1026" y="232"/>
                    <a:pt x="1020" y="235"/>
                    <a:pt x="1010" y="220"/>
                  </a:cubicBezTo>
                  <a:cubicBezTo>
                    <a:pt x="1009" y="207"/>
                    <a:pt x="1009" y="193"/>
                    <a:pt x="1008" y="180"/>
                  </a:cubicBezTo>
                  <a:cubicBezTo>
                    <a:pt x="1007" y="173"/>
                    <a:pt x="998" y="162"/>
                    <a:pt x="998" y="162"/>
                  </a:cubicBezTo>
                  <a:cubicBezTo>
                    <a:pt x="1002" y="149"/>
                    <a:pt x="1013" y="150"/>
                    <a:pt x="1024" y="146"/>
                  </a:cubicBezTo>
                  <a:cubicBezTo>
                    <a:pt x="1031" y="135"/>
                    <a:pt x="1039" y="126"/>
                    <a:pt x="1024" y="116"/>
                  </a:cubicBezTo>
                  <a:cubicBezTo>
                    <a:pt x="1011" y="117"/>
                    <a:pt x="997" y="116"/>
                    <a:pt x="984" y="118"/>
                  </a:cubicBezTo>
                  <a:cubicBezTo>
                    <a:pt x="977" y="119"/>
                    <a:pt x="966" y="126"/>
                    <a:pt x="966" y="126"/>
                  </a:cubicBezTo>
                  <a:cubicBezTo>
                    <a:pt x="956" y="123"/>
                    <a:pt x="961" y="116"/>
                    <a:pt x="952" y="110"/>
                  </a:cubicBezTo>
                  <a:cubicBezTo>
                    <a:pt x="935" y="112"/>
                    <a:pt x="929" y="115"/>
                    <a:pt x="916" y="106"/>
                  </a:cubicBezTo>
                  <a:cubicBezTo>
                    <a:pt x="907" y="93"/>
                    <a:pt x="901" y="96"/>
                    <a:pt x="884" y="98"/>
                  </a:cubicBezTo>
                  <a:cubicBezTo>
                    <a:pt x="878" y="115"/>
                    <a:pt x="876" y="99"/>
                    <a:pt x="872" y="92"/>
                  </a:cubicBezTo>
                  <a:cubicBezTo>
                    <a:pt x="871" y="90"/>
                    <a:pt x="869" y="88"/>
                    <a:pt x="868" y="86"/>
                  </a:cubicBezTo>
                  <a:cubicBezTo>
                    <a:pt x="864" y="70"/>
                    <a:pt x="859" y="57"/>
                    <a:pt x="852" y="42"/>
                  </a:cubicBezTo>
                  <a:cubicBezTo>
                    <a:pt x="849" y="35"/>
                    <a:pt x="847" y="24"/>
                    <a:pt x="846" y="24"/>
                  </a:cubicBezTo>
                  <a:cubicBezTo>
                    <a:pt x="835" y="23"/>
                    <a:pt x="823" y="23"/>
                    <a:pt x="812" y="22"/>
                  </a:cubicBezTo>
                  <a:cubicBezTo>
                    <a:pt x="803" y="8"/>
                    <a:pt x="785" y="2"/>
                    <a:pt x="768" y="0"/>
                  </a:cubicBezTo>
                  <a:cubicBezTo>
                    <a:pt x="752" y="2"/>
                    <a:pt x="753" y="7"/>
                    <a:pt x="740" y="12"/>
                  </a:cubicBezTo>
                  <a:cubicBezTo>
                    <a:pt x="724" y="18"/>
                    <a:pt x="705" y="22"/>
                    <a:pt x="688" y="26"/>
                  </a:cubicBezTo>
                  <a:cubicBezTo>
                    <a:pt x="683" y="40"/>
                    <a:pt x="673" y="45"/>
                    <a:pt x="660" y="48"/>
                  </a:cubicBezTo>
                  <a:cubicBezTo>
                    <a:pt x="650" y="58"/>
                    <a:pt x="648" y="69"/>
                    <a:pt x="636" y="78"/>
                  </a:cubicBezTo>
                  <a:cubicBezTo>
                    <a:pt x="632" y="81"/>
                    <a:pt x="628" y="83"/>
                    <a:pt x="624" y="86"/>
                  </a:cubicBezTo>
                  <a:cubicBezTo>
                    <a:pt x="620" y="88"/>
                    <a:pt x="612" y="90"/>
                    <a:pt x="612" y="90"/>
                  </a:cubicBezTo>
                  <a:cubicBezTo>
                    <a:pt x="602" y="87"/>
                    <a:pt x="592" y="89"/>
                    <a:pt x="582" y="92"/>
                  </a:cubicBezTo>
                  <a:cubicBezTo>
                    <a:pt x="570" y="100"/>
                    <a:pt x="578" y="115"/>
                    <a:pt x="564" y="120"/>
                  </a:cubicBezTo>
                  <a:cubicBezTo>
                    <a:pt x="548" y="144"/>
                    <a:pt x="553" y="163"/>
                    <a:pt x="520" y="174"/>
                  </a:cubicBezTo>
                  <a:cubicBezTo>
                    <a:pt x="503" y="173"/>
                    <a:pt x="492" y="168"/>
                    <a:pt x="478" y="174"/>
                  </a:cubicBezTo>
                  <a:cubicBezTo>
                    <a:pt x="469" y="188"/>
                    <a:pt x="475" y="184"/>
                    <a:pt x="464" y="188"/>
                  </a:cubicBezTo>
                  <a:cubicBezTo>
                    <a:pt x="459" y="187"/>
                    <a:pt x="455" y="186"/>
                    <a:pt x="450" y="184"/>
                  </a:cubicBezTo>
                  <a:cubicBezTo>
                    <a:pt x="448" y="183"/>
                    <a:pt x="446" y="181"/>
                    <a:pt x="444" y="180"/>
                  </a:cubicBezTo>
                  <a:cubicBezTo>
                    <a:pt x="438" y="178"/>
                    <a:pt x="424" y="176"/>
                    <a:pt x="424" y="176"/>
                  </a:cubicBezTo>
                  <a:cubicBezTo>
                    <a:pt x="419" y="174"/>
                    <a:pt x="415" y="169"/>
                    <a:pt x="410" y="168"/>
                  </a:cubicBezTo>
                  <a:cubicBezTo>
                    <a:pt x="403" y="167"/>
                    <a:pt x="390" y="174"/>
                    <a:pt x="390" y="174"/>
                  </a:cubicBezTo>
                  <a:cubicBezTo>
                    <a:pt x="376" y="173"/>
                    <a:pt x="359" y="177"/>
                    <a:pt x="354" y="162"/>
                  </a:cubicBezTo>
                  <a:cubicBezTo>
                    <a:pt x="318" y="174"/>
                    <a:pt x="349" y="173"/>
                    <a:pt x="296" y="176"/>
                  </a:cubicBezTo>
                  <a:cubicBezTo>
                    <a:pt x="281" y="174"/>
                    <a:pt x="282" y="170"/>
                    <a:pt x="270" y="164"/>
                  </a:cubicBezTo>
                  <a:cubicBezTo>
                    <a:pt x="254" y="156"/>
                    <a:pt x="221" y="157"/>
                    <a:pt x="206" y="156"/>
                  </a:cubicBezTo>
                  <a:cubicBezTo>
                    <a:pt x="203" y="146"/>
                    <a:pt x="193" y="136"/>
                    <a:pt x="182" y="134"/>
                  </a:cubicBezTo>
                  <a:cubicBezTo>
                    <a:pt x="175" y="133"/>
                    <a:pt x="160" y="128"/>
                    <a:pt x="160" y="128"/>
                  </a:cubicBezTo>
                  <a:cubicBezTo>
                    <a:pt x="134" y="135"/>
                    <a:pt x="127" y="138"/>
                    <a:pt x="94" y="140"/>
                  </a:cubicBezTo>
                  <a:cubicBezTo>
                    <a:pt x="85" y="154"/>
                    <a:pt x="70" y="153"/>
                    <a:pt x="54" y="154"/>
                  </a:cubicBezTo>
                  <a:cubicBezTo>
                    <a:pt x="42" y="158"/>
                    <a:pt x="30" y="160"/>
                    <a:pt x="18" y="162"/>
                  </a:cubicBezTo>
                  <a:cubicBezTo>
                    <a:pt x="14" y="168"/>
                    <a:pt x="11" y="177"/>
                    <a:pt x="6" y="182"/>
                  </a:cubicBezTo>
                  <a:cubicBezTo>
                    <a:pt x="5" y="183"/>
                    <a:pt x="7" y="178"/>
                    <a:pt x="8" y="17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8" name="Freeform 72">
              <a:extLst>
                <a:ext uri="{FF2B5EF4-FFF2-40B4-BE49-F238E27FC236}">
                  <a16:creationId xmlns:a16="http://schemas.microsoft.com/office/drawing/2014/main" xmlns="" id="{4E39B49E-64EF-4486-A980-825ECBCBDD3E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02" y="244"/>
              <a:ext cx="151" cy="226"/>
            </a:xfrm>
            <a:custGeom>
              <a:avLst/>
              <a:gdLst/>
              <a:ahLst/>
              <a:cxnLst>
                <a:cxn ang="0">
                  <a:pos x="101" y="231"/>
                </a:cxn>
                <a:cxn ang="0">
                  <a:pos x="131" y="177"/>
                </a:cxn>
                <a:cxn ang="0">
                  <a:pos x="119" y="51"/>
                </a:cxn>
                <a:cxn ang="0">
                  <a:pos x="35" y="15"/>
                </a:cxn>
                <a:cxn ang="0">
                  <a:pos x="77" y="63"/>
                </a:cxn>
                <a:cxn ang="0">
                  <a:pos x="47" y="87"/>
                </a:cxn>
                <a:cxn ang="0">
                  <a:pos x="11" y="111"/>
                </a:cxn>
                <a:cxn ang="0">
                  <a:pos x="17" y="261"/>
                </a:cxn>
                <a:cxn ang="0">
                  <a:pos x="65" y="225"/>
                </a:cxn>
                <a:cxn ang="0">
                  <a:pos x="101" y="231"/>
                </a:cxn>
              </a:cxnLst>
              <a:rect l="0" t="0" r="r" b="b"/>
              <a:pathLst>
                <a:path w="169" h="261">
                  <a:moveTo>
                    <a:pt x="101" y="231"/>
                  </a:moveTo>
                  <a:cubicBezTo>
                    <a:pt x="113" y="213"/>
                    <a:pt x="119" y="195"/>
                    <a:pt x="131" y="177"/>
                  </a:cubicBezTo>
                  <a:cubicBezTo>
                    <a:pt x="138" y="141"/>
                    <a:pt x="169" y="68"/>
                    <a:pt x="119" y="51"/>
                  </a:cubicBezTo>
                  <a:cubicBezTo>
                    <a:pt x="85" y="0"/>
                    <a:pt x="128" y="7"/>
                    <a:pt x="35" y="15"/>
                  </a:cubicBezTo>
                  <a:cubicBezTo>
                    <a:pt x="48" y="35"/>
                    <a:pt x="64" y="43"/>
                    <a:pt x="77" y="63"/>
                  </a:cubicBezTo>
                  <a:cubicBezTo>
                    <a:pt x="43" y="115"/>
                    <a:pt x="88" y="54"/>
                    <a:pt x="47" y="87"/>
                  </a:cubicBezTo>
                  <a:cubicBezTo>
                    <a:pt x="9" y="117"/>
                    <a:pt x="66" y="97"/>
                    <a:pt x="11" y="111"/>
                  </a:cubicBezTo>
                  <a:cubicBezTo>
                    <a:pt x="5" y="162"/>
                    <a:pt x="0" y="211"/>
                    <a:pt x="17" y="261"/>
                  </a:cubicBezTo>
                  <a:cubicBezTo>
                    <a:pt x="33" y="249"/>
                    <a:pt x="45" y="228"/>
                    <a:pt x="65" y="225"/>
                  </a:cubicBezTo>
                  <a:cubicBezTo>
                    <a:pt x="111" y="218"/>
                    <a:pt x="113" y="206"/>
                    <a:pt x="101" y="23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19" name="Freeform 73">
              <a:extLst>
                <a:ext uri="{FF2B5EF4-FFF2-40B4-BE49-F238E27FC236}">
                  <a16:creationId xmlns:a16="http://schemas.microsoft.com/office/drawing/2014/main" xmlns="" id="{DDBF1A07-77B3-48A5-8F89-B3EEC118CE5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56" y="317"/>
              <a:ext cx="155" cy="369"/>
            </a:xfrm>
            <a:custGeom>
              <a:avLst/>
              <a:gdLst/>
              <a:ahLst/>
              <a:cxnLst>
                <a:cxn ang="0">
                  <a:pos x="89" y="309"/>
                </a:cxn>
                <a:cxn ang="0">
                  <a:pos x="131" y="111"/>
                </a:cxn>
                <a:cxn ang="0">
                  <a:pos x="161" y="69"/>
                </a:cxn>
                <a:cxn ang="0">
                  <a:pos x="173" y="51"/>
                </a:cxn>
                <a:cxn ang="0">
                  <a:pos x="155" y="39"/>
                </a:cxn>
                <a:cxn ang="0">
                  <a:pos x="101" y="3"/>
                </a:cxn>
                <a:cxn ang="0">
                  <a:pos x="77" y="33"/>
                </a:cxn>
                <a:cxn ang="0">
                  <a:pos x="17" y="141"/>
                </a:cxn>
                <a:cxn ang="0">
                  <a:pos x="23" y="201"/>
                </a:cxn>
                <a:cxn ang="0">
                  <a:pos x="5" y="213"/>
                </a:cxn>
                <a:cxn ang="0">
                  <a:pos x="23" y="261"/>
                </a:cxn>
                <a:cxn ang="0">
                  <a:pos x="5" y="387"/>
                </a:cxn>
                <a:cxn ang="0">
                  <a:pos x="47" y="387"/>
                </a:cxn>
                <a:cxn ang="0">
                  <a:pos x="77" y="351"/>
                </a:cxn>
                <a:cxn ang="0">
                  <a:pos x="95" y="291"/>
                </a:cxn>
                <a:cxn ang="0">
                  <a:pos x="89" y="249"/>
                </a:cxn>
              </a:cxnLst>
              <a:rect l="0" t="0" r="r" b="b"/>
              <a:pathLst>
                <a:path w="174" h="427">
                  <a:moveTo>
                    <a:pt x="89" y="309"/>
                  </a:moveTo>
                  <a:cubicBezTo>
                    <a:pt x="102" y="244"/>
                    <a:pt x="110" y="174"/>
                    <a:pt x="131" y="111"/>
                  </a:cubicBezTo>
                  <a:cubicBezTo>
                    <a:pt x="121" y="81"/>
                    <a:pt x="133" y="76"/>
                    <a:pt x="161" y="69"/>
                  </a:cubicBezTo>
                  <a:cubicBezTo>
                    <a:pt x="165" y="63"/>
                    <a:pt x="174" y="58"/>
                    <a:pt x="173" y="51"/>
                  </a:cubicBezTo>
                  <a:cubicBezTo>
                    <a:pt x="172" y="44"/>
                    <a:pt x="160" y="44"/>
                    <a:pt x="155" y="39"/>
                  </a:cubicBezTo>
                  <a:cubicBezTo>
                    <a:pt x="132" y="16"/>
                    <a:pt x="134" y="14"/>
                    <a:pt x="101" y="3"/>
                  </a:cubicBezTo>
                  <a:cubicBezTo>
                    <a:pt x="87" y="44"/>
                    <a:pt x="106" y="0"/>
                    <a:pt x="77" y="33"/>
                  </a:cubicBezTo>
                  <a:cubicBezTo>
                    <a:pt x="52" y="61"/>
                    <a:pt x="29" y="105"/>
                    <a:pt x="17" y="141"/>
                  </a:cubicBezTo>
                  <a:cubicBezTo>
                    <a:pt x="19" y="161"/>
                    <a:pt x="26" y="181"/>
                    <a:pt x="23" y="201"/>
                  </a:cubicBezTo>
                  <a:cubicBezTo>
                    <a:pt x="22" y="208"/>
                    <a:pt x="7" y="206"/>
                    <a:pt x="5" y="213"/>
                  </a:cubicBezTo>
                  <a:cubicBezTo>
                    <a:pt x="0" y="231"/>
                    <a:pt x="14" y="248"/>
                    <a:pt x="23" y="261"/>
                  </a:cubicBezTo>
                  <a:cubicBezTo>
                    <a:pt x="18" y="303"/>
                    <a:pt x="18" y="347"/>
                    <a:pt x="5" y="387"/>
                  </a:cubicBezTo>
                  <a:cubicBezTo>
                    <a:pt x="32" y="427"/>
                    <a:pt x="27" y="416"/>
                    <a:pt x="47" y="387"/>
                  </a:cubicBezTo>
                  <a:cubicBezTo>
                    <a:pt x="69" y="356"/>
                    <a:pt x="61" y="383"/>
                    <a:pt x="77" y="351"/>
                  </a:cubicBezTo>
                  <a:cubicBezTo>
                    <a:pt x="86" y="333"/>
                    <a:pt x="89" y="310"/>
                    <a:pt x="95" y="291"/>
                  </a:cubicBezTo>
                  <a:cubicBezTo>
                    <a:pt x="88" y="257"/>
                    <a:pt x="89" y="271"/>
                    <a:pt x="89" y="249"/>
                  </a:cubicBezTo>
                </a:path>
              </a:pathLst>
            </a:custGeom>
            <a:solidFill>
              <a:sysClr val="window" lastClr="FFFFFF">
                <a:lumMod val="75000"/>
              </a:sysClr>
            </a:solidFill>
            <a:ln w="1270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81542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1002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aphicFrame>
        <p:nvGraphicFramePr>
          <p:cNvPr id="121" name="Tabla 120">
            <a:extLst>
              <a:ext uri="{FF2B5EF4-FFF2-40B4-BE49-F238E27FC236}">
                <a16:creationId xmlns:a16="http://schemas.microsoft.com/office/drawing/2014/main" xmlns="" id="{33FCAB53-D797-4FE4-9F28-5D0912EC8B0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226214" y="2513505"/>
          <a:ext cx="4739858" cy="1441805"/>
        </p:xfrm>
        <a:graphic>
          <a:graphicData uri="http://schemas.openxmlformats.org/drawingml/2006/table">
            <a:tbl>
              <a:tblPr firstRow="1" bandRow="1"/>
              <a:tblGrid>
                <a:gridCol w="2369929">
                  <a:extLst>
                    <a:ext uri="{9D8B030D-6E8A-4147-A177-3AD203B41FA5}">
                      <a16:colId xmlns:a16="http://schemas.microsoft.com/office/drawing/2014/main" xmlns="" val="3963752415"/>
                    </a:ext>
                  </a:extLst>
                </a:gridCol>
                <a:gridCol w="2369929">
                  <a:extLst>
                    <a:ext uri="{9D8B030D-6E8A-4147-A177-3AD203B41FA5}">
                      <a16:colId xmlns:a16="http://schemas.microsoft.com/office/drawing/2014/main" xmlns="" val="1462479604"/>
                    </a:ext>
                  </a:extLst>
                </a:gridCol>
              </a:tblGrid>
              <a:tr h="288361">
                <a:tc gridSpan="2">
                  <a:txBody>
                    <a:bodyPr/>
                    <a:lstStyle>
                      <a:lvl1pPr marL="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200" noProof="0" dirty="0"/>
                        <a:t>Department data sheet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567689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flights</a:t>
                      </a:r>
                      <a:r>
                        <a:rPr lang="es-CO" sz="1200" dirty="0"/>
                        <a:t>: 7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National connections: </a:t>
                      </a:r>
                      <a:r>
                        <a:rPr lang="es-CO" sz="1200" b="0" i="0" dirty="0"/>
                        <a:t>BOG y VVC.</a:t>
                      </a:r>
                      <a:endParaRPr lang="es-CO" sz="1200" i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4700846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/>
                        <a:t>Intl. </a:t>
                      </a:r>
                      <a:r>
                        <a:rPr lang="en-US" sz="1200" b="1" i="1" noProof="0" dirty="0"/>
                        <a:t>arrivals 2017</a:t>
                      </a:r>
                      <a:r>
                        <a:rPr lang="es-CO" sz="1200" b="1" i="1"/>
                        <a:t>: </a:t>
                      </a:r>
                      <a:r>
                        <a:rPr lang="es-CO" sz="1200" b="0" i="0"/>
                        <a:t>3.643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2016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-74,1%</a:t>
                      </a:r>
                      <a:endParaRPr lang="es-CO" sz="1200" b="1" i="1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4597284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Int. arrivals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baseline="0" noProof="0" dirty="0"/>
                        <a:t> </a:t>
                      </a:r>
                      <a:r>
                        <a:rPr lang="en-US" sz="1200" b="1" i="1" noProof="0" dirty="0"/>
                        <a:t>2018: </a:t>
                      </a:r>
                      <a:r>
                        <a:rPr lang="en-US" sz="1200" b="0" i="1" noProof="0" dirty="0"/>
                        <a:t>660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n-US" sz="1200" b="1" i="1" noProof="0" dirty="0"/>
                        <a:t>Var. vs. </a:t>
                      </a:r>
                      <a:r>
                        <a:rPr lang="en-US" sz="1200" b="1" i="1" noProof="0" dirty="0" err="1"/>
                        <a:t>ISem</a:t>
                      </a:r>
                      <a:r>
                        <a:rPr lang="en-US" sz="1200" b="1" i="1" noProof="0" dirty="0"/>
                        <a:t> 2017: </a:t>
                      </a:r>
                      <a:r>
                        <a:rPr lang="en-US" sz="1200" b="0" i="1" noProof="0" dirty="0"/>
                        <a:t>-80,3%</a:t>
                      </a:r>
                      <a:endParaRPr lang="en-US" sz="1200" b="1" i="1" noProof="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73290285"/>
                  </a:ext>
                </a:extLst>
              </a:tr>
              <a:tr h="28836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Hotels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13</a:t>
                      </a:r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r>
                        <a:rPr lang="es-CO" sz="1200" b="1" i="1" dirty="0" err="1"/>
                        <a:t>Beds</a:t>
                      </a:r>
                      <a:r>
                        <a:rPr lang="es-CO" sz="1200" b="1" i="1" dirty="0"/>
                        <a:t>: </a:t>
                      </a:r>
                      <a:r>
                        <a:rPr lang="es-CO" sz="1200" b="0" i="0" dirty="0"/>
                        <a:t>321</a:t>
                      </a:r>
                      <a:endParaRPr lang="es-CO" sz="1200" dirty="0"/>
                    </a:p>
                  </a:txBody>
                  <a:tcPr marL="101775" marR="101775" marT="50887" marB="50887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37285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914066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" descr="Portdada TEC_2.jpg">
            <a:extLst>
              <a:ext uri="{FF2B5EF4-FFF2-40B4-BE49-F238E27FC236}">
                <a16:creationId xmlns:a16="http://schemas.microsoft.com/office/drawing/2014/main" xmlns="" id="{0B95C82D-222B-4A43-A08A-540E656D23D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90513"/>
            <a:ext cx="9144000" cy="5724525"/>
          </a:xfrm>
          <a:prstGeom prst="rect">
            <a:avLst/>
          </a:prstGeom>
        </p:spPr>
      </p:pic>
      <p:sp>
        <p:nvSpPr>
          <p:cNvPr id="12" name="13 Rectángulo">
            <a:extLst>
              <a:ext uri="{FF2B5EF4-FFF2-40B4-BE49-F238E27FC236}">
                <a16:creationId xmlns:a16="http://schemas.microsoft.com/office/drawing/2014/main" xmlns="" id="{59CC9B13-7F5C-4346-B1A9-5E6F987ECE7F}"/>
              </a:ext>
            </a:extLst>
          </p:cNvPr>
          <p:cNvSpPr/>
          <p:nvPr/>
        </p:nvSpPr>
        <p:spPr>
          <a:xfrm>
            <a:off x="-13387" y="-297322"/>
            <a:ext cx="9144000" cy="5724525"/>
          </a:xfrm>
          <a:prstGeom prst="rect">
            <a:avLst/>
          </a:prstGeom>
          <a:solidFill>
            <a:srgbClr val="000000">
              <a:alpha val="3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6" tIns="34288" rIns="68576" bIns="34288" anchor="ctr"/>
          <a:lstStyle/>
          <a:p>
            <a:pPr algn="ctr" defTabSz="685690">
              <a:defRPr/>
            </a:pPr>
            <a:endParaRPr lang="es-CO" sz="1371" dirty="0">
              <a:solidFill>
                <a:prstClr val="white"/>
              </a:solidFill>
              <a:latin typeface="Century Gothic" panose="020B0502020202020204" pitchFamily="34" charset="0"/>
              <a:sym typeface="Gill Sans Light" charset="0"/>
            </a:endParaRPr>
          </a:p>
        </p:txBody>
      </p:sp>
      <p:sp>
        <p:nvSpPr>
          <p:cNvPr id="16" name="TextBox 6">
            <a:extLst>
              <a:ext uri="{FF2B5EF4-FFF2-40B4-BE49-F238E27FC236}">
                <a16:creationId xmlns:a16="http://schemas.microsoft.com/office/drawing/2014/main" xmlns="" id="{5E9C4CA4-8155-4CC6-A1C3-4C1134D4C91D}"/>
              </a:ext>
            </a:extLst>
          </p:cNvPr>
          <p:cNvSpPr txBox="1"/>
          <p:nvPr/>
        </p:nvSpPr>
        <p:spPr>
          <a:xfrm>
            <a:off x="1069069" y="2026331"/>
            <a:ext cx="6979087" cy="1077218"/>
          </a:xfrm>
          <a:prstGeom prst="rect">
            <a:avLst/>
          </a:prstGeom>
          <a:noFill/>
          <a:ln w="38100" cmpd="sng">
            <a:solidFill>
              <a:schemeClr val="bg1"/>
            </a:solidFill>
          </a:ln>
        </p:spPr>
        <p:txBody>
          <a:bodyPr wrap="square" rtlCol="0" anchor="ctr">
            <a:spAutoFit/>
          </a:bodyPr>
          <a:lstStyle/>
          <a:p>
            <a:pPr algn="ctr">
              <a:defRPr/>
            </a:pPr>
            <a:r>
              <a:rPr lang="es-CO" sz="3200" b="1" kern="0" spc="6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PROCOLOMBIA</a:t>
            </a:r>
          </a:p>
          <a:p>
            <a:pPr algn="ctr">
              <a:defRPr/>
            </a:pPr>
            <a:r>
              <a:rPr lang="es-CO" sz="3200" b="1" kern="0" spc="6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SERVICES</a:t>
            </a:r>
          </a:p>
        </p:txBody>
      </p:sp>
    </p:spTree>
    <p:extLst>
      <p:ext uri="{BB962C8B-B14F-4D97-AF65-F5344CB8AC3E}">
        <p14:creationId xmlns:p14="http://schemas.microsoft.com/office/powerpoint/2010/main" val="344836994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grpSp>
        <p:nvGrpSpPr>
          <p:cNvPr id="4" name="1 Grupo"/>
          <p:cNvGrpSpPr/>
          <p:nvPr/>
        </p:nvGrpSpPr>
        <p:grpSpPr>
          <a:xfrm>
            <a:off x="516004" y="674417"/>
            <a:ext cx="8178433" cy="3989868"/>
            <a:chOff x="623888" y="1052736"/>
            <a:chExt cx="8178007" cy="4779624"/>
          </a:xfrm>
        </p:grpSpPr>
        <p:grpSp>
          <p:nvGrpSpPr>
            <p:cNvPr id="5" name="Group 7"/>
            <p:cNvGrpSpPr>
              <a:grpSpLocks/>
            </p:cNvGrpSpPr>
            <p:nvPr/>
          </p:nvGrpSpPr>
          <p:grpSpPr bwMode="auto">
            <a:xfrm>
              <a:off x="623888" y="2467900"/>
              <a:ext cx="1635127" cy="2257595"/>
              <a:chOff x="539552" y="3637593"/>
              <a:chExt cx="1368153" cy="1692819"/>
            </a:xfrm>
          </p:grpSpPr>
          <p:sp>
            <p:nvSpPr>
              <p:cNvPr id="57" name="TextBox 86"/>
              <p:cNvSpPr txBox="1">
                <a:spLocks noChangeArrowheads="1"/>
              </p:cNvSpPr>
              <p:nvPr/>
            </p:nvSpPr>
            <p:spPr bwMode="auto">
              <a:xfrm>
                <a:off x="539553" y="4085527"/>
                <a:ext cx="1368152" cy="12448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itchFamily="34" charset="0"/>
                  <a:buChar char="•"/>
                  <a:defRPr sz="12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Arial" pitchFamily="34" charset="0"/>
                  <a:buChar char="–"/>
                  <a:defRPr sz="11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Font typeface="Arial" pitchFamily="34" charset="0"/>
                  <a:buChar char="•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Font typeface="Arial" pitchFamily="34" charset="0"/>
                  <a:buChar char="–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  <a:defRPr/>
                </a:pPr>
                <a:r>
                  <a:rPr lang="en-US" sz="1201" dirty="0">
                    <a:solidFill>
                      <a:prstClr val="black"/>
                    </a:solidFill>
                    <a:latin typeface="Century Gothic"/>
                  </a:rPr>
                  <a:t>International positioning, new brands, different categories and expansion into regions of Colombia. </a:t>
                </a:r>
              </a:p>
            </p:txBody>
          </p:sp>
          <p:sp>
            <p:nvSpPr>
              <p:cNvPr id="58" name="Title 1"/>
              <p:cNvSpPr txBox="1">
                <a:spLocks/>
              </p:cNvSpPr>
              <p:nvPr/>
            </p:nvSpPr>
            <p:spPr>
              <a:xfrm>
                <a:off x="539552" y="3637593"/>
                <a:ext cx="1260224" cy="330920"/>
              </a:xfrm>
              <a:prstGeom prst="rect">
                <a:avLst/>
              </a:prstGeom>
            </p:spPr>
            <p:txBody>
              <a:bodyPr anchor="ctr"/>
              <a:lstStyle>
                <a:lvl1pPr algn="l" defTabSz="914400" rtl="0" eaLnBrk="1" latinLnBrk="0" hangingPunct="1">
                  <a:spcBef>
                    <a:spcPct val="0"/>
                  </a:spcBef>
                  <a:buNone/>
                  <a:defRPr sz="2400" b="0" kern="1200">
                    <a:solidFill>
                      <a:schemeClr val="tx1"/>
                    </a:solidFill>
                    <a:latin typeface="+mj-lt"/>
                    <a:ea typeface="+mj-ea"/>
                    <a:cs typeface="+mj-cs"/>
                  </a:defRPr>
                </a:lvl1pPr>
              </a:lstStyle>
              <a:p>
                <a:pPr algn="ctr">
                  <a:defRPr/>
                </a:pPr>
                <a:r>
                  <a:rPr lang="en-US" sz="1500" b="1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Hotel Chains</a:t>
                </a:r>
              </a:p>
            </p:txBody>
          </p:sp>
        </p:grpSp>
        <p:grpSp>
          <p:nvGrpSpPr>
            <p:cNvPr id="6" name="Group 15"/>
            <p:cNvGrpSpPr>
              <a:grpSpLocks/>
            </p:cNvGrpSpPr>
            <p:nvPr/>
          </p:nvGrpSpPr>
          <p:grpSpPr bwMode="auto">
            <a:xfrm>
              <a:off x="904875" y="1052737"/>
              <a:ext cx="806450" cy="1430339"/>
              <a:chOff x="625979" y="1491629"/>
              <a:chExt cx="1181426" cy="2088233"/>
            </a:xfrm>
          </p:grpSpPr>
          <p:sp>
            <p:nvSpPr>
              <p:cNvPr id="55" name="Teardrop 128"/>
              <p:cNvSpPr/>
              <p:nvPr/>
            </p:nvSpPr>
            <p:spPr bwMode="auto">
              <a:xfrm rot="8100000">
                <a:off x="625979" y="1491629"/>
                <a:ext cx="1181426" cy="1182016"/>
              </a:xfrm>
              <a:prstGeom prst="teardrop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s-CO" sz="1600" dirty="0">
                  <a:solidFill>
                    <a:srgbClr val="F6F8F8"/>
                  </a:solidFill>
                </a:endParaRPr>
              </a:p>
            </p:txBody>
          </p:sp>
          <p:cxnSp>
            <p:nvCxnSpPr>
              <p:cNvPr id="56" name="Straight Connector 214"/>
              <p:cNvCxnSpPr/>
              <p:nvPr/>
            </p:nvCxnSpPr>
            <p:spPr>
              <a:xfrm>
                <a:off x="1223670" y="2826615"/>
                <a:ext cx="0" cy="753247"/>
              </a:xfrm>
              <a:prstGeom prst="line">
                <a:avLst/>
              </a:prstGeom>
              <a:ln w="28575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187"/>
            <p:cNvGrpSpPr>
              <a:grpSpLocks/>
            </p:cNvGrpSpPr>
            <p:nvPr/>
          </p:nvGrpSpPr>
          <p:grpSpPr bwMode="auto">
            <a:xfrm>
              <a:off x="2111775" y="2437562"/>
              <a:ext cx="1515664" cy="2730674"/>
              <a:chOff x="392342" y="3614848"/>
              <a:chExt cx="1515363" cy="2047550"/>
            </a:xfrm>
          </p:grpSpPr>
          <p:sp>
            <p:nvSpPr>
              <p:cNvPr id="53" name="TextBox 190"/>
              <p:cNvSpPr txBox="1">
                <a:spLocks noChangeArrowheads="1"/>
              </p:cNvSpPr>
              <p:nvPr/>
            </p:nvSpPr>
            <p:spPr bwMode="auto">
              <a:xfrm>
                <a:off x="539553" y="4085527"/>
                <a:ext cx="1368152" cy="15768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itchFamily="34" charset="0"/>
                  <a:buChar char="•"/>
                  <a:defRPr sz="12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Arial" pitchFamily="34" charset="0"/>
                  <a:buChar char="–"/>
                  <a:defRPr sz="11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Font typeface="Arial" pitchFamily="34" charset="0"/>
                  <a:buChar char="•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Font typeface="Arial" pitchFamily="34" charset="0"/>
                  <a:buChar char="–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  <a:defRPr/>
                </a:pPr>
                <a:r>
                  <a:rPr lang="en-US" sz="1201" dirty="0">
                    <a:solidFill>
                      <a:prstClr val="black"/>
                    </a:solidFill>
                    <a:latin typeface="Century Gothic"/>
                  </a:rPr>
                  <a:t>Increase offer with new projects for the real estate sector: commerce, offices, housing, and hotel and tourism. </a:t>
                </a:r>
              </a:p>
            </p:txBody>
          </p:sp>
          <p:sp>
            <p:nvSpPr>
              <p:cNvPr id="54" name="Title 1"/>
              <p:cNvSpPr txBox="1">
                <a:spLocks/>
              </p:cNvSpPr>
              <p:nvPr/>
            </p:nvSpPr>
            <p:spPr>
              <a:xfrm>
                <a:off x="392342" y="3614848"/>
                <a:ext cx="1503411" cy="330920"/>
              </a:xfrm>
              <a:prstGeom prst="rect">
                <a:avLst/>
              </a:prstGeom>
            </p:spPr>
            <p:txBody>
              <a:bodyPr anchor="ctr"/>
              <a:lstStyle>
                <a:lvl1pPr algn="l" defTabSz="914400" rtl="0" eaLnBrk="1" latinLnBrk="0" hangingPunct="1">
                  <a:spcBef>
                    <a:spcPct val="0"/>
                  </a:spcBef>
                  <a:buNone/>
                  <a:defRPr sz="2400" b="0" kern="1200">
                    <a:solidFill>
                      <a:schemeClr val="tx1"/>
                    </a:solidFill>
                    <a:latin typeface="+mj-lt"/>
                    <a:ea typeface="+mj-ea"/>
                    <a:cs typeface="+mj-cs"/>
                  </a:defRPr>
                </a:lvl1pPr>
              </a:lstStyle>
              <a:p>
                <a:pPr algn="ctr">
                  <a:defRPr/>
                </a:pPr>
                <a:r>
                  <a:rPr lang="en-US" sz="1500" b="1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Developers</a:t>
                </a:r>
              </a:p>
            </p:txBody>
          </p:sp>
        </p:grpSp>
        <p:grpSp>
          <p:nvGrpSpPr>
            <p:cNvPr id="8" name="Group 16"/>
            <p:cNvGrpSpPr>
              <a:grpSpLocks/>
            </p:cNvGrpSpPr>
            <p:nvPr/>
          </p:nvGrpSpPr>
          <p:grpSpPr bwMode="auto">
            <a:xfrm>
              <a:off x="2536825" y="1052739"/>
              <a:ext cx="812800" cy="1430337"/>
              <a:chOff x="2236240" y="1491632"/>
              <a:chExt cx="1189456" cy="2088230"/>
            </a:xfrm>
          </p:grpSpPr>
          <p:sp>
            <p:nvSpPr>
              <p:cNvPr id="51" name="Teardrop 134"/>
              <p:cNvSpPr/>
              <p:nvPr/>
            </p:nvSpPr>
            <p:spPr bwMode="auto">
              <a:xfrm rot="8100000">
                <a:off x="2236240" y="1491632"/>
                <a:ext cx="1189456" cy="1188973"/>
              </a:xfrm>
              <a:prstGeom prst="teardrop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s-CO" sz="1600" dirty="0">
                  <a:solidFill>
                    <a:srgbClr val="F6F8F8"/>
                  </a:solidFill>
                </a:endParaRPr>
              </a:p>
            </p:txBody>
          </p:sp>
          <p:cxnSp>
            <p:nvCxnSpPr>
              <p:cNvPr id="52" name="Straight Connector 215"/>
              <p:cNvCxnSpPr/>
              <p:nvPr/>
            </p:nvCxnSpPr>
            <p:spPr>
              <a:xfrm>
                <a:off x="2833292" y="2826615"/>
                <a:ext cx="0" cy="753247"/>
              </a:xfrm>
              <a:prstGeom prst="line">
                <a:avLst/>
              </a:prstGeom>
              <a:ln w="28575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" name="Group 194"/>
            <p:cNvGrpSpPr>
              <a:grpSpLocks/>
            </p:cNvGrpSpPr>
            <p:nvPr/>
          </p:nvGrpSpPr>
          <p:grpSpPr bwMode="auto">
            <a:xfrm>
              <a:off x="3627438" y="2491022"/>
              <a:ext cx="1808658" cy="3341338"/>
              <a:chOff x="272905" y="3654926"/>
              <a:chExt cx="1808299" cy="2505441"/>
            </a:xfrm>
          </p:grpSpPr>
          <p:sp>
            <p:nvSpPr>
              <p:cNvPr id="49" name="TextBox 195"/>
              <p:cNvSpPr txBox="1">
                <a:spLocks noChangeArrowheads="1"/>
              </p:cNvSpPr>
              <p:nvPr/>
            </p:nvSpPr>
            <p:spPr bwMode="auto">
              <a:xfrm>
                <a:off x="539552" y="4085524"/>
                <a:ext cx="1368152" cy="2074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itchFamily="34" charset="0"/>
                  <a:buChar char="•"/>
                  <a:defRPr sz="12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Arial" pitchFamily="34" charset="0"/>
                  <a:buChar char="–"/>
                  <a:defRPr sz="11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Font typeface="Arial" pitchFamily="34" charset="0"/>
                  <a:buChar char="•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Font typeface="Arial" pitchFamily="34" charset="0"/>
                  <a:buChar char="–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  <a:defRPr/>
                </a:pPr>
                <a:r>
                  <a:rPr lang="en-US" sz="1201" dirty="0">
                    <a:solidFill>
                      <a:prstClr val="black"/>
                    </a:solidFill>
                    <a:latin typeface="Century Gothic"/>
                  </a:rPr>
                  <a:t>Experience in running hotels </a:t>
                </a:r>
                <a:r>
                  <a:rPr lang="en-US" sz="1201">
                    <a:solidFill>
                      <a:prstClr val="black"/>
                    </a:solidFill>
                    <a:latin typeface="Century Gothic"/>
                  </a:rPr>
                  <a:t>in Colombia.</a:t>
                </a:r>
                <a:endParaRPr lang="en-US" sz="1201" dirty="0">
                  <a:solidFill>
                    <a:prstClr val="black"/>
                  </a:solidFill>
                  <a:latin typeface="Century Gothic"/>
                </a:endParaRPr>
              </a:p>
              <a:p>
                <a:pPr>
                  <a:spcBef>
                    <a:spcPct val="0"/>
                  </a:spcBef>
                  <a:buFontTx/>
                  <a:buNone/>
                  <a:defRPr/>
                </a:pPr>
                <a:endParaRPr lang="es-CO" altLang="en-US" sz="1201" dirty="0">
                  <a:solidFill>
                    <a:prstClr val="black"/>
                  </a:solidFill>
                  <a:latin typeface="Century Gothic"/>
                </a:endParaRPr>
              </a:p>
              <a:p>
                <a:pPr>
                  <a:spcBef>
                    <a:spcPct val="0"/>
                  </a:spcBef>
                  <a:buFontTx/>
                  <a:buNone/>
                  <a:defRPr/>
                </a:pPr>
                <a:r>
                  <a:rPr lang="en-US" sz="1201" dirty="0">
                    <a:solidFill>
                      <a:prstClr val="black"/>
                    </a:solidFill>
                    <a:latin typeface="Century Gothic"/>
                  </a:rPr>
                  <a:t>Partnerships with international hotel chains, investment funds, investor groups, </a:t>
                </a:r>
                <a:r>
                  <a:rPr lang="en-US" sz="1201">
                    <a:solidFill>
                      <a:prstClr val="black"/>
                    </a:solidFill>
                    <a:latin typeface="Century Gothic"/>
                  </a:rPr>
                  <a:t>and developers.   </a:t>
                </a:r>
                <a:endParaRPr lang="en-US" sz="1201" dirty="0">
                  <a:solidFill>
                    <a:prstClr val="black"/>
                  </a:solidFill>
                  <a:latin typeface="Century Gothic"/>
                </a:endParaRPr>
              </a:p>
            </p:txBody>
          </p:sp>
          <p:sp>
            <p:nvSpPr>
              <p:cNvPr id="50" name="Title 1"/>
              <p:cNvSpPr txBox="1">
                <a:spLocks/>
              </p:cNvSpPr>
              <p:nvPr/>
            </p:nvSpPr>
            <p:spPr>
              <a:xfrm>
                <a:off x="272905" y="3654926"/>
                <a:ext cx="1808299" cy="330920"/>
              </a:xfrm>
              <a:prstGeom prst="rect">
                <a:avLst/>
              </a:prstGeom>
            </p:spPr>
            <p:txBody>
              <a:bodyPr anchor="ctr"/>
              <a:lstStyle>
                <a:defPPr>
                  <a:defRPr lang="en-US"/>
                </a:defPPr>
                <a:lvl1pPr algn="ctr" defTabSz="914400">
                  <a:spcBef>
                    <a:spcPct val="0"/>
                  </a:spcBef>
                  <a:buNone/>
                  <a:defRPr sz="1500" b="1">
                    <a:solidFill>
                      <a:prstClr val="black"/>
                    </a:solidFill>
                    <a:latin typeface="Century Gothic" panose="020B0502020202020204" pitchFamily="34" charset="0"/>
                    <a:ea typeface="+mj-ea"/>
                    <a:cs typeface="+mj-cs"/>
                  </a:defRPr>
                </a:lvl1pPr>
              </a:lstStyle>
              <a:p>
                <a:r>
                  <a:rPr lang="en-US" dirty="0"/>
                  <a:t>Hotels/Operators in Colombia</a:t>
                </a:r>
              </a:p>
            </p:txBody>
          </p:sp>
        </p:grpSp>
        <p:grpSp>
          <p:nvGrpSpPr>
            <p:cNvPr id="11" name="Group 17"/>
            <p:cNvGrpSpPr>
              <a:grpSpLocks/>
            </p:cNvGrpSpPr>
            <p:nvPr/>
          </p:nvGrpSpPr>
          <p:grpSpPr bwMode="auto">
            <a:xfrm>
              <a:off x="4171950" y="1052739"/>
              <a:ext cx="812800" cy="1430337"/>
              <a:chOff x="3854531" y="1491632"/>
              <a:chExt cx="1189456" cy="2088230"/>
            </a:xfrm>
          </p:grpSpPr>
          <p:sp>
            <p:nvSpPr>
              <p:cNvPr id="47" name="Teardrop 131"/>
              <p:cNvSpPr/>
              <p:nvPr/>
            </p:nvSpPr>
            <p:spPr bwMode="auto">
              <a:xfrm rot="8100000">
                <a:off x="3854531" y="1491632"/>
                <a:ext cx="1189456" cy="1188973"/>
              </a:xfrm>
              <a:prstGeom prst="teardrop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s-CO" sz="1600" dirty="0">
                  <a:solidFill>
                    <a:srgbClr val="F6F8F8"/>
                  </a:solidFill>
                </a:endParaRPr>
              </a:p>
            </p:txBody>
          </p:sp>
          <p:cxnSp>
            <p:nvCxnSpPr>
              <p:cNvPr id="48" name="Straight Connector 216"/>
              <p:cNvCxnSpPr/>
              <p:nvPr/>
            </p:nvCxnSpPr>
            <p:spPr>
              <a:xfrm>
                <a:off x="4456229" y="2826615"/>
                <a:ext cx="0" cy="753247"/>
              </a:xfrm>
              <a:prstGeom prst="line">
                <a:avLst/>
              </a:prstGeom>
              <a:ln w="28575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" name="Group 198"/>
            <p:cNvGrpSpPr>
              <a:grpSpLocks/>
            </p:cNvGrpSpPr>
            <p:nvPr/>
          </p:nvGrpSpPr>
          <p:grpSpPr bwMode="auto">
            <a:xfrm>
              <a:off x="5529263" y="2491027"/>
              <a:ext cx="1368425" cy="2898595"/>
              <a:chOff x="539552" y="3654926"/>
              <a:chExt cx="1368153" cy="2173456"/>
            </a:xfrm>
          </p:grpSpPr>
          <p:sp>
            <p:nvSpPr>
              <p:cNvPr id="45" name="TextBox 201"/>
              <p:cNvSpPr txBox="1">
                <a:spLocks noChangeArrowheads="1"/>
              </p:cNvSpPr>
              <p:nvPr/>
            </p:nvSpPr>
            <p:spPr bwMode="auto">
              <a:xfrm>
                <a:off x="539553" y="4085524"/>
                <a:ext cx="1368152" cy="17428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itchFamily="34" charset="0"/>
                  <a:buChar char="•"/>
                  <a:defRPr sz="12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Arial" pitchFamily="34" charset="0"/>
                  <a:buChar char="–"/>
                  <a:defRPr sz="11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Font typeface="Arial" pitchFamily="34" charset="0"/>
                  <a:buChar char="•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Font typeface="Arial" pitchFamily="34" charset="0"/>
                  <a:buChar char="–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  <a:defRPr/>
                </a:pPr>
                <a:r>
                  <a:rPr lang="en-US" sz="1201" dirty="0">
                    <a:solidFill>
                      <a:prstClr val="black"/>
                    </a:solidFill>
                    <a:latin typeface="Century Gothic"/>
                  </a:rPr>
                  <a:t>More foreign investment to develop the hotel and </a:t>
                </a:r>
                <a:r>
                  <a:rPr lang="en-US" sz="1201">
                    <a:solidFill>
                      <a:prstClr val="black"/>
                    </a:solidFill>
                    <a:latin typeface="Century Gothic"/>
                  </a:rPr>
                  <a:t>tourism sector. </a:t>
                </a:r>
                <a:endParaRPr lang="en-US" sz="1201" dirty="0">
                  <a:solidFill>
                    <a:prstClr val="black"/>
                  </a:solidFill>
                  <a:latin typeface="Century Gothic"/>
                </a:endParaRPr>
              </a:p>
              <a:p>
                <a:pPr>
                  <a:spcBef>
                    <a:spcPct val="0"/>
                  </a:spcBef>
                  <a:buFontTx/>
                  <a:buNone/>
                  <a:defRPr/>
                </a:pPr>
                <a:endParaRPr lang="es-CO" altLang="en-US" sz="1201" dirty="0">
                  <a:solidFill>
                    <a:prstClr val="black"/>
                  </a:solidFill>
                  <a:latin typeface="Century Gothic"/>
                </a:endParaRPr>
              </a:p>
              <a:p>
                <a:pPr>
                  <a:spcBef>
                    <a:spcPct val="0"/>
                  </a:spcBef>
                  <a:buFontTx/>
                  <a:buNone/>
                  <a:defRPr/>
                </a:pPr>
                <a:r>
                  <a:rPr lang="en-US" sz="1201" dirty="0">
                    <a:solidFill>
                      <a:prstClr val="black"/>
                    </a:solidFill>
                    <a:latin typeface="Century Gothic"/>
                  </a:rPr>
                  <a:t>Large groups of investors, family offices, and </a:t>
                </a:r>
                <a:r>
                  <a:rPr lang="en-US" sz="1201">
                    <a:solidFill>
                      <a:prstClr val="black"/>
                    </a:solidFill>
                    <a:latin typeface="Century Gothic"/>
                  </a:rPr>
                  <a:t>private funds.</a:t>
                </a:r>
                <a:endParaRPr lang="en-US" sz="1201" dirty="0">
                  <a:solidFill>
                    <a:prstClr val="black"/>
                  </a:solidFill>
                  <a:latin typeface="Century Gothic"/>
                </a:endParaRPr>
              </a:p>
            </p:txBody>
          </p:sp>
          <p:sp>
            <p:nvSpPr>
              <p:cNvPr id="46" name="Title 1"/>
              <p:cNvSpPr txBox="1">
                <a:spLocks/>
              </p:cNvSpPr>
              <p:nvPr/>
            </p:nvSpPr>
            <p:spPr>
              <a:xfrm>
                <a:off x="539552" y="3654926"/>
                <a:ext cx="1260224" cy="330920"/>
              </a:xfrm>
              <a:prstGeom prst="rect">
                <a:avLst/>
              </a:prstGeom>
            </p:spPr>
            <p:txBody>
              <a:bodyPr anchor="ctr"/>
              <a:lstStyle>
                <a:defPPr>
                  <a:defRPr lang="en-US"/>
                </a:defPPr>
                <a:lvl1pPr algn="ctr" defTabSz="914400">
                  <a:spcBef>
                    <a:spcPct val="0"/>
                  </a:spcBef>
                  <a:buNone/>
                  <a:defRPr sz="1500" b="1">
                    <a:solidFill>
                      <a:prstClr val="black"/>
                    </a:solidFill>
                    <a:latin typeface="Century Gothic" panose="020B0502020202020204" pitchFamily="34" charset="0"/>
                    <a:ea typeface="+mj-ea"/>
                    <a:cs typeface="+mj-cs"/>
                  </a:defRPr>
                </a:lvl1pPr>
              </a:lstStyle>
              <a:p>
                <a:r>
                  <a:rPr lang="en-US" dirty="0"/>
                  <a:t>Equity Funds</a:t>
                </a:r>
              </a:p>
            </p:txBody>
          </p:sp>
        </p:grpSp>
        <p:grpSp>
          <p:nvGrpSpPr>
            <p:cNvPr id="13" name="Group 19"/>
            <p:cNvGrpSpPr>
              <a:grpSpLocks/>
            </p:cNvGrpSpPr>
            <p:nvPr/>
          </p:nvGrpSpPr>
          <p:grpSpPr bwMode="auto">
            <a:xfrm>
              <a:off x="5799138" y="1052737"/>
              <a:ext cx="828675" cy="1430337"/>
              <a:chOff x="5472822" y="1491631"/>
              <a:chExt cx="1213807" cy="2088231"/>
            </a:xfrm>
          </p:grpSpPr>
          <p:sp>
            <p:nvSpPr>
              <p:cNvPr id="43" name="Teardrop 181"/>
              <p:cNvSpPr/>
              <p:nvPr/>
            </p:nvSpPr>
            <p:spPr bwMode="auto">
              <a:xfrm rot="8100000">
                <a:off x="5472822" y="1491631"/>
                <a:ext cx="1213807" cy="1214466"/>
              </a:xfrm>
              <a:prstGeom prst="teardrop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s-CO" sz="1600" dirty="0">
                  <a:solidFill>
                    <a:srgbClr val="F6F8F8"/>
                  </a:solidFill>
                </a:endParaRPr>
              </a:p>
            </p:txBody>
          </p:sp>
          <p:cxnSp>
            <p:nvCxnSpPr>
              <p:cNvPr id="44" name="Straight Connector 217"/>
              <p:cNvCxnSpPr/>
              <p:nvPr/>
            </p:nvCxnSpPr>
            <p:spPr>
              <a:xfrm>
                <a:off x="6079725" y="2826615"/>
                <a:ext cx="0" cy="753247"/>
              </a:xfrm>
              <a:prstGeom prst="line">
                <a:avLst/>
              </a:prstGeom>
              <a:ln w="28575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" name="Group 204"/>
            <p:cNvGrpSpPr>
              <a:grpSpLocks/>
            </p:cNvGrpSpPr>
            <p:nvPr/>
          </p:nvGrpSpPr>
          <p:grpSpPr bwMode="auto">
            <a:xfrm>
              <a:off x="6935185" y="2553513"/>
              <a:ext cx="1866710" cy="3278841"/>
              <a:chOff x="310395" y="3701786"/>
              <a:chExt cx="1866339" cy="2458580"/>
            </a:xfrm>
          </p:grpSpPr>
          <p:sp>
            <p:nvSpPr>
              <p:cNvPr id="41" name="TextBox 205"/>
              <p:cNvSpPr txBox="1">
                <a:spLocks noChangeArrowheads="1"/>
              </p:cNvSpPr>
              <p:nvPr/>
            </p:nvSpPr>
            <p:spPr bwMode="auto">
              <a:xfrm>
                <a:off x="539553" y="4085522"/>
                <a:ext cx="1368152" cy="20748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itchFamily="34" charset="0"/>
                  <a:buChar char="•"/>
                  <a:defRPr sz="12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Arial" pitchFamily="34" charset="0"/>
                  <a:buChar char="–"/>
                  <a:defRPr sz="11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Font typeface="Arial" pitchFamily="34" charset="0"/>
                  <a:buChar char="•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Font typeface="Arial" pitchFamily="34" charset="0"/>
                  <a:buChar char="–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1000">
                    <a:solidFill>
                      <a:srgbClr val="7E858E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  <a:defRPr/>
                </a:pPr>
                <a:r>
                  <a:rPr lang="en-US" sz="1201" dirty="0">
                    <a:solidFill>
                      <a:prstClr val="black"/>
                    </a:solidFill>
                    <a:latin typeface="Century Gothic"/>
                  </a:rPr>
                  <a:t>Increase offer with new projects for the sector, and identification of land, lots, and properties to develop commerce, housing, offices, and hotels </a:t>
                </a:r>
                <a:r>
                  <a:rPr lang="en-US" sz="1201">
                    <a:solidFill>
                      <a:prstClr val="black"/>
                    </a:solidFill>
                    <a:latin typeface="Century Gothic"/>
                  </a:rPr>
                  <a:t>and tourism. </a:t>
                </a:r>
                <a:endParaRPr lang="en-US" sz="1201" dirty="0">
                  <a:solidFill>
                    <a:prstClr val="black"/>
                  </a:solidFill>
                  <a:latin typeface="Century Gothic"/>
                </a:endParaRPr>
              </a:p>
            </p:txBody>
          </p:sp>
          <p:sp>
            <p:nvSpPr>
              <p:cNvPr id="42" name="Title 1"/>
              <p:cNvSpPr txBox="1">
                <a:spLocks/>
              </p:cNvSpPr>
              <p:nvPr/>
            </p:nvSpPr>
            <p:spPr>
              <a:xfrm>
                <a:off x="310395" y="3701786"/>
                <a:ext cx="1866339" cy="330920"/>
              </a:xfrm>
              <a:prstGeom prst="rect">
                <a:avLst/>
              </a:prstGeom>
            </p:spPr>
            <p:txBody>
              <a:bodyPr anchor="ctr"/>
              <a:lstStyle>
                <a:defPPr>
                  <a:defRPr lang="en-US"/>
                </a:defPPr>
                <a:lvl1pPr algn="ctr" defTabSz="914400">
                  <a:spcBef>
                    <a:spcPct val="0"/>
                  </a:spcBef>
                  <a:buNone/>
                  <a:defRPr sz="1500" b="1">
                    <a:solidFill>
                      <a:prstClr val="black"/>
                    </a:solidFill>
                    <a:latin typeface="Century Gothic" panose="020B0502020202020204" pitchFamily="34" charset="0"/>
                    <a:ea typeface="+mj-ea"/>
                    <a:cs typeface="+mj-cs"/>
                  </a:defRPr>
                </a:lvl1pPr>
              </a:lstStyle>
              <a:p>
                <a:r>
                  <a:rPr lang="en-US" dirty="0"/>
                  <a:t>Construction/Real Estate Companies</a:t>
                </a:r>
              </a:p>
            </p:txBody>
          </p:sp>
        </p:grpSp>
        <p:grpSp>
          <p:nvGrpSpPr>
            <p:cNvPr id="15" name="10 Grupo"/>
            <p:cNvGrpSpPr/>
            <p:nvPr/>
          </p:nvGrpSpPr>
          <p:grpSpPr>
            <a:xfrm>
              <a:off x="7431088" y="1052736"/>
              <a:ext cx="835025" cy="1430339"/>
              <a:chOff x="7431088" y="1860549"/>
              <a:chExt cx="835025" cy="1430339"/>
            </a:xfrm>
          </p:grpSpPr>
          <p:sp>
            <p:nvSpPr>
              <p:cNvPr id="39" name="Teardrop 178"/>
              <p:cNvSpPr/>
              <p:nvPr/>
            </p:nvSpPr>
            <p:spPr bwMode="auto">
              <a:xfrm rot="8100000">
                <a:off x="7431088" y="1860549"/>
                <a:ext cx="835025" cy="838199"/>
              </a:xfrm>
              <a:prstGeom prst="teardrop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s-CO" sz="1600" dirty="0">
                  <a:solidFill>
                    <a:srgbClr val="F6F8F8"/>
                  </a:solidFill>
                </a:endParaRPr>
              </a:p>
            </p:txBody>
          </p:sp>
          <p:cxnSp>
            <p:nvCxnSpPr>
              <p:cNvPr id="40" name="Straight Connector 218"/>
              <p:cNvCxnSpPr/>
              <p:nvPr/>
            </p:nvCxnSpPr>
            <p:spPr bwMode="auto">
              <a:xfrm>
                <a:off x="7853363" y="2774950"/>
                <a:ext cx="0" cy="515938"/>
              </a:xfrm>
              <a:prstGeom prst="line">
                <a:avLst/>
              </a:prstGeom>
              <a:ln w="2857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5"/>
            <p:cNvGrpSpPr>
              <a:grpSpLocks noChangeAspect="1"/>
            </p:cNvGrpSpPr>
            <p:nvPr/>
          </p:nvGrpSpPr>
          <p:grpSpPr bwMode="auto">
            <a:xfrm>
              <a:off x="6012160" y="1240790"/>
              <a:ext cx="409653" cy="372285"/>
              <a:chOff x="569" y="794"/>
              <a:chExt cx="152" cy="138"/>
            </a:xfrm>
            <a:solidFill>
              <a:schemeClr val="bg1"/>
            </a:solidFill>
          </p:grpSpPr>
          <p:sp>
            <p:nvSpPr>
              <p:cNvPr id="34" name="Rectangle 6"/>
              <p:cNvSpPr>
                <a:spLocks noChangeArrowheads="1"/>
              </p:cNvSpPr>
              <p:nvPr/>
            </p:nvSpPr>
            <p:spPr bwMode="auto">
              <a:xfrm>
                <a:off x="579" y="903"/>
                <a:ext cx="28" cy="29"/>
              </a:xfrm>
              <a:prstGeom prst="rect">
                <a:avLst/>
              </a:pr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s-CO" dirty="0">
                  <a:solidFill>
                    <a:srgbClr val="34495E"/>
                  </a:solidFill>
                </a:endParaRPr>
              </a:p>
            </p:txBody>
          </p:sp>
          <p:sp>
            <p:nvSpPr>
              <p:cNvPr id="35" name="Rectangle 7"/>
              <p:cNvSpPr>
                <a:spLocks noChangeArrowheads="1"/>
              </p:cNvSpPr>
              <p:nvPr/>
            </p:nvSpPr>
            <p:spPr bwMode="auto">
              <a:xfrm>
                <a:off x="617" y="884"/>
                <a:ext cx="28" cy="48"/>
              </a:xfrm>
              <a:prstGeom prst="rect">
                <a:avLst/>
              </a:pr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s-CO" dirty="0">
                  <a:solidFill>
                    <a:srgbClr val="34495E"/>
                  </a:solidFill>
                </a:endParaRPr>
              </a:p>
            </p:txBody>
          </p:sp>
          <p:sp>
            <p:nvSpPr>
              <p:cNvPr id="36" name="Rectangle 8"/>
              <p:cNvSpPr>
                <a:spLocks noChangeArrowheads="1"/>
              </p:cNvSpPr>
              <p:nvPr/>
            </p:nvSpPr>
            <p:spPr bwMode="auto">
              <a:xfrm>
                <a:off x="654" y="865"/>
                <a:ext cx="29" cy="67"/>
              </a:xfrm>
              <a:prstGeom prst="rect">
                <a:avLst/>
              </a:pr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s-CO" dirty="0">
                  <a:solidFill>
                    <a:srgbClr val="34495E"/>
                  </a:solidFill>
                </a:endParaRPr>
              </a:p>
            </p:txBody>
          </p:sp>
          <p:sp>
            <p:nvSpPr>
              <p:cNvPr id="37" name="Rectangle 9"/>
              <p:cNvSpPr>
                <a:spLocks noChangeArrowheads="1"/>
              </p:cNvSpPr>
              <p:nvPr/>
            </p:nvSpPr>
            <p:spPr bwMode="auto">
              <a:xfrm>
                <a:off x="692" y="846"/>
                <a:ext cx="29" cy="86"/>
              </a:xfrm>
              <a:prstGeom prst="rect">
                <a:avLst/>
              </a:pr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s-CO" dirty="0">
                  <a:solidFill>
                    <a:srgbClr val="34495E"/>
                  </a:solidFill>
                </a:endParaRPr>
              </a:p>
            </p:txBody>
          </p:sp>
          <p:sp>
            <p:nvSpPr>
              <p:cNvPr id="38" name="Freeform 10"/>
              <p:cNvSpPr>
                <a:spLocks/>
              </p:cNvSpPr>
              <p:nvPr/>
            </p:nvSpPr>
            <p:spPr bwMode="auto">
              <a:xfrm>
                <a:off x="569" y="794"/>
                <a:ext cx="152" cy="90"/>
              </a:xfrm>
              <a:custGeom>
                <a:avLst/>
                <a:gdLst>
                  <a:gd name="T0" fmla="*/ 130 w 152"/>
                  <a:gd name="T1" fmla="*/ 22 h 90"/>
                  <a:gd name="T2" fmla="*/ 102 w 152"/>
                  <a:gd name="T3" fmla="*/ 22 h 90"/>
                  <a:gd name="T4" fmla="*/ 67 w 152"/>
                  <a:gd name="T5" fmla="*/ 48 h 90"/>
                  <a:gd name="T6" fmla="*/ 48 w 152"/>
                  <a:gd name="T7" fmla="*/ 38 h 90"/>
                  <a:gd name="T8" fmla="*/ 0 w 152"/>
                  <a:gd name="T9" fmla="*/ 78 h 90"/>
                  <a:gd name="T10" fmla="*/ 0 w 152"/>
                  <a:gd name="T11" fmla="*/ 90 h 90"/>
                  <a:gd name="T12" fmla="*/ 48 w 152"/>
                  <a:gd name="T13" fmla="*/ 50 h 90"/>
                  <a:gd name="T14" fmla="*/ 67 w 152"/>
                  <a:gd name="T15" fmla="*/ 60 h 90"/>
                  <a:gd name="T16" fmla="*/ 107 w 152"/>
                  <a:gd name="T17" fmla="*/ 31 h 90"/>
                  <a:gd name="T18" fmla="*/ 135 w 152"/>
                  <a:gd name="T19" fmla="*/ 31 h 90"/>
                  <a:gd name="T20" fmla="*/ 152 w 152"/>
                  <a:gd name="T21" fmla="*/ 15 h 90"/>
                  <a:gd name="T22" fmla="*/ 152 w 152"/>
                  <a:gd name="T23" fmla="*/ 0 h 90"/>
                  <a:gd name="T24" fmla="*/ 130 w 152"/>
                  <a:gd name="T25" fmla="*/ 2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" h="90">
                    <a:moveTo>
                      <a:pt x="130" y="22"/>
                    </a:moveTo>
                    <a:lnTo>
                      <a:pt x="102" y="22"/>
                    </a:lnTo>
                    <a:lnTo>
                      <a:pt x="67" y="48"/>
                    </a:lnTo>
                    <a:lnTo>
                      <a:pt x="48" y="38"/>
                    </a:lnTo>
                    <a:lnTo>
                      <a:pt x="0" y="78"/>
                    </a:lnTo>
                    <a:lnTo>
                      <a:pt x="0" y="90"/>
                    </a:lnTo>
                    <a:lnTo>
                      <a:pt x="48" y="50"/>
                    </a:lnTo>
                    <a:lnTo>
                      <a:pt x="67" y="60"/>
                    </a:lnTo>
                    <a:lnTo>
                      <a:pt x="107" y="31"/>
                    </a:lnTo>
                    <a:lnTo>
                      <a:pt x="135" y="31"/>
                    </a:lnTo>
                    <a:lnTo>
                      <a:pt x="152" y="15"/>
                    </a:lnTo>
                    <a:lnTo>
                      <a:pt x="152" y="0"/>
                    </a:lnTo>
                    <a:lnTo>
                      <a:pt x="1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s-CO" dirty="0">
                  <a:solidFill>
                    <a:srgbClr val="34495E"/>
                  </a:solidFill>
                </a:endParaRPr>
              </a:p>
            </p:txBody>
          </p:sp>
        </p:grpSp>
        <p:sp>
          <p:nvSpPr>
            <p:cNvPr id="17" name="Freeform 28"/>
            <p:cNvSpPr>
              <a:spLocks noEditPoints="1"/>
            </p:cNvSpPr>
            <p:nvPr/>
          </p:nvSpPr>
          <p:spPr bwMode="auto">
            <a:xfrm>
              <a:off x="4355976" y="1276363"/>
              <a:ext cx="432048" cy="336712"/>
            </a:xfrm>
            <a:custGeom>
              <a:avLst/>
              <a:gdLst>
                <a:gd name="T0" fmla="*/ 32 w 40"/>
                <a:gd name="T1" fmla="*/ 4 h 56"/>
                <a:gd name="T2" fmla="*/ 28 w 40"/>
                <a:gd name="T3" fmla="*/ 0 h 56"/>
                <a:gd name="T4" fmla="*/ 12 w 40"/>
                <a:gd name="T5" fmla="*/ 0 h 56"/>
                <a:gd name="T6" fmla="*/ 8 w 40"/>
                <a:gd name="T7" fmla="*/ 4 h 56"/>
                <a:gd name="T8" fmla="*/ 8 w 40"/>
                <a:gd name="T9" fmla="*/ 12 h 56"/>
                <a:gd name="T10" fmla="*/ 0 w 40"/>
                <a:gd name="T11" fmla="*/ 12 h 56"/>
                <a:gd name="T12" fmla="*/ 0 w 40"/>
                <a:gd name="T13" fmla="*/ 56 h 56"/>
                <a:gd name="T14" fmla="*/ 40 w 40"/>
                <a:gd name="T15" fmla="*/ 56 h 56"/>
                <a:gd name="T16" fmla="*/ 40 w 40"/>
                <a:gd name="T17" fmla="*/ 12 h 56"/>
                <a:gd name="T18" fmla="*/ 32 w 40"/>
                <a:gd name="T19" fmla="*/ 12 h 56"/>
                <a:gd name="T20" fmla="*/ 32 w 40"/>
                <a:gd name="T21" fmla="*/ 4 h 56"/>
                <a:gd name="T22" fmla="*/ 28 w 40"/>
                <a:gd name="T23" fmla="*/ 12 h 56"/>
                <a:gd name="T24" fmla="*/ 12 w 40"/>
                <a:gd name="T25" fmla="*/ 12 h 56"/>
                <a:gd name="T26" fmla="*/ 12 w 40"/>
                <a:gd name="T27" fmla="*/ 4 h 56"/>
                <a:gd name="T28" fmla="*/ 28 w 40"/>
                <a:gd name="T29" fmla="*/ 4 h 56"/>
                <a:gd name="T30" fmla="*/ 28 w 40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56">
                  <a:moveTo>
                    <a:pt x="32" y="4"/>
                  </a:moveTo>
                  <a:cubicBezTo>
                    <a:pt x="32" y="2"/>
                    <a:pt x="30" y="0"/>
                    <a:pt x="2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2" y="12"/>
                    <a:pt x="32" y="12"/>
                    <a:pt x="32" y="12"/>
                  </a:cubicBezTo>
                  <a:lnTo>
                    <a:pt x="32" y="4"/>
                  </a:lnTo>
                  <a:close/>
                  <a:moveTo>
                    <a:pt x="28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8" y="4"/>
                    <a:pt x="28" y="4"/>
                    <a:pt x="28" y="4"/>
                  </a:cubicBezTo>
                  <a:lnTo>
                    <a:pt x="28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es-CO" dirty="0">
                <a:solidFill>
                  <a:srgbClr val="34495E"/>
                </a:solidFill>
              </a:endParaRPr>
            </a:p>
          </p:txBody>
        </p:sp>
        <p:grpSp>
          <p:nvGrpSpPr>
            <p:cNvPr id="18" name="Group 105"/>
            <p:cNvGrpSpPr>
              <a:grpSpLocks noChangeAspect="1"/>
            </p:cNvGrpSpPr>
            <p:nvPr/>
          </p:nvGrpSpPr>
          <p:grpSpPr bwMode="auto">
            <a:xfrm>
              <a:off x="2764848" y="1224497"/>
              <a:ext cx="439000" cy="460586"/>
              <a:chOff x="2664" y="1395"/>
              <a:chExt cx="432" cy="452"/>
            </a:xfrm>
            <a:solidFill>
              <a:schemeClr val="bg1"/>
            </a:solidFill>
          </p:grpSpPr>
          <p:sp>
            <p:nvSpPr>
              <p:cNvPr id="29" name="Freeform 106"/>
              <p:cNvSpPr>
                <a:spLocks/>
              </p:cNvSpPr>
              <p:nvPr/>
            </p:nvSpPr>
            <p:spPr bwMode="auto">
              <a:xfrm>
                <a:off x="2664" y="1622"/>
                <a:ext cx="290" cy="225"/>
              </a:xfrm>
              <a:custGeom>
                <a:avLst/>
                <a:gdLst>
                  <a:gd name="T0" fmla="*/ 108 w 123"/>
                  <a:gd name="T1" fmla="*/ 0 h 95"/>
                  <a:gd name="T2" fmla="*/ 2 w 123"/>
                  <a:gd name="T3" fmla="*/ 73 h 95"/>
                  <a:gd name="T4" fmla="*/ 1 w 123"/>
                  <a:gd name="T5" fmla="*/ 78 h 95"/>
                  <a:gd name="T6" fmla="*/ 12 w 123"/>
                  <a:gd name="T7" fmla="*/ 93 h 95"/>
                  <a:gd name="T8" fmla="*/ 17 w 123"/>
                  <a:gd name="T9" fmla="*/ 94 h 95"/>
                  <a:gd name="T10" fmla="*/ 123 w 123"/>
                  <a:gd name="T11" fmla="*/ 21 h 95"/>
                  <a:gd name="T12" fmla="*/ 108 w 123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95">
                    <a:moveTo>
                      <a:pt x="108" y="0"/>
                    </a:moveTo>
                    <a:cubicBezTo>
                      <a:pt x="2" y="73"/>
                      <a:pt x="2" y="73"/>
                      <a:pt x="2" y="73"/>
                    </a:cubicBezTo>
                    <a:cubicBezTo>
                      <a:pt x="1" y="74"/>
                      <a:pt x="0" y="76"/>
                      <a:pt x="1" y="78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3" y="95"/>
                      <a:pt x="15" y="95"/>
                      <a:pt x="17" y="94"/>
                    </a:cubicBezTo>
                    <a:cubicBezTo>
                      <a:pt x="123" y="21"/>
                      <a:pt x="123" y="21"/>
                      <a:pt x="123" y="21"/>
                    </a:cubicBezTo>
                    <a:lnTo>
                      <a:pt x="108" y="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s-CO" sz="2000" dirty="0">
                  <a:solidFill>
                    <a:srgbClr val="34495E"/>
                  </a:solidFill>
                </a:endParaRPr>
              </a:p>
            </p:txBody>
          </p:sp>
          <p:sp>
            <p:nvSpPr>
              <p:cNvPr id="30" name="Freeform 107"/>
              <p:cNvSpPr>
                <a:spLocks/>
              </p:cNvSpPr>
              <p:nvPr/>
            </p:nvSpPr>
            <p:spPr bwMode="auto">
              <a:xfrm>
                <a:off x="2938" y="1567"/>
                <a:ext cx="97" cy="93"/>
              </a:xfrm>
              <a:custGeom>
                <a:avLst/>
                <a:gdLst>
                  <a:gd name="T0" fmla="*/ 24 w 41"/>
                  <a:gd name="T1" fmla="*/ 1 h 39"/>
                  <a:gd name="T2" fmla="*/ 0 w 41"/>
                  <a:gd name="T3" fmla="*/ 18 h 39"/>
                  <a:gd name="T4" fmla="*/ 14 w 41"/>
                  <a:gd name="T5" fmla="*/ 39 h 39"/>
                  <a:gd name="T6" fmla="*/ 39 w 41"/>
                  <a:gd name="T7" fmla="*/ 22 h 39"/>
                  <a:gd name="T8" fmla="*/ 40 w 41"/>
                  <a:gd name="T9" fmla="*/ 17 h 39"/>
                  <a:gd name="T10" fmla="*/ 29 w 41"/>
                  <a:gd name="T11" fmla="*/ 2 h 39"/>
                  <a:gd name="T12" fmla="*/ 24 w 41"/>
                  <a:gd name="T13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9">
                    <a:moveTo>
                      <a:pt x="24" y="1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21"/>
                      <a:pt x="41" y="19"/>
                      <a:pt x="40" y="17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0"/>
                      <a:pt x="26" y="0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s-CO" sz="2000" dirty="0">
                  <a:solidFill>
                    <a:srgbClr val="34495E"/>
                  </a:solidFill>
                </a:endParaRPr>
              </a:p>
            </p:txBody>
          </p:sp>
          <p:sp>
            <p:nvSpPr>
              <p:cNvPr id="31" name="Freeform 108"/>
              <p:cNvSpPr>
                <a:spLocks/>
              </p:cNvSpPr>
              <p:nvPr/>
            </p:nvSpPr>
            <p:spPr bwMode="auto">
              <a:xfrm>
                <a:off x="2912" y="1395"/>
                <a:ext cx="184" cy="177"/>
              </a:xfrm>
              <a:custGeom>
                <a:avLst/>
                <a:gdLst>
                  <a:gd name="T0" fmla="*/ 37 w 78"/>
                  <a:gd name="T1" fmla="*/ 2 h 75"/>
                  <a:gd name="T2" fmla="*/ 41 w 78"/>
                  <a:gd name="T3" fmla="*/ 2 h 75"/>
                  <a:gd name="T4" fmla="*/ 49 w 78"/>
                  <a:gd name="T5" fmla="*/ 21 h 75"/>
                  <a:gd name="T6" fmla="*/ 55 w 78"/>
                  <a:gd name="T7" fmla="*/ 25 h 75"/>
                  <a:gd name="T8" fmla="*/ 76 w 78"/>
                  <a:gd name="T9" fmla="*/ 28 h 75"/>
                  <a:gd name="T10" fmla="*/ 77 w 78"/>
                  <a:gd name="T11" fmla="*/ 31 h 75"/>
                  <a:gd name="T12" fmla="*/ 61 w 78"/>
                  <a:gd name="T13" fmla="*/ 45 h 75"/>
                  <a:gd name="T14" fmla="*/ 59 w 78"/>
                  <a:gd name="T15" fmla="*/ 52 h 75"/>
                  <a:gd name="T16" fmla="*/ 63 w 78"/>
                  <a:gd name="T17" fmla="*/ 72 h 75"/>
                  <a:gd name="T18" fmla="*/ 61 w 78"/>
                  <a:gd name="T19" fmla="*/ 74 h 75"/>
                  <a:gd name="T20" fmla="*/ 42 w 78"/>
                  <a:gd name="T21" fmla="*/ 64 h 75"/>
                  <a:gd name="T22" fmla="*/ 36 w 78"/>
                  <a:gd name="T23" fmla="*/ 64 h 75"/>
                  <a:gd name="T24" fmla="*/ 17 w 78"/>
                  <a:gd name="T25" fmla="*/ 74 h 75"/>
                  <a:gd name="T26" fmla="*/ 15 w 78"/>
                  <a:gd name="T27" fmla="*/ 72 h 75"/>
                  <a:gd name="T28" fmla="*/ 19 w 78"/>
                  <a:gd name="T29" fmla="*/ 52 h 75"/>
                  <a:gd name="T30" fmla="*/ 17 w 78"/>
                  <a:gd name="T31" fmla="*/ 45 h 75"/>
                  <a:gd name="T32" fmla="*/ 1 w 78"/>
                  <a:gd name="T33" fmla="*/ 31 h 75"/>
                  <a:gd name="T34" fmla="*/ 2 w 78"/>
                  <a:gd name="T35" fmla="*/ 28 h 75"/>
                  <a:gd name="T36" fmla="*/ 23 w 78"/>
                  <a:gd name="T37" fmla="*/ 25 h 75"/>
                  <a:gd name="T38" fmla="*/ 29 w 78"/>
                  <a:gd name="T39" fmla="*/ 21 h 75"/>
                  <a:gd name="T40" fmla="*/ 37 w 78"/>
                  <a:gd name="T41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75">
                    <a:moveTo>
                      <a:pt x="37" y="2"/>
                    </a:moveTo>
                    <a:cubicBezTo>
                      <a:pt x="38" y="0"/>
                      <a:pt x="40" y="0"/>
                      <a:pt x="41" y="2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0" y="23"/>
                      <a:pt x="53" y="25"/>
                      <a:pt x="55" y="25"/>
                    </a:cubicBezTo>
                    <a:cubicBezTo>
                      <a:pt x="76" y="28"/>
                      <a:pt x="76" y="28"/>
                      <a:pt x="76" y="28"/>
                    </a:cubicBezTo>
                    <a:cubicBezTo>
                      <a:pt x="78" y="28"/>
                      <a:pt x="78" y="29"/>
                      <a:pt x="77" y="31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7"/>
                      <a:pt x="59" y="50"/>
                      <a:pt x="59" y="52"/>
                    </a:cubicBezTo>
                    <a:cubicBezTo>
                      <a:pt x="63" y="72"/>
                      <a:pt x="63" y="72"/>
                      <a:pt x="63" y="72"/>
                    </a:cubicBezTo>
                    <a:cubicBezTo>
                      <a:pt x="64" y="74"/>
                      <a:pt x="63" y="75"/>
                      <a:pt x="61" y="7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1" y="63"/>
                      <a:pt x="37" y="63"/>
                      <a:pt x="36" y="6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5" y="75"/>
                      <a:pt x="14" y="74"/>
                      <a:pt x="15" y="7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0"/>
                      <a:pt x="18" y="47"/>
                      <a:pt x="17" y="45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29"/>
                      <a:pt x="0" y="28"/>
                      <a:pt x="2" y="28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5" y="25"/>
                      <a:pt x="28" y="23"/>
                      <a:pt x="29" y="21"/>
                    </a:cubicBezTo>
                    <a:lnTo>
                      <a:pt x="37" y="2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s-CO" sz="2000" dirty="0">
                  <a:solidFill>
                    <a:srgbClr val="34495E"/>
                  </a:solidFill>
                </a:endParaRPr>
              </a:p>
            </p:txBody>
          </p:sp>
          <p:sp>
            <p:nvSpPr>
              <p:cNvPr id="32" name="Freeform 109"/>
              <p:cNvSpPr>
                <a:spLocks/>
              </p:cNvSpPr>
              <p:nvPr/>
            </p:nvSpPr>
            <p:spPr bwMode="auto">
              <a:xfrm>
                <a:off x="2777" y="1423"/>
                <a:ext cx="128" cy="123"/>
              </a:xfrm>
              <a:custGeom>
                <a:avLst/>
                <a:gdLst>
                  <a:gd name="T0" fmla="*/ 25 w 54"/>
                  <a:gd name="T1" fmla="*/ 2 h 52"/>
                  <a:gd name="T2" fmla="*/ 28 w 54"/>
                  <a:gd name="T3" fmla="*/ 2 h 52"/>
                  <a:gd name="T4" fmla="*/ 33 w 54"/>
                  <a:gd name="T5" fmla="*/ 13 h 52"/>
                  <a:gd name="T6" fmla="*/ 39 w 54"/>
                  <a:gd name="T7" fmla="*/ 17 h 52"/>
                  <a:gd name="T8" fmla="*/ 51 w 54"/>
                  <a:gd name="T9" fmla="*/ 19 h 52"/>
                  <a:gd name="T10" fmla="*/ 52 w 54"/>
                  <a:gd name="T11" fmla="*/ 22 h 52"/>
                  <a:gd name="T12" fmla="*/ 43 w 54"/>
                  <a:gd name="T13" fmla="*/ 30 h 52"/>
                  <a:gd name="T14" fmla="*/ 41 w 54"/>
                  <a:gd name="T15" fmla="*/ 37 h 52"/>
                  <a:gd name="T16" fmla="*/ 43 w 54"/>
                  <a:gd name="T17" fmla="*/ 48 h 52"/>
                  <a:gd name="T18" fmla="*/ 41 w 54"/>
                  <a:gd name="T19" fmla="*/ 50 h 52"/>
                  <a:gd name="T20" fmla="*/ 30 w 54"/>
                  <a:gd name="T21" fmla="*/ 45 h 52"/>
                  <a:gd name="T22" fmla="*/ 23 w 54"/>
                  <a:gd name="T23" fmla="*/ 45 h 52"/>
                  <a:gd name="T24" fmla="*/ 13 w 54"/>
                  <a:gd name="T25" fmla="*/ 50 h 52"/>
                  <a:gd name="T26" fmla="*/ 10 w 54"/>
                  <a:gd name="T27" fmla="*/ 48 h 52"/>
                  <a:gd name="T28" fmla="*/ 12 w 54"/>
                  <a:gd name="T29" fmla="*/ 37 h 52"/>
                  <a:gd name="T30" fmla="*/ 10 w 54"/>
                  <a:gd name="T31" fmla="*/ 30 h 52"/>
                  <a:gd name="T32" fmla="*/ 1 w 54"/>
                  <a:gd name="T33" fmla="*/ 22 h 52"/>
                  <a:gd name="T34" fmla="*/ 2 w 54"/>
                  <a:gd name="T35" fmla="*/ 19 h 52"/>
                  <a:gd name="T36" fmla="*/ 14 w 54"/>
                  <a:gd name="T37" fmla="*/ 17 h 52"/>
                  <a:gd name="T38" fmla="*/ 20 w 54"/>
                  <a:gd name="T39" fmla="*/ 13 h 52"/>
                  <a:gd name="T40" fmla="*/ 25 w 54"/>
                  <a:gd name="T4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52">
                    <a:moveTo>
                      <a:pt x="25" y="2"/>
                    </a:moveTo>
                    <a:cubicBezTo>
                      <a:pt x="26" y="0"/>
                      <a:pt x="27" y="0"/>
                      <a:pt x="28" y="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7" y="17"/>
                      <a:pt x="39" y="17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3" y="19"/>
                      <a:pt x="54" y="20"/>
                      <a:pt x="52" y="22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2" y="31"/>
                      <a:pt x="41" y="34"/>
                      <a:pt x="41" y="37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4" y="51"/>
                      <a:pt x="43" y="52"/>
                      <a:pt x="41" y="50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28" y="43"/>
                      <a:pt x="25" y="43"/>
                      <a:pt x="23" y="45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1" y="52"/>
                      <a:pt x="9" y="51"/>
                      <a:pt x="10" y="4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3" y="34"/>
                      <a:pt x="12" y="31"/>
                      <a:pt x="10" y="3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0"/>
                      <a:pt x="0" y="19"/>
                      <a:pt x="2" y="19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7"/>
                      <a:pt x="19" y="15"/>
                      <a:pt x="20" y="13"/>
                    </a:cubicBezTo>
                    <a:lnTo>
                      <a:pt x="25" y="2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s-CO" sz="2000" dirty="0">
                  <a:solidFill>
                    <a:srgbClr val="34495E"/>
                  </a:solidFill>
                </a:endParaRPr>
              </a:p>
            </p:txBody>
          </p:sp>
          <p:sp>
            <p:nvSpPr>
              <p:cNvPr id="33" name="Freeform 110"/>
              <p:cNvSpPr>
                <a:spLocks/>
              </p:cNvSpPr>
              <p:nvPr/>
            </p:nvSpPr>
            <p:spPr bwMode="auto">
              <a:xfrm>
                <a:off x="2685" y="1471"/>
                <a:ext cx="92" cy="87"/>
              </a:xfrm>
              <a:custGeom>
                <a:avLst/>
                <a:gdLst>
                  <a:gd name="T0" fmla="*/ 18 w 39"/>
                  <a:gd name="T1" fmla="*/ 2 h 37"/>
                  <a:gd name="T2" fmla="*/ 22 w 39"/>
                  <a:gd name="T3" fmla="*/ 2 h 37"/>
                  <a:gd name="T4" fmla="*/ 24 w 39"/>
                  <a:gd name="T5" fmla="*/ 8 h 37"/>
                  <a:gd name="T6" fmla="*/ 30 w 39"/>
                  <a:gd name="T7" fmla="*/ 12 h 37"/>
                  <a:gd name="T8" fmla="*/ 37 w 39"/>
                  <a:gd name="T9" fmla="*/ 13 h 37"/>
                  <a:gd name="T10" fmla="*/ 38 w 39"/>
                  <a:gd name="T11" fmla="*/ 16 h 37"/>
                  <a:gd name="T12" fmla="*/ 33 w 39"/>
                  <a:gd name="T13" fmla="*/ 21 h 37"/>
                  <a:gd name="T14" fmla="*/ 31 w 39"/>
                  <a:gd name="T15" fmla="*/ 28 h 37"/>
                  <a:gd name="T16" fmla="*/ 32 w 39"/>
                  <a:gd name="T17" fmla="*/ 34 h 37"/>
                  <a:gd name="T18" fmla="*/ 29 w 39"/>
                  <a:gd name="T19" fmla="*/ 36 h 37"/>
                  <a:gd name="T20" fmla="*/ 23 w 39"/>
                  <a:gd name="T21" fmla="*/ 33 h 37"/>
                  <a:gd name="T22" fmla="*/ 16 w 39"/>
                  <a:gd name="T23" fmla="*/ 33 h 37"/>
                  <a:gd name="T24" fmla="*/ 10 w 39"/>
                  <a:gd name="T25" fmla="*/ 36 h 37"/>
                  <a:gd name="T26" fmla="*/ 8 w 39"/>
                  <a:gd name="T27" fmla="*/ 34 h 37"/>
                  <a:gd name="T28" fmla="*/ 9 w 39"/>
                  <a:gd name="T29" fmla="*/ 28 h 37"/>
                  <a:gd name="T30" fmla="*/ 7 w 39"/>
                  <a:gd name="T31" fmla="*/ 21 h 37"/>
                  <a:gd name="T32" fmla="*/ 2 w 39"/>
                  <a:gd name="T33" fmla="*/ 16 h 37"/>
                  <a:gd name="T34" fmla="*/ 3 w 39"/>
                  <a:gd name="T35" fmla="*/ 13 h 37"/>
                  <a:gd name="T36" fmla="*/ 10 w 39"/>
                  <a:gd name="T37" fmla="*/ 12 h 37"/>
                  <a:gd name="T38" fmla="*/ 15 w 39"/>
                  <a:gd name="T39" fmla="*/ 8 h 37"/>
                  <a:gd name="T40" fmla="*/ 18 w 3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7">
                    <a:moveTo>
                      <a:pt x="18" y="2"/>
                    </a:moveTo>
                    <a:cubicBezTo>
                      <a:pt x="19" y="0"/>
                      <a:pt x="21" y="0"/>
                      <a:pt x="22" y="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10"/>
                      <a:pt x="28" y="12"/>
                      <a:pt x="30" y="12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9" y="14"/>
                      <a:pt x="39" y="15"/>
                      <a:pt x="38" y="1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3"/>
                      <a:pt x="30" y="26"/>
                      <a:pt x="31" y="28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7"/>
                      <a:pt x="31" y="37"/>
                      <a:pt x="29" y="36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1" y="32"/>
                      <a:pt x="18" y="32"/>
                      <a:pt x="16" y="33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7"/>
                      <a:pt x="7" y="37"/>
                      <a:pt x="8" y="34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6"/>
                      <a:pt x="9" y="23"/>
                      <a:pt x="7" y="2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5"/>
                      <a:pt x="1" y="14"/>
                      <a:pt x="3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12"/>
                      <a:pt x="14" y="10"/>
                      <a:pt x="15" y="8"/>
                    </a:cubicBezTo>
                    <a:lnTo>
                      <a:pt x="18" y="2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s-CO" sz="2000" dirty="0">
                  <a:solidFill>
                    <a:srgbClr val="34495E"/>
                  </a:solidFill>
                </a:endParaRPr>
              </a:p>
            </p:txBody>
          </p:sp>
        </p:grpSp>
        <p:grpSp>
          <p:nvGrpSpPr>
            <p:cNvPr id="20" name="8 Grupo"/>
            <p:cNvGrpSpPr/>
            <p:nvPr/>
          </p:nvGrpSpPr>
          <p:grpSpPr>
            <a:xfrm>
              <a:off x="1032395" y="1193102"/>
              <a:ext cx="551410" cy="563989"/>
              <a:chOff x="1032395" y="1916832"/>
              <a:chExt cx="551410" cy="563989"/>
            </a:xfrm>
            <a:solidFill>
              <a:schemeClr val="bg1"/>
            </a:solidFill>
          </p:grpSpPr>
          <p:sp>
            <p:nvSpPr>
              <p:cNvPr id="22" name="Freeform 17"/>
              <p:cNvSpPr>
                <a:spLocks/>
              </p:cNvSpPr>
              <p:nvPr/>
            </p:nvSpPr>
            <p:spPr bwMode="auto">
              <a:xfrm>
                <a:off x="1032395" y="2060848"/>
                <a:ext cx="551410" cy="419973"/>
              </a:xfrm>
              <a:custGeom>
                <a:avLst/>
                <a:gdLst>
                  <a:gd name="T0" fmla="*/ 61 w 74"/>
                  <a:gd name="T1" fmla="*/ 33 h 51"/>
                  <a:gd name="T2" fmla="*/ 68 w 74"/>
                  <a:gd name="T3" fmla="*/ 34 h 51"/>
                  <a:gd name="T4" fmla="*/ 74 w 74"/>
                  <a:gd name="T5" fmla="*/ 34 h 51"/>
                  <a:gd name="T6" fmla="*/ 74 w 74"/>
                  <a:gd name="T7" fmla="*/ 51 h 51"/>
                  <a:gd name="T8" fmla="*/ 44 w 74"/>
                  <a:gd name="T9" fmla="*/ 51 h 51"/>
                  <a:gd name="T10" fmla="*/ 44 w 74"/>
                  <a:gd name="T11" fmla="*/ 40 h 51"/>
                  <a:gd name="T12" fmla="*/ 43 w 74"/>
                  <a:gd name="T13" fmla="*/ 32 h 51"/>
                  <a:gd name="T14" fmla="*/ 36 w 74"/>
                  <a:gd name="T15" fmla="*/ 30 h 51"/>
                  <a:gd name="T16" fmla="*/ 30 w 74"/>
                  <a:gd name="T17" fmla="*/ 34 h 51"/>
                  <a:gd name="T18" fmla="*/ 30 w 74"/>
                  <a:gd name="T19" fmla="*/ 42 h 51"/>
                  <a:gd name="T20" fmla="*/ 30 w 74"/>
                  <a:gd name="T21" fmla="*/ 51 h 51"/>
                  <a:gd name="T22" fmla="*/ 0 w 74"/>
                  <a:gd name="T23" fmla="*/ 51 h 51"/>
                  <a:gd name="T24" fmla="*/ 0 w 74"/>
                  <a:gd name="T25" fmla="*/ 34 h 51"/>
                  <a:gd name="T26" fmla="*/ 13 w 74"/>
                  <a:gd name="T27" fmla="*/ 34 h 51"/>
                  <a:gd name="T28" fmla="*/ 13 w 74"/>
                  <a:gd name="T29" fmla="*/ 27 h 51"/>
                  <a:gd name="T30" fmla="*/ 26 w 74"/>
                  <a:gd name="T31" fmla="*/ 27 h 51"/>
                  <a:gd name="T32" fmla="*/ 28 w 74"/>
                  <a:gd name="T33" fmla="*/ 17 h 51"/>
                  <a:gd name="T34" fmla="*/ 35 w 74"/>
                  <a:gd name="T35" fmla="*/ 12 h 51"/>
                  <a:gd name="T36" fmla="*/ 35 w 74"/>
                  <a:gd name="T37" fmla="*/ 10 h 51"/>
                  <a:gd name="T38" fmla="*/ 35 w 74"/>
                  <a:gd name="T39" fmla="*/ 8 h 51"/>
                  <a:gd name="T40" fmla="*/ 34 w 74"/>
                  <a:gd name="T41" fmla="*/ 6 h 51"/>
                  <a:gd name="T42" fmla="*/ 34 w 74"/>
                  <a:gd name="T43" fmla="*/ 4 h 51"/>
                  <a:gd name="T44" fmla="*/ 35 w 74"/>
                  <a:gd name="T45" fmla="*/ 1 h 51"/>
                  <a:gd name="T46" fmla="*/ 37 w 74"/>
                  <a:gd name="T47" fmla="*/ 0 h 51"/>
                  <a:gd name="T48" fmla="*/ 40 w 74"/>
                  <a:gd name="T49" fmla="*/ 1 h 51"/>
                  <a:gd name="T50" fmla="*/ 41 w 74"/>
                  <a:gd name="T51" fmla="*/ 4 h 51"/>
                  <a:gd name="T52" fmla="*/ 39 w 74"/>
                  <a:gd name="T53" fmla="*/ 8 h 51"/>
                  <a:gd name="T54" fmla="*/ 40 w 74"/>
                  <a:gd name="T55" fmla="*/ 12 h 51"/>
                  <a:gd name="T56" fmla="*/ 47 w 74"/>
                  <a:gd name="T57" fmla="*/ 18 h 51"/>
                  <a:gd name="T58" fmla="*/ 49 w 74"/>
                  <a:gd name="T59" fmla="*/ 26 h 51"/>
                  <a:gd name="T60" fmla="*/ 55 w 74"/>
                  <a:gd name="T61" fmla="*/ 27 h 51"/>
                  <a:gd name="T62" fmla="*/ 61 w 74"/>
                  <a:gd name="T63" fmla="*/ 27 h 51"/>
                  <a:gd name="T64" fmla="*/ 61 w 74"/>
                  <a:gd name="T65" fmla="*/ 30 h 51"/>
                  <a:gd name="T66" fmla="*/ 61 w 74"/>
                  <a:gd name="T67" fmla="*/ 3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" h="51">
                    <a:moveTo>
                      <a:pt x="61" y="33"/>
                    </a:moveTo>
                    <a:cubicBezTo>
                      <a:pt x="63" y="34"/>
                      <a:pt x="65" y="34"/>
                      <a:pt x="68" y="34"/>
                    </a:cubicBezTo>
                    <a:cubicBezTo>
                      <a:pt x="71" y="34"/>
                      <a:pt x="74" y="34"/>
                      <a:pt x="74" y="34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49"/>
                      <a:pt x="44" y="46"/>
                      <a:pt x="44" y="40"/>
                    </a:cubicBezTo>
                    <a:cubicBezTo>
                      <a:pt x="44" y="36"/>
                      <a:pt x="44" y="34"/>
                      <a:pt x="43" y="32"/>
                    </a:cubicBezTo>
                    <a:cubicBezTo>
                      <a:pt x="41" y="30"/>
                      <a:pt x="39" y="29"/>
                      <a:pt x="36" y="30"/>
                    </a:cubicBezTo>
                    <a:cubicBezTo>
                      <a:pt x="33" y="30"/>
                      <a:pt x="31" y="31"/>
                      <a:pt x="30" y="34"/>
                    </a:cubicBezTo>
                    <a:cubicBezTo>
                      <a:pt x="30" y="36"/>
                      <a:pt x="30" y="39"/>
                      <a:pt x="30" y="42"/>
                    </a:cubicBezTo>
                    <a:cubicBezTo>
                      <a:pt x="31" y="46"/>
                      <a:pt x="31" y="49"/>
                      <a:pt x="3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5" y="23"/>
                      <a:pt x="26" y="19"/>
                      <a:pt x="28" y="17"/>
                    </a:cubicBezTo>
                    <a:cubicBezTo>
                      <a:pt x="29" y="15"/>
                      <a:pt x="31" y="14"/>
                      <a:pt x="35" y="12"/>
                    </a:cubicBezTo>
                    <a:cubicBezTo>
                      <a:pt x="35" y="12"/>
                      <a:pt x="35" y="11"/>
                      <a:pt x="35" y="10"/>
                    </a:cubicBezTo>
                    <a:cubicBezTo>
                      <a:pt x="35" y="9"/>
                      <a:pt x="35" y="9"/>
                      <a:pt x="35" y="8"/>
                    </a:cubicBezTo>
                    <a:cubicBezTo>
                      <a:pt x="35" y="8"/>
                      <a:pt x="35" y="7"/>
                      <a:pt x="34" y="6"/>
                    </a:cubicBezTo>
                    <a:cubicBezTo>
                      <a:pt x="34" y="6"/>
                      <a:pt x="33" y="5"/>
                      <a:pt x="34" y="4"/>
                    </a:cubicBezTo>
                    <a:cubicBezTo>
                      <a:pt x="34" y="3"/>
                      <a:pt x="34" y="2"/>
                      <a:pt x="35" y="1"/>
                    </a:cubicBezTo>
                    <a:cubicBezTo>
                      <a:pt x="35" y="1"/>
                      <a:pt x="36" y="0"/>
                      <a:pt x="37" y="0"/>
                    </a:cubicBezTo>
                    <a:cubicBezTo>
                      <a:pt x="38" y="0"/>
                      <a:pt x="39" y="0"/>
                      <a:pt x="40" y="1"/>
                    </a:cubicBezTo>
                    <a:cubicBezTo>
                      <a:pt x="41" y="2"/>
                      <a:pt x="41" y="2"/>
                      <a:pt x="41" y="4"/>
                    </a:cubicBezTo>
                    <a:cubicBezTo>
                      <a:pt x="41" y="4"/>
                      <a:pt x="41" y="6"/>
                      <a:pt x="39" y="8"/>
                    </a:cubicBezTo>
                    <a:cubicBezTo>
                      <a:pt x="39" y="9"/>
                      <a:pt x="39" y="11"/>
                      <a:pt x="40" y="12"/>
                    </a:cubicBezTo>
                    <a:cubicBezTo>
                      <a:pt x="43" y="13"/>
                      <a:pt x="45" y="15"/>
                      <a:pt x="47" y="18"/>
                    </a:cubicBezTo>
                    <a:cubicBezTo>
                      <a:pt x="49" y="20"/>
                      <a:pt x="49" y="23"/>
                      <a:pt x="49" y="26"/>
                    </a:cubicBezTo>
                    <a:cubicBezTo>
                      <a:pt x="50" y="27"/>
                      <a:pt x="52" y="27"/>
                      <a:pt x="55" y="27"/>
                    </a:cubicBezTo>
                    <a:cubicBezTo>
                      <a:pt x="58" y="27"/>
                      <a:pt x="61" y="27"/>
                      <a:pt x="61" y="27"/>
                    </a:cubicBezTo>
                    <a:cubicBezTo>
                      <a:pt x="61" y="27"/>
                      <a:pt x="61" y="29"/>
                      <a:pt x="61" y="30"/>
                    </a:cubicBezTo>
                    <a:cubicBezTo>
                      <a:pt x="61" y="32"/>
                      <a:pt x="61" y="33"/>
                      <a:pt x="6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s-CO" dirty="0">
                  <a:solidFill>
                    <a:srgbClr val="34495E"/>
                  </a:solidFill>
                </a:endParaRPr>
              </a:p>
            </p:txBody>
          </p:sp>
          <p:grpSp>
            <p:nvGrpSpPr>
              <p:cNvPr id="23" name="6 Grupo"/>
              <p:cNvGrpSpPr/>
              <p:nvPr/>
            </p:nvGrpSpPr>
            <p:grpSpPr>
              <a:xfrm>
                <a:off x="1043608" y="1916832"/>
                <a:ext cx="535655" cy="343615"/>
                <a:chOff x="7435518" y="4704051"/>
                <a:chExt cx="535655" cy="343615"/>
              </a:xfrm>
              <a:grpFill/>
            </p:grpSpPr>
            <p:sp>
              <p:nvSpPr>
                <p:cNvPr id="24" name="Freeform 18"/>
                <p:cNvSpPr>
                  <a:spLocks/>
                </p:cNvSpPr>
                <p:nvPr/>
              </p:nvSpPr>
              <p:spPr bwMode="auto">
                <a:xfrm>
                  <a:off x="7435518" y="4957424"/>
                  <a:ext cx="75622" cy="90242"/>
                </a:xfrm>
                <a:custGeom>
                  <a:avLst/>
                  <a:gdLst>
                    <a:gd name="T0" fmla="*/ 3 w 10"/>
                    <a:gd name="T1" fmla="*/ 7 h 11"/>
                    <a:gd name="T2" fmla="*/ 2 w 10"/>
                    <a:gd name="T3" fmla="*/ 6 h 11"/>
                    <a:gd name="T4" fmla="*/ 0 w 10"/>
                    <a:gd name="T5" fmla="*/ 4 h 11"/>
                    <a:gd name="T6" fmla="*/ 4 w 10"/>
                    <a:gd name="T7" fmla="*/ 4 h 11"/>
                    <a:gd name="T8" fmla="*/ 5 w 10"/>
                    <a:gd name="T9" fmla="*/ 0 h 11"/>
                    <a:gd name="T10" fmla="*/ 6 w 10"/>
                    <a:gd name="T11" fmla="*/ 2 h 11"/>
                    <a:gd name="T12" fmla="*/ 6 w 10"/>
                    <a:gd name="T13" fmla="*/ 3 h 11"/>
                    <a:gd name="T14" fmla="*/ 6 w 10"/>
                    <a:gd name="T15" fmla="*/ 4 h 11"/>
                    <a:gd name="T16" fmla="*/ 10 w 10"/>
                    <a:gd name="T17" fmla="*/ 4 h 11"/>
                    <a:gd name="T18" fmla="*/ 8 w 10"/>
                    <a:gd name="T19" fmla="*/ 7 h 11"/>
                    <a:gd name="T20" fmla="*/ 8 w 10"/>
                    <a:gd name="T21" fmla="*/ 9 h 11"/>
                    <a:gd name="T22" fmla="*/ 9 w 10"/>
                    <a:gd name="T23" fmla="*/ 11 h 11"/>
                    <a:gd name="T24" fmla="*/ 7 w 10"/>
                    <a:gd name="T25" fmla="*/ 9 h 11"/>
                    <a:gd name="T26" fmla="*/ 5 w 10"/>
                    <a:gd name="T27" fmla="*/ 8 h 11"/>
                    <a:gd name="T28" fmla="*/ 3 w 10"/>
                    <a:gd name="T29" fmla="*/ 11 h 11"/>
                    <a:gd name="T30" fmla="*/ 3 w 10"/>
                    <a:gd name="T31" fmla="*/ 9 h 11"/>
                    <a:gd name="T32" fmla="*/ 3 w 10"/>
                    <a:gd name="T33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1">
                      <a:moveTo>
                        <a:pt x="3" y="7"/>
                      </a:moveTo>
                      <a:cubicBezTo>
                        <a:pt x="3" y="7"/>
                        <a:pt x="3" y="6"/>
                        <a:pt x="2" y="6"/>
                      </a:cubicBezTo>
                      <a:cubicBezTo>
                        <a:pt x="1" y="5"/>
                        <a:pt x="0" y="5"/>
                        <a:pt x="0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3"/>
                        <a:pt x="5" y="2"/>
                        <a:pt x="5" y="0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5"/>
                        <a:pt x="9" y="5"/>
                        <a:pt x="8" y="7"/>
                      </a:cubicBezTo>
                      <a:cubicBezTo>
                        <a:pt x="8" y="7"/>
                        <a:pt x="8" y="8"/>
                        <a:pt x="8" y="9"/>
                      </a:cubicBezTo>
                      <a:cubicBezTo>
                        <a:pt x="8" y="9"/>
                        <a:pt x="9" y="10"/>
                        <a:pt x="9" y="11"/>
                      </a:cubicBezTo>
                      <a:cubicBezTo>
                        <a:pt x="8" y="10"/>
                        <a:pt x="8" y="10"/>
                        <a:pt x="7" y="9"/>
                      </a:cubicBezTo>
                      <a:cubicBezTo>
                        <a:pt x="6" y="9"/>
                        <a:pt x="6" y="9"/>
                        <a:pt x="5" y="8"/>
                      </a:cubicBezTo>
                      <a:cubicBezTo>
                        <a:pt x="4" y="9"/>
                        <a:pt x="3" y="10"/>
                        <a:pt x="3" y="11"/>
                      </a:cubicBezTo>
                      <a:cubicBezTo>
                        <a:pt x="2" y="10"/>
                        <a:pt x="2" y="10"/>
                        <a:pt x="3" y="9"/>
                      </a:cubicBez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es-CO" dirty="0">
                    <a:solidFill>
                      <a:srgbClr val="34495E"/>
                    </a:solidFill>
                  </a:endParaRPr>
                </a:p>
              </p:txBody>
            </p:sp>
            <p:sp>
              <p:nvSpPr>
                <p:cNvPr id="25" name="Freeform 19"/>
                <p:cNvSpPr>
                  <a:spLocks/>
                </p:cNvSpPr>
                <p:nvPr/>
              </p:nvSpPr>
              <p:spPr bwMode="auto">
                <a:xfrm>
                  <a:off x="7526894" y="4835944"/>
                  <a:ext cx="88226" cy="97184"/>
                </a:xfrm>
                <a:custGeom>
                  <a:avLst/>
                  <a:gdLst>
                    <a:gd name="T0" fmla="*/ 3 w 12"/>
                    <a:gd name="T1" fmla="*/ 8 h 12"/>
                    <a:gd name="T2" fmla="*/ 2 w 12"/>
                    <a:gd name="T3" fmla="*/ 6 h 12"/>
                    <a:gd name="T4" fmla="*/ 0 w 12"/>
                    <a:gd name="T5" fmla="*/ 5 h 12"/>
                    <a:gd name="T6" fmla="*/ 4 w 12"/>
                    <a:gd name="T7" fmla="*/ 5 h 12"/>
                    <a:gd name="T8" fmla="*/ 6 w 12"/>
                    <a:gd name="T9" fmla="*/ 0 h 12"/>
                    <a:gd name="T10" fmla="*/ 7 w 12"/>
                    <a:gd name="T11" fmla="*/ 5 h 12"/>
                    <a:gd name="T12" fmla="*/ 12 w 12"/>
                    <a:gd name="T13" fmla="*/ 5 h 12"/>
                    <a:gd name="T14" fmla="*/ 9 w 12"/>
                    <a:gd name="T15" fmla="*/ 8 h 12"/>
                    <a:gd name="T16" fmla="*/ 10 w 12"/>
                    <a:gd name="T17" fmla="*/ 12 h 12"/>
                    <a:gd name="T18" fmla="*/ 6 w 12"/>
                    <a:gd name="T19" fmla="*/ 10 h 12"/>
                    <a:gd name="T20" fmla="*/ 2 w 12"/>
                    <a:gd name="T21" fmla="*/ 12 h 12"/>
                    <a:gd name="T22" fmla="*/ 3 w 12"/>
                    <a:gd name="T23" fmla="*/ 10 h 12"/>
                    <a:gd name="T24" fmla="*/ 3 w 12"/>
                    <a:gd name="T25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2">
                      <a:moveTo>
                        <a:pt x="3" y="8"/>
                      </a:moveTo>
                      <a:cubicBezTo>
                        <a:pt x="3" y="8"/>
                        <a:pt x="3" y="7"/>
                        <a:pt x="2" y="6"/>
                      </a:cubicBezTo>
                      <a:cubicBezTo>
                        <a:pt x="1" y="6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6" y="0"/>
                      </a:cubicBezTo>
                      <a:cubicBezTo>
                        <a:pt x="7" y="2"/>
                        <a:pt x="7" y="3"/>
                        <a:pt x="7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1" y="6"/>
                        <a:pt x="9" y="8"/>
                      </a:cubicBezTo>
                      <a:cubicBezTo>
                        <a:pt x="9" y="10"/>
                        <a:pt x="10" y="12"/>
                        <a:pt x="10" y="12"/>
                      </a:cubicBezTo>
                      <a:cubicBezTo>
                        <a:pt x="9" y="11"/>
                        <a:pt x="7" y="10"/>
                        <a:pt x="6" y="10"/>
                      </a:cubicBezTo>
                      <a:cubicBezTo>
                        <a:pt x="5" y="10"/>
                        <a:pt x="4" y="11"/>
                        <a:pt x="2" y="12"/>
                      </a:cubicBezTo>
                      <a:cubicBezTo>
                        <a:pt x="3" y="11"/>
                        <a:pt x="3" y="11"/>
                        <a:pt x="3" y="10"/>
                      </a:cubicBezTo>
                      <a:cubicBezTo>
                        <a:pt x="3" y="9"/>
                        <a:pt x="3" y="9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es-CO" dirty="0">
                    <a:solidFill>
                      <a:srgbClr val="34495E"/>
                    </a:solidFill>
                  </a:endParaRPr>
                </a:p>
              </p:txBody>
            </p:sp>
            <p:sp>
              <p:nvSpPr>
                <p:cNvPr id="26" name="Freeform 20"/>
                <p:cNvSpPr>
                  <a:spLocks/>
                </p:cNvSpPr>
                <p:nvPr/>
              </p:nvSpPr>
              <p:spPr bwMode="auto">
                <a:xfrm>
                  <a:off x="7652931" y="4704051"/>
                  <a:ext cx="103980" cy="107597"/>
                </a:xfrm>
                <a:custGeom>
                  <a:avLst/>
                  <a:gdLst>
                    <a:gd name="T0" fmla="*/ 4 w 14"/>
                    <a:gd name="T1" fmla="*/ 8 h 13"/>
                    <a:gd name="T2" fmla="*/ 2 w 14"/>
                    <a:gd name="T3" fmla="*/ 6 h 13"/>
                    <a:gd name="T4" fmla="*/ 0 w 14"/>
                    <a:gd name="T5" fmla="*/ 4 h 13"/>
                    <a:gd name="T6" fmla="*/ 5 w 14"/>
                    <a:gd name="T7" fmla="*/ 4 h 13"/>
                    <a:gd name="T8" fmla="*/ 7 w 14"/>
                    <a:gd name="T9" fmla="*/ 0 h 13"/>
                    <a:gd name="T10" fmla="*/ 8 w 14"/>
                    <a:gd name="T11" fmla="*/ 2 h 13"/>
                    <a:gd name="T12" fmla="*/ 9 w 14"/>
                    <a:gd name="T13" fmla="*/ 4 h 13"/>
                    <a:gd name="T14" fmla="*/ 14 w 14"/>
                    <a:gd name="T15" fmla="*/ 4 h 13"/>
                    <a:gd name="T16" fmla="*/ 10 w 14"/>
                    <a:gd name="T17" fmla="*/ 8 h 13"/>
                    <a:gd name="T18" fmla="*/ 11 w 14"/>
                    <a:gd name="T19" fmla="*/ 10 h 13"/>
                    <a:gd name="T20" fmla="*/ 11 w 14"/>
                    <a:gd name="T21" fmla="*/ 13 h 13"/>
                    <a:gd name="T22" fmla="*/ 9 w 14"/>
                    <a:gd name="T23" fmla="*/ 12 h 13"/>
                    <a:gd name="T24" fmla="*/ 7 w 14"/>
                    <a:gd name="T25" fmla="*/ 10 h 13"/>
                    <a:gd name="T26" fmla="*/ 3 w 14"/>
                    <a:gd name="T27" fmla="*/ 13 h 13"/>
                    <a:gd name="T28" fmla="*/ 3 w 14"/>
                    <a:gd name="T29" fmla="*/ 11 h 13"/>
                    <a:gd name="T30" fmla="*/ 4 w 14"/>
                    <a:gd name="T31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" h="13">
                      <a:moveTo>
                        <a:pt x="4" y="8"/>
                      </a:moveTo>
                      <a:cubicBezTo>
                        <a:pt x="4" y="8"/>
                        <a:pt x="3" y="7"/>
                        <a:pt x="2" y="6"/>
                      </a:cubicBezTo>
                      <a:cubicBezTo>
                        <a:pt x="1" y="6"/>
                        <a:pt x="0" y="5"/>
                        <a:pt x="0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3"/>
                        <a:pt x="7" y="1"/>
                        <a:pt x="7" y="0"/>
                      </a:cubicBezTo>
                      <a:cubicBezTo>
                        <a:pt x="7" y="0"/>
                        <a:pt x="8" y="1"/>
                        <a:pt x="8" y="2"/>
                      </a:cubicBezTo>
                      <a:cubicBezTo>
                        <a:pt x="8" y="3"/>
                        <a:pt x="9" y="4"/>
                        <a:pt x="9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5"/>
                        <a:pt x="13" y="6"/>
                        <a:pt x="10" y="8"/>
                      </a:cubicBezTo>
                      <a:cubicBezTo>
                        <a:pt x="10" y="8"/>
                        <a:pt x="10" y="9"/>
                        <a:pt x="11" y="10"/>
                      </a:cubicBezTo>
                      <a:cubicBezTo>
                        <a:pt x="11" y="11"/>
                        <a:pt x="11" y="12"/>
                        <a:pt x="11" y="13"/>
                      </a:cubicBezTo>
                      <a:cubicBezTo>
                        <a:pt x="11" y="13"/>
                        <a:pt x="11" y="12"/>
                        <a:pt x="9" y="12"/>
                      </a:cubicBezTo>
                      <a:cubicBezTo>
                        <a:pt x="9" y="11"/>
                        <a:pt x="8" y="11"/>
                        <a:pt x="7" y="10"/>
                      </a:cubicBezTo>
                      <a:cubicBezTo>
                        <a:pt x="6" y="11"/>
                        <a:pt x="5" y="11"/>
                        <a:pt x="3" y="13"/>
                      </a:cubicBezTo>
                      <a:cubicBezTo>
                        <a:pt x="3" y="13"/>
                        <a:pt x="3" y="12"/>
                        <a:pt x="3" y="11"/>
                      </a:cubicBezTo>
                      <a:cubicBezTo>
                        <a:pt x="4" y="9"/>
                        <a:pt x="4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es-CO" dirty="0">
                    <a:solidFill>
                      <a:srgbClr val="34495E"/>
                    </a:solidFill>
                  </a:endParaRPr>
                </a:p>
              </p:txBody>
            </p:sp>
            <p:sp>
              <p:nvSpPr>
                <p:cNvPr id="27" name="Freeform 21"/>
                <p:cNvSpPr>
                  <a:spLocks/>
                </p:cNvSpPr>
                <p:nvPr/>
              </p:nvSpPr>
              <p:spPr bwMode="auto">
                <a:xfrm>
                  <a:off x="7794722" y="4835944"/>
                  <a:ext cx="88226" cy="97184"/>
                </a:xfrm>
                <a:custGeom>
                  <a:avLst/>
                  <a:gdLst>
                    <a:gd name="T0" fmla="*/ 4 w 12"/>
                    <a:gd name="T1" fmla="*/ 8 h 12"/>
                    <a:gd name="T2" fmla="*/ 2 w 12"/>
                    <a:gd name="T3" fmla="*/ 6 h 12"/>
                    <a:gd name="T4" fmla="*/ 0 w 12"/>
                    <a:gd name="T5" fmla="*/ 5 h 12"/>
                    <a:gd name="T6" fmla="*/ 4 w 12"/>
                    <a:gd name="T7" fmla="*/ 5 h 12"/>
                    <a:gd name="T8" fmla="*/ 6 w 12"/>
                    <a:gd name="T9" fmla="*/ 0 h 12"/>
                    <a:gd name="T10" fmla="*/ 7 w 12"/>
                    <a:gd name="T11" fmla="*/ 2 h 12"/>
                    <a:gd name="T12" fmla="*/ 8 w 12"/>
                    <a:gd name="T13" fmla="*/ 5 h 12"/>
                    <a:gd name="T14" fmla="*/ 12 w 12"/>
                    <a:gd name="T15" fmla="*/ 5 h 12"/>
                    <a:gd name="T16" fmla="*/ 10 w 12"/>
                    <a:gd name="T17" fmla="*/ 6 h 12"/>
                    <a:gd name="T18" fmla="*/ 9 w 12"/>
                    <a:gd name="T19" fmla="*/ 8 h 12"/>
                    <a:gd name="T20" fmla="*/ 9 w 12"/>
                    <a:gd name="T21" fmla="*/ 10 h 12"/>
                    <a:gd name="T22" fmla="*/ 10 w 12"/>
                    <a:gd name="T23" fmla="*/ 12 h 12"/>
                    <a:gd name="T24" fmla="*/ 8 w 12"/>
                    <a:gd name="T25" fmla="*/ 11 h 12"/>
                    <a:gd name="T26" fmla="*/ 6 w 12"/>
                    <a:gd name="T27" fmla="*/ 10 h 12"/>
                    <a:gd name="T28" fmla="*/ 4 w 12"/>
                    <a:gd name="T29" fmla="*/ 11 h 12"/>
                    <a:gd name="T30" fmla="*/ 2 w 12"/>
                    <a:gd name="T31" fmla="*/ 12 h 12"/>
                    <a:gd name="T32" fmla="*/ 3 w 12"/>
                    <a:gd name="T33" fmla="*/ 10 h 12"/>
                    <a:gd name="T34" fmla="*/ 4 w 12"/>
                    <a:gd name="T35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2" h="12">
                      <a:moveTo>
                        <a:pt x="4" y="8"/>
                      </a:moveTo>
                      <a:cubicBezTo>
                        <a:pt x="3" y="7"/>
                        <a:pt x="3" y="7"/>
                        <a:pt x="2" y="6"/>
                      </a:cubicBezTo>
                      <a:cubicBezTo>
                        <a:pt x="1" y="6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4" y="5"/>
                      </a:cubicBezTo>
                      <a:cubicBezTo>
                        <a:pt x="5" y="4"/>
                        <a:pt x="5" y="3"/>
                        <a:pt x="6" y="0"/>
                      </a:cubicBezTo>
                      <a:cubicBezTo>
                        <a:pt x="6" y="1"/>
                        <a:pt x="7" y="1"/>
                        <a:pt x="7" y="2"/>
                      </a:cubicBezTo>
                      <a:cubicBezTo>
                        <a:pt x="7" y="4"/>
                        <a:pt x="7" y="4"/>
                        <a:pt x="8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1" y="6"/>
                        <a:pt x="10" y="6"/>
                      </a:cubicBezTo>
                      <a:cubicBezTo>
                        <a:pt x="10" y="7"/>
                        <a:pt x="9" y="7"/>
                        <a:pt x="9" y="8"/>
                      </a:cubicBezTo>
                      <a:cubicBezTo>
                        <a:pt x="9" y="8"/>
                        <a:pt x="9" y="9"/>
                        <a:pt x="9" y="10"/>
                      </a:cubicBezTo>
                      <a:cubicBezTo>
                        <a:pt x="10" y="11"/>
                        <a:pt x="10" y="11"/>
                        <a:pt x="10" y="12"/>
                      </a:cubicBezTo>
                      <a:cubicBezTo>
                        <a:pt x="9" y="12"/>
                        <a:pt x="9" y="11"/>
                        <a:pt x="8" y="11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0"/>
                        <a:pt x="5" y="10"/>
                        <a:pt x="4" y="11"/>
                      </a:cubicBezTo>
                      <a:cubicBezTo>
                        <a:pt x="3" y="11"/>
                        <a:pt x="3" y="12"/>
                        <a:pt x="2" y="12"/>
                      </a:cubicBezTo>
                      <a:cubicBezTo>
                        <a:pt x="2" y="11"/>
                        <a:pt x="3" y="11"/>
                        <a:pt x="3" y="10"/>
                      </a:cubicBezTo>
                      <a:cubicBezTo>
                        <a:pt x="3" y="9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es-CO" dirty="0">
                    <a:solidFill>
                      <a:srgbClr val="34495E"/>
                    </a:solidFill>
                  </a:endParaRPr>
                </a:p>
              </p:txBody>
            </p:sp>
            <p:sp>
              <p:nvSpPr>
                <p:cNvPr id="28" name="Freeform 22"/>
                <p:cNvSpPr>
                  <a:spLocks/>
                </p:cNvSpPr>
                <p:nvPr/>
              </p:nvSpPr>
              <p:spPr bwMode="auto">
                <a:xfrm>
                  <a:off x="7898702" y="4957424"/>
                  <a:ext cx="72471" cy="90242"/>
                </a:xfrm>
                <a:custGeom>
                  <a:avLst/>
                  <a:gdLst>
                    <a:gd name="T0" fmla="*/ 3 w 10"/>
                    <a:gd name="T1" fmla="*/ 7 h 11"/>
                    <a:gd name="T2" fmla="*/ 1 w 10"/>
                    <a:gd name="T3" fmla="*/ 6 h 11"/>
                    <a:gd name="T4" fmla="*/ 0 w 10"/>
                    <a:gd name="T5" fmla="*/ 4 h 11"/>
                    <a:gd name="T6" fmla="*/ 3 w 10"/>
                    <a:gd name="T7" fmla="*/ 4 h 11"/>
                    <a:gd name="T8" fmla="*/ 4 w 10"/>
                    <a:gd name="T9" fmla="*/ 2 h 11"/>
                    <a:gd name="T10" fmla="*/ 5 w 10"/>
                    <a:gd name="T11" fmla="*/ 0 h 11"/>
                    <a:gd name="T12" fmla="*/ 6 w 10"/>
                    <a:gd name="T13" fmla="*/ 2 h 11"/>
                    <a:gd name="T14" fmla="*/ 6 w 10"/>
                    <a:gd name="T15" fmla="*/ 4 h 11"/>
                    <a:gd name="T16" fmla="*/ 10 w 10"/>
                    <a:gd name="T17" fmla="*/ 4 h 11"/>
                    <a:gd name="T18" fmla="*/ 9 w 10"/>
                    <a:gd name="T19" fmla="*/ 6 h 11"/>
                    <a:gd name="T20" fmla="*/ 8 w 10"/>
                    <a:gd name="T21" fmla="*/ 6 h 11"/>
                    <a:gd name="T22" fmla="*/ 7 w 10"/>
                    <a:gd name="T23" fmla="*/ 7 h 11"/>
                    <a:gd name="T24" fmla="*/ 8 w 10"/>
                    <a:gd name="T25" fmla="*/ 9 h 11"/>
                    <a:gd name="T26" fmla="*/ 8 w 10"/>
                    <a:gd name="T27" fmla="*/ 11 h 11"/>
                    <a:gd name="T28" fmla="*/ 6 w 10"/>
                    <a:gd name="T29" fmla="*/ 9 h 11"/>
                    <a:gd name="T30" fmla="*/ 5 w 10"/>
                    <a:gd name="T31" fmla="*/ 8 h 11"/>
                    <a:gd name="T32" fmla="*/ 2 w 10"/>
                    <a:gd name="T33" fmla="*/ 11 h 11"/>
                    <a:gd name="T34" fmla="*/ 2 w 10"/>
                    <a:gd name="T35" fmla="*/ 9 h 11"/>
                    <a:gd name="T36" fmla="*/ 2 w 10"/>
                    <a:gd name="T37" fmla="*/ 8 h 11"/>
                    <a:gd name="T38" fmla="*/ 3 w 10"/>
                    <a:gd name="T39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" h="11">
                      <a:moveTo>
                        <a:pt x="3" y="7"/>
                      </a:moveTo>
                      <a:cubicBezTo>
                        <a:pt x="2" y="7"/>
                        <a:pt x="2" y="6"/>
                        <a:pt x="1" y="6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3"/>
                        <a:pt x="4" y="2"/>
                      </a:cubicBez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5" y="1"/>
                        <a:pt x="5" y="1"/>
                        <a:pt x="6" y="2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7" y="7"/>
                        <a:pt x="7" y="8"/>
                        <a:pt x="8" y="9"/>
                      </a:cubicBezTo>
                      <a:cubicBezTo>
                        <a:pt x="8" y="9"/>
                        <a:pt x="8" y="10"/>
                        <a:pt x="8" y="11"/>
                      </a:cubicBezTo>
                      <a:cubicBezTo>
                        <a:pt x="8" y="10"/>
                        <a:pt x="7" y="10"/>
                        <a:pt x="6" y="9"/>
                      </a:cubicBezTo>
                      <a:cubicBezTo>
                        <a:pt x="6" y="9"/>
                        <a:pt x="5" y="9"/>
                        <a:pt x="5" y="8"/>
                      </a:cubicBezTo>
                      <a:cubicBezTo>
                        <a:pt x="4" y="9"/>
                        <a:pt x="3" y="10"/>
                        <a:pt x="2" y="11"/>
                      </a:cubicBezTo>
                      <a:cubicBezTo>
                        <a:pt x="2" y="10"/>
                        <a:pt x="2" y="10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2" y="7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es-CO" dirty="0">
                    <a:solidFill>
                      <a:srgbClr val="34495E"/>
                    </a:solidFill>
                  </a:endParaRPr>
                </a:p>
              </p:txBody>
            </p:sp>
          </p:grpSp>
        </p:grp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7610714" y="1243137"/>
              <a:ext cx="475771" cy="425271"/>
            </a:xfrm>
            <a:custGeom>
              <a:avLst/>
              <a:gdLst>
                <a:gd name="T0" fmla="*/ 2147483647 w 401"/>
                <a:gd name="T1" fmla="*/ 2147483647 h 357"/>
                <a:gd name="T2" fmla="*/ 2147483647 w 401"/>
                <a:gd name="T3" fmla="*/ 2147483647 h 357"/>
                <a:gd name="T4" fmla="*/ 2147483647 w 401"/>
                <a:gd name="T5" fmla="*/ 2147483647 h 357"/>
                <a:gd name="T6" fmla="*/ 2147483647 w 401"/>
                <a:gd name="T7" fmla="*/ 2147483647 h 357"/>
                <a:gd name="T8" fmla="*/ 2147483647 w 401"/>
                <a:gd name="T9" fmla="*/ 2147483647 h 357"/>
                <a:gd name="T10" fmla="*/ 2147483647 w 401"/>
                <a:gd name="T11" fmla="*/ 2147483647 h 357"/>
                <a:gd name="T12" fmla="*/ 2147483647 w 401"/>
                <a:gd name="T13" fmla="*/ 2147483647 h 357"/>
                <a:gd name="T14" fmla="*/ 2147483647 w 401"/>
                <a:gd name="T15" fmla="*/ 2147483647 h 357"/>
                <a:gd name="T16" fmla="*/ 2147483647 w 401"/>
                <a:gd name="T17" fmla="*/ 2147483647 h 357"/>
                <a:gd name="T18" fmla="*/ 2147483647 w 401"/>
                <a:gd name="T19" fmla="*/ 2147483647 h 357"/>
                <a:gd name="T20" fmla="*/ 2147483647 w 401"/>
                <a:gd name="T21" fmla="*/ 2147483647 h 357"/>
                <a:gd name="T22" fmla="*/ 2147483647 w 401"/>
                <a:gd name="T23" fmla="*/ 2147483647 h 357"/>
                <a:gd name="T24" fmla="*/ 2147483647 w 401"/>
                <a:gd name="T25" fmla="*/ 2147483647 h 357"/>
                <a:gd name="T26" fmla="*/ 2147483647 w 401"/>
                <a:gd name="T27" fmla="*/ 2147483647 h 357"/>
                <a:gd name="T28" fmla="*/ 2147483647 w 401"/>
                <a:gd name="T29" fmla="*/ 2147483647 h 357"/>
                <a:gd name="T30" fmla="*/ 2147483647 w 401"/>
                <a:gd name="T31" fmla="*/ 2147483647 h 357"/>
                <a:gd name="T32" fmla="*/ 2147483647 w 401"/>
                <a:gd name="T33" fmla="*/ 2147483647 h 357"/>
                <a:gd name="T34" fmla="*/ 2147483647 w 401"/>
                <a:gd name="T35" fmla="*/ 2147483647 h 357"/>
                <a:gd name="T36" fmla="*/ 2147483647 w 401"/>
                <a:gd name="T37" fmla="*/ 2147483647 h 357"/>
                <a:gd name="T38" fmla="*/ 2147483647 w 401"/>
                <a:gd name="T39" fmla="*/ 2147483647 h 357"/>
                <a:gd name="T40" fmla="*/ 2147483647 w 401"/>
                <a:gd name="T41" fmla="*/ 2147483647 h 357"/>
                <a:gd name="T42" fmla="*/ 2147483647 w 401"/>
                <a:gd name="T43" fmla="*/ 2147483647 h 357"/>
                <a:gd name="T44" fmla="*/ 2147483647 w 401"/>
                <a:gd name="T45" fmla="*/ 2147483647 h 357"/>
                <a:gd name="T46" fmla="*/ 2147483647 w 401"/>
                <a:gd name="T47" fmla="*/ 2147483647 h 357"/>
                <a:gd name="T48" fmla="*/ 2147483647 w 401"/>
                <a:gd name="T49" fmla="*/ 2147483647 h 357"/>
                <a:gd name="T50" fmla="*/ 2147483647 w 401"/>
                <a:gd name="T51" fmla="*/ 2147483647 h 357"/>
                <a:gd name="T52" fmla="*/ 2147483647 w 401"/>
                <a:gd name="T53" fmla="*/ 2147483647 h 357"/>
                <a:gd name="T54" fmla="*/ 2147483647 w 401"/>
                <a:gd name="T55" fmla="*/ 2147483647 h 357"/>
                <a:gd name="T56" fmla="*/ 2147483647 w 401"/>
                <a:gd name="T57" fmla="*/ 2147483647 h 357"/>
                <a:gd name="T58" fmla="*/ 2147483647 w 401"/>
                <a:gd name="T59" fmla="*/ 2147483647 h 357"/>
                <a:gd name="T60" fmla="*/ 2147483647 w 401"/>
                <a:gd name="T61" fmla="*/ 2147483647 h 357"/>
                <a:gd name="T62" fmla="*/ 2147483647 w 401"/>
                <a:gd name="T63" fmla="*/ 2147483647 h 357"/>
                <a:gd name="T64" fmla="*/ 2147483647 w 401"/>
                <a:gd name="T65" fmla="*/ 2147483647 h 357"/>
                <a:gd name="T66" fmla="*/ 2147483647 w 401"/>
                <a:gd name="T67" fmla="*/ 2147483647 h 357"/>
                <a:gd name="T68" fmla="*/ 2147483647 w 401"/>
                <a:gd name="T69" fmla="*/ 2147483647 h 357"/>
                <a:gd name="T70" fmla="*/ 2147483647 w 401"/>
                <a:gd name="T71" fmla="*/ 2147483647 h 357"/>
                <a:gd name="T72" fmla="*/ 2147483647 w 401"/>
                <a:gd name="T73" fmla="*/ 2147483647 h 357"/>
                <a:gd name="T74" fmla="*/ 2147483647 w 401"/>
                <a:gd name="T75" fmla="*/ 2147483647 h 357"/>
                <a:gd name="T76" fmla="*/ 2147483647 w 401"/>
                <a:gd name="T77" fmla="*/ 2147483647 h 357"/>
                <a:gd name="T78" fmla="*/ 2147483647 w 401"/>
                <a:gd name="T79" fmla="*/ 2147483647 h 357"/>
                <a:gd name="T80" fmla="*/ 2147483647 w 401"/>
                <a:gd name="T81" fmla="*/ 2147483647 h 357"/>
                <a:gd name="T82" fmla="*/ 2147483647 w 401"/>
                <a:gd name="T83" fmla="*/ 2147483647 h 357"/>
                <a:gd name="T84" fmla="*/ 2147483647 w 401"/>
                <a:gd name="T85" fmla="*/ 2147483647 h 357"/>
                <a:gd name="T86" fmla="*/ 2147483647 w 401"/>
                <a:gd name="T87" fmla="*/ 2147483647 h 357"/>
                <a:gd name="T88" fmla="*/ 2147483647 w 401"/>
                <a:gd name="T89" fmla="*/ 2147483647 h 357"/>
                <a:gd name="T90" fmla="*/ 2147483647 w 401"/>
                <a:gd name="T91" fmla="*/ 2147483647 h 357"/>
                <a:gd name="T92" fmla="*/ 2147483647 w 401"/>
                <a:gd name="T93" fmla="*/ 2147483647 h 357"/>
                <a:gd name="T94" fmla="*/ 2147483647 w 401"/>
                <a:gd name="T95" fmla="*/ 2147483647 h 357"/>
                <a:gd name="T96" fmla="*/ 2147483647 w 401"/>
                <a:gd name="T97" fmla="*/ 2147483647 h 3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01" h="357">
                  <a:moveTo>
                    <a:pt x="62" y="116"/>
                  </a:moveTo>
                  <a:cubicBezTo>
                    <a:pt x="81" y="101"/>
                    <a:pt x="97" y="111"/>
                    <a:pt x="117" y="135"/>
                  </a:cubicBezTo>
                  <a:cubicBezTo>
                    <a:pt x="120" y="138"/>
                    <a:pt x="123" y="135"/>
                    <a:pt x="124" y="133"/>
                  </a:cubicBezTo>
                  <a:cubicBezTo>
                    <a:pt x="126" y="132"/>
                    <a:pt x="154" y="107"/>
                    <a:pt x="155" y="106"/>
                  </a:cubicBezTo>
                  <a:cubicBezTo>
                    <a:pt x="156" y="105"/>
                    <a:pt x="158" y="102"/>
                    <a:pt x="156" y="100"/>
                  </a:cubicBezTo>
                  <a:cubicBezTo>
                    <a:pt x="154" y="98"/>
                    <a:pt x="146" y="88"/>
                    <a:pt x="141" y="81"/>
                  </a:cubicBezTo>
                  <a:cubicBezTo>
                    <a:pt x="105" y="34"/>
                    <a:pt x="240" y="2"/>
                    <a:pt x="219" y="1"/>
                  </a:cubicBezTo>
                  <a:cubicBezTo>
                    <a:pt x="208" y="1"/>
                    <a:pt x="166" y="0"/>
                    <a:pt x="160" y="1"/>
                  </a:cubicBezTo>
                  <a:cubicBezTo>
                    <a:pt x="134" y="4"/>
                    <a:pt x="102" y="28"/>
                    <a:pt x="86" y="39"/>
                  </a:cubicBezTo>
                  <a:cubicBezTo>
                    <a:pt x="64" y="53"/>
                    <a:pt x="57" y="62"/>
                    <a:pt x="55" y="63"/>
                  </a:cubicBezTo>
                  <a:cubicBezTo>
                    <a:pt x="49" y="68"/>
                    <a:pt x="54" y="80"/>
                    <a:pt x="43" y="90"/>
                  </a:cubicBezTo>
                  <a:cubicBezTo>
                    <a:pt x="32" y="100"/>
                    <a:pt x="25" y="92"/>
                    <a:pt x="18" y="98"/>
                  </a:cubicBezTo>
                  <a:cubicBezTo>
                    <a:pt x="15" y="101"/>
                    <a:pt x="5" y="108"/>
                    <a:pt x="3" y="110"/>
                  </a:cubicBezTo>
                  <a:cubicBezTo>
                    <a:pt x="0" y="113"/>
                    <a:pt x="0" y="117"/>
                    <a:pt x="2" y="120"/>
                  </a:cubicBezTo>
                  <a:cubicBezTo>
                    <a:pt x="2" y="120"/>
                    <a:pt x="28" y="148"/>
                    <a:pt x="30" y="150"/>
                  </a:cubicBezTo>
                  <a:cubicBezTo>
                    <a:pt x="32" y="153"/>
                    <a:pt x="38" y="155"/>
                    <a:pt x="41" y="152"/>
                  </a:cubicBezTo>
                  <a:cubicBezTo>
                    <a:pt x="45" y="149"/>
                    <a:pt x="54" y="141"/>
                    <a:pt x="55" y="139"/>
                  </a:cubicBezTo>
                  <a:cubicBezTo>
                    <a:pt x="57" y="138"/>
                    <a:pt x="54" y="122"/>
                    <a:pt x="62" y="116"/>
                  </a:cubicBezTo>
                  <a:close/>
                  <a:moveTo>
                    <a:pt x="177" y="126"/>
                  </a:moveTo>
                  <a:cubicBezTo>
                    <a:pt x="174" y="123"/>
                    <a:pt x="171" y="123"/>
                    <a:pt x="169" y="125"/>
                  </a:cubicBezTo>
                  <a:cubicBezTo>
                    <a:pt x="140" y="150"/>
                    <a:pt x="140" y="150"/>
                    <a:pt x="140" y="150"/>
                  </a:cubicBezTo>
                  <a:cubicBezTo>
                    <a:pt x="138" y="152"/>
                    <a:pt x="137" y="156"/>
                    <a:pt x="139" y="158"/>
                  </a:cubicBezTo>
                  <a:cubicBezTo>
                    <a:pt x="305" y="347"/>
                    <a:pt x="305" y="347"/>
                    <a:pt x="305" y="347"/>
                  </a:cubicBezTo>
                  <a:cubicBezTo>
                    <a:pt x="309" y="352"/>
                    <a:pt x="316" y="352"/>
                    <a:pt x="320" y="348"/>
                  </a:cubicBezTo>
                  <a:cubicBezTo>
                    <a:pt x="340" y="332"/>
                    <a:pt x="340" y="332"/>
                    <a:pt x="340" y="332"/>
                  </a:cubicBezTo>
                  <a:cubicBezTo>
                    <a:pt x="344" y="328"/>
                    <a:pt x="345" y="321"/>
                    <a:pt x="341" y="317"/>
                  </a:cubicBezTo>
                  <a:lnTo>
                    <a:pt x="177" y="126"/>
                  </a:lnTo>
                  <a:close/>
                  <a:moveTo>
                    <a:pt x="398" y="46"/>
                  </a:moveTo>
                  <a:cubicBezTo>
                    <a:pt x="396" y="36"/>
                    <a:pt x="391" y="38"/>
                    <a:pt x="389" y="42"/>
                  </a:cubicBezTo>
                  <a:cubicBezTo>
                    <a:pt x="386" y="46"/>
                    <a:pt x="374" y="64"/>
                    <a:pt x="369" y="72"/>
                  </a:cubicBezTo>
                  <a:cubicBezTo>
                    <a:pt x="364" y="80"/>
                    <a:pt x="353" y="96"/>
                    <a:pt x="331" y="80"/>
                  </a:cubicBezTo>
                  <a:cubicBezTo>
                    <a:pt x="308" y="64"/>
                    <a:pt x="316" y="53"/>
                    <a:pt x="320" y="45"/>
                  </a:cubicBezTo>
                  <a:cubicBezTo>
                    <a:pt x="324" y="38"/>
                    <a:pt x="336" y="16"/>
                    <a:pt x="338" y="13"/>
                  </a:cubicBezTo>
                  <a:cubicBezTo>
                    <a:pt x="340" y="11"/>
                    <a:pt x="338" y="3"/>
                    <a:pt x="330" y="6"/>
                  </a:cubicBezTo>
                  <a:cubicBezTo>
                    <a:pt x="323" y="9"/>
                    <a:pt x="280" y="27"/>
                    <a:pt x="274" y="51"/>
                  </a:cubicBezTo>
                  <a:cubicBezTo>
                    <a:pt x="268" y="76"/>
                    <a:pt x="279" y="99"/>
                    <a:pt x="257" y="121"/>
                  </a:cubicBezTo>
                  <a:cubicBezTo>
                    <a:pt x="230" y="149"/>
                    <a:pt x="230" y="149"/>
                    <a:pt x="230" y="149"/>
                  </a:cubicBezTo>
                  <a:cubicBezTo>
                    <a:pt x="257" y="181"/>
                    <a:pt x="257" y="181"/>
                    <a:pt x="257" y="181"/>
                  </a:cubicBezTo>
                  <a:cubicBezTo>
                    <a:pt x="290" y="149"/>
                    <a:pt x="290" y="149"/>
                    <a:pt x="290" y="149"/>
                  </a:cubicBezTo>
                  <a:cubicBezTo>
                    <a:pt x="298" y="141"/>
                    <a:pt x="315" y="134"/>
                    <a:pt x="330" y="137"/>
                  </a:cubicBezTo>
                  <a:cubicBezTo>
                    <a:pt x="363" y="144"/>
                    <a:pt x="381" y="132"/>
                    <a:pt x="391" y="112"/>
                  </a:cubicBezTo>
                  <a:cubicBezTo>
                    <a:pt x="401" y="94"/>
                    <a:pt x="399" y="56"/>
                    <a:pt x="398" y="46"/>
                  </a:cubicBezTo>
                  <a:close/>
                  <a:moveTo>
                    <a:pt x="55" y="319"/>
                  </a:moveTo>
                  <a:cubicBezTo>
                    <a:pt x="50" y="323"/>
                    <a:pt x="50" y="330"/>
                    <a:pt x="55" y="334"/>
                  </a:cubicBezTo>
                  <a:cubicBezTo>
                    <a:pt x="74" y="353"/>
                    <a:pt x="74" y="353"/>
                    <a:pt x="74" y="353"/>
                  </a:cubicBezTo>
                  <a:cubicBezTo>
                    <a:pt x="78" y="357"/>
                    <a:pt x="84" y="355"/>
                    <a:pt x="89" y="351"/>
                  </a:cubicBezTo>
                  <a:cubicBezTo>
                    <a:pt x="187" y="254"/>
                    <a:pt x="187" y="254"/>
                    <a:pt x="187" y="254"/>
                  </a:cubicBezTo>
                  <a:cubicBezTo>
                    <a:pt x="157" y="220"/>
                    <a:pt x="157" y="220"/>
                    <a:pt x="157" y="220"/>
                  </a:cubicBezTo>
                  <a:lnTo>
                    <a:pt x="55" y="3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s-CO" dirty="0">
                <a:solidFill>
                  <a:srgbClr val="34495E"/>
                </a:solidFill>
              </a:endParaRPr>
            </a:p>
          </p:txBody>
        </p:sp>
      </p:grpSp>
      <p:sp>
        <p:nvSpPr>
          <p:cNvPr id="59" name="Rectángulo 58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n-US" sz="2500" b="1" dirty="0">
                <a:solidFill>
                  <a:schemeClr val="tx1">
                    <a:lumMod val="50000"/>
                  </a:schemeClr>
                </a:solidFill>
                <a:latin typeface="Century Gothic"/>
                <a:cs typeface="Century Gothic"/>
              </a:rPr>
              <a:t>Partners to develop the sector</a:t>
            </a:r>
            <a:endParaRPr lang="es-CO" sz="2500" b="1" dirty="0">
              <a:solidFill>
                <a:schemeClr val="tx1">
                  <a:lumMod val="50000"/>
                </a:schemeClr>
              </a:solidFill>
              <a:latin typeface="Century Gothic"/>
              <a:cs typeface="Century Gothic"/>
            </a:endParaRPr>
          </a:p>
        </p:txBody>
      </p:sp>
    </p:spTree>
    <p:extLst>
      <p:ext uri="{BB962C8B-B14F-4D97-AF65-F5344CB8AC3E}">
        <p14:creationId xmlns:p14="http://schemas.microsoft.com/office/powerpoint/2010/main" val="66536351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>
            <a:extLst>
              <a:ext uri="{FF2B5EF4-FFF2-40B4-BE49-F238E27FC236}">
                <a16:creationId xmlns:a16="http://schemas.microsoft.com/office/drawing/2014/main" xmlns="" id="{2F1026AE-88DB-3946-B593-C72A3975D7D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2B42F152-4DEC-44C9-B987-4D19DCCFCFE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sp>
        <p:nvSpPr>
          <p:cNvPr id="5" name="Rectángulo 4">
            <a:extLst>
              <a:ext uri="{FF2B5EF4-FFF2-40B4-BE49-F238E27FC236}">
                <a16:creationId xmlns:a16="http://schemas.microsoft.com/office/drawing/2014/main" xmlns="" id="{73519BEE-80FB-4292-AD31-F3FCAA2425DB}"/>
              </a:ext>
            </a:extLst>
          </p:cNvPr>
          <p:cNvSpPr/>
          <p:nvPr/>
        </p:nvSpPr>
        <p:spPr>
          <a:xfrm>
            <a:off x="671016" y="129814"/>
            <a:ext cx="7363015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n-US" sz="2500" b="1" dirty="0">
                <a:solidFill>
                  <a:schemeClr val="tx1">
                    <a:lumMod val="50000"/>
                  </a:schemeClr>
                </a:solidFill>
                <a:latin typeface="Century Gothic"/>
                <a:cs typeface="Century Gothic"/>
              </a:rPr>
              <a:t>Services Portfolio</a:t>
            </a:r>
            <a:endParaRPr lang="es-CO" sz="2500" b="1" dirty="0">
              <a:solidFill>
                <a:schemeClr val="tx1">
                  <a:lumMod val="50000"/>
                </a:schemeClr>
              </a:solidFill>
              <a:latin typeface="Century Gothic"/>
              <a:cs typeface="Century Gothic"/>
            </a:endParaRPr>
          </a:p>
        </p:txBody>
      </p:sp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2525157" y="672562"/>
            <a:ext cx="4222577" cy="400050"/>
          </a:xfrm>
          <a:prstGeom prst="rect">
            <a:avLst/>
          </a:prstGeom>
        </p:spPr>
        <p:txBody>
          <a:bodyPr/>
          <a:lstStyle/>
          <a:p>
            <a:pPr marL="0" indent="0" algn="ctr" eaLnBrk="1" hangingPunct="1">
              <a:buNone/>
            </a:pPr>
            <a:r>
              <a:rPr lang="en-US" sz="1500" b="1" dirty="0">
                <a:solidFill>
                  <a:schemeClr val="bg1"/>
                </a:solidFill>
                <a:effectLst/>
                <a:latin typeface="Century Gothic" panose="020B0502020202020204" pitchFamily="34" charset="0"/>
              </a:rPr>
              <a:t>Support tools to make investment decisions </a:t>
            </a:r>
          </a:p>
        </p:txBody>
      </p:sp>
      <p:sp>
        <p:nvSpPr>
          <p:cNvPr id="7" name="Freeform 22"/>
          <p:cNvSpPr>
            <a:spLocks/>
          </p:cNvSpPr>
          <p:nvPr/>
        </p:nvSpPr>
        <p:spPr bwMode="auto">
          <a:xfrm rot="2700000">
            <a:off x="4268923" y="1660403"/>
            <a:ext cx="980640" cy="1066856"/>
          </a:xfrm>
          <a:custGeom>
            <a:avLst/>
            <a:gdLst>
              <a:gd name="T0" fmla="*/ 61 w 195"/>
              <a:gd name="T1" fmla="*/ 195 h 195"/>
              <a:gd name="T2" fmla="*/ 195 w 195"/>
              <a:gd name="T3" fmla="*/ 60 h 195"/>
              <a:gd name="T4" fmla="*/ 195 w 195"/>
              <a:gd name="T5" fmla="*/ 0 h 195"/>
              <a:gd name="T6" fmla="*/ 62 w 195"/>
              <a:gd name="T7" fmla="*/ 53 h 195"/>
              <a:gd name="T8" fmla="*/ 31 w 195"/>
              <a:gd name="T9" fmla="*/ 45 h 195"/>
              <a:gd name="T10" fmla="*/ 40 w 195"/>
              <a:gd name="T11" fmla="*/ 78 h 195"/>
              <a:gd name="T12" fmla="*/ 0 w 195"/>
              <a:gd name="T13" fmla="*/ 195 h 195"/>
              <a:gd name="T14" fmla="*/ 61 w 195"/>
              <a:gd name="T15" fmla="*/ 195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5" h="195">
                <a:moveTo>
                  <a:pt x="61" y="195"/>
                </a:moveTo>
                <a:cubicBezTo>
                  <a:pt x="61" y="121"/>
                  <a:pt x="121" y="61"/>
                  <a:pt x="195" y="60"/>
                </a:cubicBezTo>
                <a:cubicBezTo>
                  <a:pt x="195" y="0"/>
                  <a:pt x="195" y="0"/>
                  <a:pt x="195" y="0"/>
                </a:cubicBezTo>
                <a:cubicBezTo>
                  <a:pt x="143" y="1"/>
                  <a:pt x="97" y="21"/>
                  <a:pt x="62" y="53"/>
                </a:cubicBezTo>
                <a:cubicBezTo>
                  <a:pt x="31" y="45"/>
                  <a:pt x="31" y="45"/>
                  <a:pt x="31" y="45"/>
                </a:cubicBezTo>
                <a:cubicBezTo>
                  <a:pt x="40" y="78"/>
                  <a:pt x="40" y="78"/>
                  <a:pt x="40" y="78"/>
                </a:cubicBezTo>
                <a:cubicBezTo>
                  <a:pt x="15" y="111"/>
                  <a:pt x="0" y="151"/>
                  <a:pt x="0" y="195"/>
                </a:cubicBezTo>
                <a:lnTo>
                  <a:pt x="61" y="19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/>
          <a:lstStyle/>
          <a:p>
            <a:pPr>
              <a:defRPr/>
            </a:pPr>
            <a:endParaRPr lang="es-CO" sz="2000" dirty="0">
              <a:solidFill>
                <a:srgbClr val="34495E"/>
              </a:solidFill>
            </a:endParaRPr>
          </a:p>
        </p:txBody>
      </p:sp>
      <p:sp>
        <p:nvSpPr>
          <p:cNvPr id="8" name="Freeform 25"/>
          <p:cNvSpPr>
            <a:spLocks/>
          </p:cNvSpPr>
          <p:nvPr/>
        </p:nvSpPr>
        <p:spPr bwMode="auto">
          <a:xfrm rot="8100000">
            <a:off x="5629231" y="1972527"/>
            <a:ext cx="1170050" cy="980640"/>
          </a:xfrm>
          <a:custGeom>
            <a:avLst/>
            <a:gdLst>
              <a:gd name="T0" fmla="*/ 147 w 195"/>
              <a:gd name="T1" fmla="*/ 68 h 195"/>
              <a:gd name="T2" fmla="*/ 154 w 195"/>
              <a:gd name="T3" fmla="*/ 41 h 195"/>
              <a:gd name="T4" fmla="*/ 127 w 195"/>
              <a:gd name="T5" fmla="*/ 48 h 195"/>
              <a:gd name="T6" fmla="*/ 0 w 195"/>
              <a:gd name="T7" fmla="*/ 0 h 195"/>
              <a:gd name="T8" fmla="*/ 0 w 195"/>
              <a:gd name="T9" fmla="*/ 60 h 195"/>
              <a:gd name="T10" fmla="*/ 136 w 195"/>
              <a:gd name="T11" fmla="*/ 195 h 195"/>
              <a:gd name="T12" fmla="*/ 195 w 195"/>
              <a:gd name="T13" fmla="*/ 195 h 195"/>
              <a:gd name="T14" fmla="*/ 147 w 195"/>
              <a:gd name="T15" fmla="*/ 68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5" h="195">
                <a:moveTo>
                  <a:pt x="147" y="68"/>
                </a:moveTo>
                <a:cubicBezTo>
                  <a:pt x="154" y="41"/>
                  <a:pt x="154" y="41"/>
                  <a:pt x="154" y="41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93" y="19"/>
                  <a:pt x="49" y="1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75" y="60"/>
                  <a:pt x="136" y="120"/>
                  <a:pt x="136" y="195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95" y="146"/>
                  <a:pt x="176" y="102"/>
                  <a:pt x="147" y="68"/>
                </a:cubicBezTo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/>
          <a:lstStyle/>
          <a:p>
            <a:pPr>
              <a:defRPr/>
            </a:pPr>
            <a:endParaRPr lang="es-CO" sz="2000" dirty="0">
              <a:solidFill>
                <a:srgbClr val="34495E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 rot="2700000">
            <a:off x="1369330" y="1602757"/>
            <a:ext cx="981965" cy="1066856"/>
          </a:xfrm>
          <a:custGeom>
            <a:avLst/>
            <a:gdLst>
              <a:gd name="T0" fmla="*/ 2147483647 w 195"/>
              <a:gd name="T1" fmla="*/ 2147483647 h 195"/>
              <a:gd name="T2" fmla="*/ 2147483647 w 195"/>
              <a:gd name="T3" fmla="*/ 2147483647 h 195"/>
              <a:gd name="T4" fmla="*/ 2147483647 w 195"/>
              <a:gd name="T5" fmla="*/ 0 h 195"/>
              <a:gd name="T6" fmla="*/ 2147483647 w 195"/>
              <a:gd name="T7" fmla="*/ 2147483647 h 195"/>
              <a:gd name="T8" fmla="*/ 2147483647 w 195"/>
              <a:gd name="T9" fmla="*/ 2147483647 h 195"/>
              <a:gd name="T10" fmla="*/ 2147483647 w 195"/>
              <a:gd name="T11" fmla="*/ 2147483647 h 195"/>
              <a:gd name="T12" fmla="*/ 0 w 195"/>
              <a:gd name="T13" fmla="*/ 2147483647 h 195"/>
              <a:gd name="T14" fmla="*/ 2147483647 w 195"/>
              <a:gd name="T15" fmla="*/ 2147483647 h 19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5" h="195">
                <a:moveTo>
                  <a:pt x="61" y="195"/>
                </a:moveTo>
                <a:cubicBezTo>
                  <a:pt x="61" y="121"/>
                  <a:pt x="121" y="61"/>
                  <a:pt x="195" y="60"/>
                </a:cubicBezTo>
                <a:cubicBezTo>
                  <a:pt x="195" y="0"/>
                  <a:pt x="195" y="0"/>
                  <a:pt x="195" y="0"/>
                </a:cubicBezTo>
                <a:cubicBezTo>
                  <a:pt x="143" y="1"/>
                  <a:pt x="97" y="21"/>
                  <a:pt x="62" y="53"/>
                </a:cubicBezTo>
                <a:cubicBezTo>
                  <a:pt x="31" y="45"/>
                  <a:pt x="31" y="45"/>
                  <a:pt x="31" y="45"/>
                </a:cubicBezTo>
                <a:cubicBezTo>
                  <a:pt x="40" y="78"/>
                  <a:pt x="40" y="78"/>
                  <a:pt x="40" y="78"/>
                </a:cubicBezTo>
                <a:cubicBezTo>
                  <a:pt x="15" y="111"/>
                  <a:pt x="0" y="151"/>
                  <a:pt x="0" y="195"/>
                </a:cubicBezTo>
                <a:lnTo>
                  <a:pt x="61" y="19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>
              <a:defRPr/>
            </a:pPr>
            <a:endParaRPr lang="es-CO" sz="2000" dirty="0">
              <a:solidFill>
                <a:srgbClr val="34495E"/>
              </a:solidFill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 rot="8100000">
            <a:off x="2728728" y="1912893"/>
            <a:ext cx="1171636" cy="980640"/>
          </a:xfrm>
          <a:custGeom>
            <a:avLst/>
            <a:gdLst>
              <a:gd name="T0" fmla="*/ 2147483647 w 195"/>
              <a:gd name="T1" fmla="*/ 2147483647 h 195"/>
              <a:gd name="T2" fmla="*/ 2147483647 w 195"/>
              <a:gd name="T3" fmla="*/ 2147483647 h 195"/>
              <a:gd name="T4" fmla="*/ 2147483647 w 195"/>
              <a:gd name="T5" fmla="*/ 2147483647 h 195"/>
              <a:gd name="T6" fmla="*/ 0 w 195"/>
              <a:gd name="T7" fmla="*/ 0 h 195"/>
              <a:gd name="T8" fmla="*/ 0 w 195"/>
              <a:gd name="T9" fmla="*/ 2147483647 h 195"/>
              <a:gd name="T10" fmla="*/ 2147483647 w 195"/>
              <a:gd name="T11" fmla="*/ 2147483647 h 195"/>
              <a:gd name="T12" fmla="*/ 2147483647 w 195"/>
              <a:gd name="T13" fmla="*/ 2147483647 h 195"/>
              <a:gd name="T14" fmla="*/ 2147483647 w 195"/>
              <a:gd name="T15" fmla="*/ 2147483647 h 19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5" h="195">
                <a:moveTo>
                  <a:pt x="147" y="68"/>
                </a:moveTo>
                <a:cubicBezTo>
                  <a:pt x="154" y="41"/>
                  <a:pt x="154" y="41"/>
                  <a:pt x="154" y="41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93" y="19"/>
                  <a:pt x="49" y="1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75" y="60"/>
                  <a:pt x="136" y="120"/>
                  <a:pt x="136" y="195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95" y="146"/>
                  <a:pt x="176" y="102"/>
                  <a:pt x="147" y="68"/>
                </a:cubicBezTo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>
              <a:defRPr/>
            </a:pPr>
            <a:endParaRPr lang="es-CO" sz="2000" dirty="0">
              <a:solidFill>
                <a:srgbClr val="34495E"/>
              </a:solidFill>
            </a:endParaRPr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 rot="2700000">
            <a:off x="7161499" y="1720035"/>
            <a:ext cx="980640" cy="1066856"/>
          </a:xfrm>
          <a:custGeom>
            <a:avLst/>
            <a:gdLst>
              <a:gd name="T0" fmla="*/ 61 w 195"/>
              <a:gd name="T1" fmla="*/ 195 h 195"/>
              <a:gd name="T2" fmla="*/ 195 w 195"/>
              <a:gd name="T3" fmla="*/ 60 h 195"/>
              <a:gd name="T4" fmla="*/ 195 w 195"/>
              <a:gd name="T5" fmla="*/ 0 h 195"/>
              <a:gd name="T6" fmla="*/ 62 w 195"/>
              <a:gd name="T7" fmla="*/ 53 h 195"/>
              <a:gd name="T8" fmla="*/ 31 w 195"/>
              <a:gd name="T9" fmla="*/ 45 h 195"/>
              <a:gd name="T10" fmla="*/ 40 w 195"/>
              <a:gd name="T11" fmla="*/ 78 h 195"/>
              <a:gd name="T12" fmla="*/ 0 w 195"/>
              <a:gd name="T13" fmla="*/ 195 h 195"/>
              <a:gd name="T14" fmla="*/ 61 w 195"/>
              <a:gd name="T15" fmla="*/ 195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5" h="195">
                <a:moveTo>
                  <a:pt x="61" y="195"/>
                </a:moveTo>
                <a:cubicBezTo>
                  <a:pt x="61" y="121"/>
                  <a:pt x="121" y="61"/>
                  <a:pt x="195" y="60"/>
                </a:cubicBezTo>
                <a:cubicBezTo>
                  <a:pt x="195" y="0"/>
                  <a:pt x="195" y="0"/>
                  <a:pt x="195" y="0"/>
                </a:cubicBezTo>
                <a:cubicBezTo>
                  <a:pt x="143" y="1"/>
                  <a:pt x="97" y="21"/>
                  <a:pt x="62" y="53"/>
                </a:cubicBezTo>
                <a:cubicBezTo>
                  <a:pt x="31" y="45"/>
                  <a:pt x="31" y="45"/>
                  <a:pt x="31" y="45"/>
                </a:cubicBezTo>
                <a:cubicBezTo>
                  <a:pt x="40" y="78"/>
                  <a:pt x="40" y="78"/>
                  <a:pt x="40" y="78"/>
                </a:cubicBezTo>
                <a:cubicBezTo>
                  <a:pt x="15" y="111"/>
                  <a:pt x="0" y="151"/>
                  <a:pt x="0" y="195"/>
                </a:cubicBezTo>
                <a:lnTo>
                  <a:pt x="61" y="1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/>
          <a:lstStyle/>
          <a:p>
            <a:pPr>
              <a:defRPr/>
            </a:pPr>
            <a:endParaRPr lang="es-CO" sz="2000" dirty="0">
              <a:solidFill>
                <a:srgbClr val="34495E"/>
              </a:solidFill>
            </a:endParaRPr>
          </a:p>
        </p:txBody>
      </p:sp>
      <p:sp>
        <p:nvSpPr>
          <p:cNvPr id="13" name="TextBox 29"/>
          <p:cNvSpPr txBox="1">
            <a:spLocks noChangeArrowheads="1"/>
          </p:cNvSpPr>
          <p:nvPr/>
        </p:nvSpPr>
        <p:spPr bwMode="auto">
          <a:xfrm>
            <a:off x="6766408" y="3112576"/>
            <a:ext cx="1726269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12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11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sz="1400" dirty="0">
                <a:solidFill>
                  <a:schemeClr val="tx1">
                    <a:lumMod val="50000"/>
                  </a:schemeClr>
                </a:solidFill>
                <a:latin typeface="Century Gothic"/>
              </a:rPr>
              <a:t>Support with opening: coordination and support, press conferences, events and, communications support.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 bwMode="auto">
          <a:xfrm>
            <a:off x="6340469" y="2645066"/>
            <a:ext cx="2527432" cy="368403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1800" b="1" dirty="0">
                <a:solidFill>
                  <a:srgbClr val="2C9AA1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Launches</a:t>
            </a:r>
          </a:p>
        </p:txBody>
      </p:sp>
      <p:grpSp>
        <p:nvGrpSpPr>
          <p:cNvPr id="15" name="Group 29"/>
          <p:cNvGrpSpPr>
            <a:grpSpLocks noChangeAspect="1"/>
          </p:cNvGrpSpPr>
          <p:nvPr/>
        </p:nvGrpSpPr>
        <p:grpSpPr bwMode="auto">
          <a:xfrm>
            <a:off x="6047716" y="2928761"/>
            <a:ext cx="335015" cy="324882"/>
            <a:chOff x="3478" y="851"/>
            <a:chExt cx="131" cy="152"/>
          </a:xfrm>
          <a:solidFill>
            <a:schemeClr val="accent4"/>
          </a:solidFill>
        </p:grpSpPr>
        <p:sp>
          <p:nvSpPr>
            <p:cNvPr id="16" name="Freeform 30"/>
            <p:cNvSpPr>
              <a:spLocks noEditPoints="1"/>
            </p:cNvSpPr>
            <p:nvPr/>
          </p:nvSpPr>
          <p:spPr bwMode="auto">
            <a:xfrm>
              <a:off x="3478" y="851"/>
              <a:ext cx="131" cy="152"/>
            </a:xfrm>
            <a:custGeom>
              <a:avLst/>
              <a:gdLst>
                <a:gd name="T0" fmla="*/ 53 w 56"/>
                <a:gd name="T1" fmla="*/ 23 h 64"/>
                <a:gd name="T2" fmla="*/ 48 w 56"/>
                <a:gd name="T3" fmla="*/ 17 h 64"/>
                <a:gd name="T4" fmla="*/ 45 w 56"/>
                <a:gd name="T5" fmla="*/ 14 h 64"/>
                <a:gd name="T6" fmla="*/ 44 w 56"/>
                <a:gd name="T7" fmla="*/ 13 h 64"/>
                <a:gd name="T8" fmla="*/ 44 w 56"/>
                <a:gd name="T9" fmla="*/ 6 h 64"/>
                <a:gd name="T10" fmla="*/ 42 w 56"/>
                <a:gd name="T11" fmla="*/ 1 h 64"/>
                <a:gd name="T12" fmla="*/ 18 w 56"/>
                <a:gd name="T13" fmla="*/ 0 h 64"/>
                <a:gd name="T14" fmla="*/ 13 w 56"/>
                <a:gd name="T15" fmla="*/ 2 h 64"/>
                <a:gd name="T16" fmla="*/ 12 w 56"/>
                <a:gd name="T17" fmla="*/ 10 h 64"/>
                <a:gd name="T18" fmla="*/ 10 w 56"/>
                <a:gd name="T19" fmla="*/ 13 h 64"/>
                <a:gd name="T20" fmla="*/ 6 w 56"/>
                <a:gd name="T21" fmla="*/ 17 h 64"/>
                <a:gd name="T22" fmla="*/ 0 w 56"/>
                <a:gd name="T23" fmla="*/ 24 h 64"/>
                <a:gd name="T24" fmla="*/ 0 w 56"/>
                <a:gd name="T25" fmla="*/ 26 h 64"/>
                <a:gd name="T26" fmla="*/ 0 w 56"/>
                <a:gd name="T27" fmla="*/ 31 h 64"/>
                <a:gd name="T28" fmla="*/ 0 w 56"/>
                <a:gd name="T29" fmla="*/ 50 h 64"/>
                <a:gd name="T30" fmla="*/ 0 w 56"/>
                <a:gd name="T31" fmla="*/ 62 h 64"/>
                <a:gd name="T32" fmla="*/ 2 w 56"/>
                <a:gd name="T33" fmla="*/ 64 h 64"/>
                <a:gd name="T34" fmla="*/ 6 w 56"/>
                <a:gd name="T35" fmla="*/ 64 h 64"/>
                <a:gd name="T36" fmla="*/ 31 w 56"/>
                <a:gd name="T37" fmla="*/ 64 h 64"/>
                <a:gd name="T38" fmla="*/ 35 w 56"/>
                <a:gd name="T39" fmla="*/ 64 h 64"/>
                <a:gd name="T40" fmla="*/ 50 w 56"/>
                <a:gd name="T41" fmla="*/ 64 h 64"/>
                <a:gd name="T42" fmla="*/ 55 w 56"/>
                <a:gd name="T43" fmla="*/ 64 h 64"/>
                <a:gd name="T44" fmla="*/ 56 w 56"/>
                <a:gd name="T45" fmla="*/ 32 h 64"/>
                <a:gd name="T46" fmla="*/ 56 w 56"/>
                <a:gd name="T47" fmla="*/ 27 h 64"/>
                <a:gd name="T48" fmla="*/ 16 w 56"/>
                <a:gd name="T49" fmla="*/ 10 h 64"/>
                <a:gd name="T50" fmla="*/ 16 w 56"/>
                <a:gd name="T51" fmla="*/ 6 h 64"/>
                <a:gd name="T52" fmla="*/ 38 w 56"/>
                <a:gd name="T53" fmla="*/ 4 h 64"/>
                <a:gd name="T54" fmla="*/ 40 w 56"/>
                <a:gd name="T55" fmla="*/ 10 h 64"/>
                <a:gd name="T56" fmla="*/ 35 w 56"/>
                <a:gd name="T57" fmla="*/ 12 h 64"/>
                <a:gd name="T58" fmla="*/ 17 w 56"/>
                <a:gd name="T59" fmla="*/ 12 h 64"/>
                <a:gd name="T60" fmla="*/ 32 w 56"/>
                <a:gd name="T61" fmla="*/ 30 h 64"/>
                <a:gd name="T62" fmla="*/ 32 w 56"/>
                <a:gd name="T63" fmla="*/ 58 h 64"/>
                <a:gd name="T64" fmla="*/ 27 w 56"/>
                <a:gd name="T65" fmla="*/ 60 h 64"/>
                <a:gd name="T66" fmla="*/ 4 w 56"/>
                <a:gd name="T67" fmla="*/ 58 h 64"/>
                <a:gd name="T68" fmla="*/ 6 w 56"/>
                <a:gd name="T69" fmla="*/ 28 h 64"/>
                <a:gd name="T70" fmla="*/ 31 w 56"/>
                <a:gd name="T71" fmla="*/ 28 h 64"/>
                <a:gd name="T72" fmla="*/ 36 w 56"/>
                <a:gd name="T73" fmla="*/ 23 h 64"/>
                <a:gd name="T74" fmla="*/ 33 w 56"/>
                <a:gd name="T75" fmla="*/ 24 h 64"/>
                <a:gd name="T76" fmla="*/ 7 w 56"/>
                <a:gd name="T77" fmla="*/ 24 h 64"/>
                <a:gd name="T78" fmla="*/ 12 w 56"/>
                <a:gd name="T79" fmla="*/ 17 h 64"/>
                <a:gd name="T80" fmla="*/ 18 w 56"/>
                <a:gd name="T81" fmla="*/ 16 h 64"/>
                <a:gd name="T82" fmla="*/ 41 w 56"/>
                <a:gd name="T83" fmla="*/ 16 h 64"/>
                <a:gd name="T84" fmla="*/ 42 w 56"/>
                <a:gd name="T85" fmla="*/ 16 h 64"/>
                <a:gd name="T86" fmla="*/ 36 w 56"/>
                <a:gd name="T87" fmla="*/ 23 h 64"/>
                <a:gd name="T88" fmla="*/ 50 w 56"/>
                <a:gd name="T89" fmla="*/ 60 h 64"/>
                <a:gd name="T90" fmla="*/ 36 w 56"/>
                <a:gd name="T91" fmla="*/ 58 h 64"/>
                <a:gd name="T92" fmla="*/ 37 w 56"/>
                <a:gd name="T93" fmla="*/ 27 h 64"/>
                <a:gd name="T94" fmla="*/ 44 w 56"/>
                <a:gd name="T95" fmla="*/ 20 h 64"/>
                <a:gd name="T96" fmla="*/ 47 w 56"/>
                <a:gd name="T97" fmla="*/ 21 h 64"/>
                <a:gd name="T98" fmla="*/ 51 w 56"/>
                <a:gd name="T99" fmla="*/ 25 h 64"/>
                <a:gd name="T100" fmla="*/ 52 w 56"/>
                <a:gd name="T101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64">
                  <a:moveTo>
                    <a:pt x="55" y="25"/>
                  </a:moveTo>
                  <a:cubicBezTo>
                    <a:pt x="55" y="24"/>
                    <a:pt x="54" y="23"/>
                    <a:pt x="53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8"/>
                    <a:pt x="48" y="17"/>
                    <a:pt x="48" y="17"/>
                  </a:cubicBezTo>
                  <a:cubicBezTo>
                    <a:pt x="48" y="17"/>
                    <a:pt x="47" y="16"/>
                    <a:pt x="46" y="16"/>
                  </a:cubicBezTo>
                  <a:cubicBezTo>
                    <a:pt x="46" y="15"/>
                    <a:pt x="45" y="14"/>
                    <a:pt x="45" y="14"/>
                  </a:cubicBezTo>
                  <a:cubicBezTo>
                    <a:pt x="45" y="14"/>
                    <a:pt x="45" y="14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1"/>
                    <a:pt x="44" y="10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5"/>
                    <a:pt x="44" y="3"/>
                    <a:pt x="43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5" y="0"/>
                    <a:pt x="14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5"/>
                    <a:pt x="12" y="6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2" y="12"/>
                    <a:pt x="11" y="13"/>
                    <a:pt x="10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9"/>
                    <a:pt x="0" y="5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6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1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4"/>
                    <a:pt x="5" y="64"/>
                    <a:pt x="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4"/>
                    <a:pt x="30" y="64"/>
                    <a:pt x="31" y="64"/>
                  </a:cubicBezTo>
                  <a:cubicBezTo>
                    <a:pt x="31" y="64"/>
                    <a:pt x="32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35" y="64"/>
                    <a:pt x="37" y="64"/>
                    <a:pt x="38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1" y="64"/>
                    <a:pt x="52" y="64"/>
                    <a:pt x="53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5" y="64"/>
                    <a:pt x="56" y="63"/>
                    <a:pt x="56" y="6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1"/>
                    <a:pt x="56" y="30"/>
                    <a:pt x="56" y="28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6"/>
                    <a:pt x="56" y="25"/>
                    <a:pt x="55" y="25"/>
                  </a:cubicBezTo>
                  <a:close/>
                  <a:moveTo>
                    <a:pt x="16" y="10"/>
                  </a:move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7" y="4"/>
                    <a:pt x="1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40" y="5"/>
                    <a:pt x="40" y="6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1"/>
                    <a:pt x="39" y="12"/>
                    <a:pt x="39" y="12"/>
                  </a:cubicBezTo>
                  <a:cubicBezTo>
                    <a:pt x="38" y="12"/>
                    <a:pt x="36" y="12"/>
                    <a:pt x="35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6" y="12"/>
                    <a:pt x="16" y="11"/>
                    <a:pt x="16" y="10"/>
                  </a:cubicBezTo>
                  <a:close/>
                  <a:moveTo>
                    <a:pt x="32" y="30"/>
                  </a:moveTo>
                  <a:cubicBezTo>
                    <a:pt x="32" y="31"/>
                    <a:pt x="32" y="33"/>
                    <a:pt x="32" y="34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9"/>
                    <a:pt x="31" y="60"/>
                    <a:pt x="31" y="60"/>
                  </a:cubicBezTo>
                  <a:cubicBezTo>
                    <a:pt x="30" y="60"/>
                    <a:pt x="28" y="60"/>
                    <a:pt x="27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60"/>
                    <a:pt x="4" y="59"/>
                    <a:pt x="4" y="58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29"/>
                    <a:pt x="5" y="28"/>
                    <a:pt x="6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8"/>
                    <a:pt x="31" y="28"/>
                    <a:pt x="31" y="28"/>
                  </a:cubicBezTo>
                  <a:cubicBezTo>
                    <a:pt x="32" y="28"/>
                    <a:pt x="32" y="29"/>
                    <a:pt x="32" y="30"/>
                  </a:cubicBezTo>
                  <a:close/>
                  <a:moveTo>
                    <a:pt x="36" y="23"/>
                  </a:moveTo>
                  <a:cubicBezTo>
                    <a:pt x="35" y="23"/>
                    <a:pt x="34" y="24"/>
                    <a:pt x="34" y="24"/>
                  </a:cubicBezTo>
                  <a:cubicBezTo>
                    <a:pt x="34" y="24"/>
                    <a:pt x="33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6" y="23"/>
                    <a:pt x="7" y="23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4" y="16"/>
                    <a:pt x="15" y="16"/>
                  </a:cubicBezTo>
                  <a:cubicBezTo>
                    <a:pt x="15" y="16"/>
                    <a:pt x="17" y="16"/>
                    <a:pt x="1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7"/>
                    <a:pt x="41" y="17"/>
                    <a:pt x="40" y="18"/>
                  </a:cubicBezTo>
                  <a:lnTo>
                    <a:pt x="36" y="23"/>
                  </a:lnTo>
                  <a:close/>
                  <a:moveTo>
                    <a:pt x="52" y="58"/>
                  </a:moveTo>
                  <a:cubicBezTo>
                    <a:pt x="52" y="59"/>
                    <a:pt x="51" y="60"/>
                    <a:pt x="50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7" y="60"/>
                    <a:pt x="36" y="59"/>
                    <a:pt x="36" y="5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29"/>
                    <a:pt x="37" y="28"/>
                    <a:pt x="37" y="27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1"/>
                    <a:pt x="44" y="20"/>
                    <a:pt x="44" y="20"/>
                  </a:cubicBezTo>
                  <a:cubicBezTo>
                    <a:pt x="45" y="20"/>
                    <a:pt x="45" y="20"/>
                    <a:pt x="46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2"/>
                    <a:pt x="49" y="23"/>
                    <a:pt x="49" y="24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6"/>
                    <a:pt x="52" y="28"/>
                    <a:pt x="52" y="29"/>
                  </a:cubicBezTo>
                  <a:lnTo>
                    <a:pt x="52" y="5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es-CO" sz="2800" dirty="0">
                <a:solidFill>
                  <a:srgbClr val="34495E"/>
                </a:solidFill>
              </a:endParaRPr>
            </a:p>
          </p:txBody>
        </p:sp>
        <p:sp>
          <p:nvSpPr>
            <p:cNvPr id="17" name="Freeform 31"/>
            <p:cNvSpPr>
              <a:spLocks noEditPoints="1"/>
            </p:cNvSpPr>
            <p:nvPr/>
          </p:nvSpPr>
          <p:spPr bwMode="auto">
            <a:xfrm>
              <a:off x="3478" y="851"/>
              <a:ext cx="131" cy="152"/>
            </a:xfrm>
            <a:custGeom>
              <a:avLst/>
              <a:gdLst>
                <a:gd name="T0" fmla="*/ 53 w 56"/>
                <a:gd name="T1" fmla="*/ 23 h 64"/>
                <a:gd name="T2" fmla="*/ 48 w 56"/>
                <a:gd name="T3" fmla="*/ 17 h 64"/>
                <a:gd name="T4" fmla="*/ 45 w 56"/>
                <a:gd name="T5" fmla="*/ 14 h 64"/>
                <a:gd name="T6" fmla="*/ 44 w 56"/>
                <a:gd name="T7" fmla="*/ 13 h 64"/>
                <a:gd name="T8" fmla="*/ 44 w 56"/>
                <a:gd name="T9" fmla="*/ 6 h 64"/>
                <a:gd name="T10" fmla="*/ 42 w 56"/>
                <a:gd name="T11" fmla="*/ 1 h 64"/>
                <a:gd name="T12" fmla="*/ 18 w 56"/>
                <a:gd name="T13" fmla="*/ 0 h 64"/>
                <a:gd name="T14" fmla="*/ 13 w 56"/>
                <a:gd name="T15" fmla="*/ 2 h 64"/>
                <a:gd name="T16" fmla="*/ 12 w 56"/>
                <a:gd name="T17" fmla="*/ 10 h 64"/>
                <a:gd name="T18" fmla="*/ 10 w 56"/>
                <a:gd name="T19" fmla="*/ 13 h 64"/>
                <a:gd name="T20" fmla="*/ 6 w 56"/>
                <a:gd name="T21" fmla="*/ 17 h 64"/>
                <a:gd name="T22" fmla="*/ 0 w 56"/>
                <a:gd name="T23" fmla="*/ 24 h 64"/>
                <a:gd name="T24" fmla="*/ 0 w 56"/>
                <a:gd name="T25" fmla="*/ 26 h 64"/>
                <a:gd name="T26" fmla="*/ 0 w 56"/>
                <a:gd name="T27" fmla="*/ 31 h 64"/>
                <a:gd name="T28" fmla="*/ 0 w 56"/>
                <a:gd name="T29" fmla="*/ 50 h 64"/>
                <a:gd name="T30" fmla="*/ 0 w 56"/>
                <a:gd name="T31" fmla="*/ 62 h 64"/>
                <a:gd name="T32" fmla="*/ 2 w 56"/>
                <a:gd name="T33" fmla="*/ 64 h 64"/>
                <a:gd name="T34" fmla="*/ 6 w 56"/>
                <a:gd name="T35" fmla="*/ 64 h 64"/>
                <a:gd name="T36" fmla="*/ 31 w 56"/>
                <a:gd name="T37" fmla="*/ 64 h 64"/>
                <a:gd name="T38" fmla="*/ 35 w 56"/>
                <a:gd name="T39" fmla="*/ 64 h 64"/>
                <a:gd name="T40" fmla="*/ 50 w 56"/>
                <a:gd name="T41" fmla="*/ 64 h 64"/>
                <a:gd name="T42" fmla="*/ 55 w 56"/>
                <a:gd name="T43" fmla="*/ 64 h 64"/>
                <a:gd name="T44" fmla="*/ 56 w 56"/>
                <a:gd name="T45" fmla="*/ 32 h 64"/>
                <a:gd name="T46" fmla="*/ 56 w 56"/>
                <a:gd name="T47" fmla="*/ 27 h 64"/>
                <a:gd name="T48" fmla="*/ 16 w 56"/>
                <a:gd name="T49" fmla="*/ 10 h 64"/>
                <a:gd name="T50" fmla="*/ 16 w 56"/>
                <a:gd name="T51" fmla="*/ 6 h 64"/>
                <a:gd name="T52" fmla="*/ 38 w 56"/>
                <a:gd name="T53" fmla="*/ 4 h 64"/>
                <a:gd name="T54" fmla="*/ 40 w 56"/>
                <a:gd name="T55" fmla="*/ 10 h 64"/>
                <a:gd name="T56" fmla="*/ 35 w 56"/>
                <a:gd name="T57" fmla="*/ 12 h 64"/>
                <a:gd name="T58" fmla="*/ 17 w 56"/>
                <a:gd name="T59" fmla="*/ 12 h 64"/>
                <a:gd name="T60" fmla="*/ 32 w 56"/>
                <a:gd name="T61" fmla="*/ 30 h 64"/>
                <a:gd name="T62" fmla="*/ 32 w 56"/>
                <a:gd name="T63" fmla="*/ 58 h 64"/>
                <a:gd name="T64" fmla="*/ 27 w 56"/>
                <a:gd name="T65" fmla="*/ 60 h 64"/>
                <a:gd name="T66" fmla="*/ 4 w 56"/>
                <a:gd name="T67" fmla="*/ 58 h 64"/>
                <a:gd name="T68" fmla="*/ 6 w 56"/>
                <a:gd name="T69" fmla="*/ 28 h 64"/>
                <a:gd name="T70" fmla="*/ 31 w 56"/>
                <a:gd name="T71" fmla="*/ 28 h 64"/>
                <a:gd name="T72" fmla="*/ 36 w 56"/>
                <a:gd name="T73" fmla="*/ 23 h 64"/>
                <a:gd name="T74" fmla="*/ 33 w 56"/>
                <a:gd name="T75" fmla="*/ 24 h 64"/>
                <a:gd name="T76" fmla="*/ 7 w 56"/>
                <a:gd name="T77" fmla="*/ 24 h 64"/>
                <a:gd name="T78" fmla="*/ 12 w 56"/>
                <a:gd name="T79" fmla="*/ 17 h 64"/>
                <a:gd name="T80" fmla="*/ 18 w 56"/>
                <a:gd name="T81" fmla="*/ 16 h 64"/>
                <a:gd name="T82" fmla="*/ 41 w 56"/>
                <a:gd name="T83" fmla="*/ 16 h 64"/>
                <a:gd name="T84" fmla="*/ 42 w 56"/>
                <a:gd name="T85" fmla="*/ 16 h 64"/>
                <a:gd name="T86" fmla="*/ 36 w 56"/>
                <a:gd name="T87" fmla="*/ 23 h 64"/>
                <a:gd name="T88" fmla="*/ 50 w 56"/>
                <a:gd name="T89" fmla="*/ 60 h 64"/>
                <a:gd name="T90" fmla="*/ 36 w 56"/>
                <a:gd name="T91" fmla="*/ 58 h 64"/>
                <a:gd name="T92" fmla="*/ 37 w 56"/>
                <a:gd name="T93" fmla="*/ 27 h 64"/>
                <a:gd name="T94" fmla="*/ 44 w 56"/>
                <a:gd name="T95" fmla="*/ 20 h 64"/>
                <a:gd name="T96" fmla="*/ 47 w 56"/>
                <a:gd name="T97" fmla="*/ 21 h 64"/>
                <a:gd name="T98" fmla="*/ 51 w 56"/>
                <a:gd name="T99" fmla="*/ 25 h 64"/>
                <a:gd name="T100" fmla="*/ 52 w 56"/>
                <a:gd name="T101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64">
                  <a:moveTo>
                    <a:pt x="55" y="25"/>
                  </a:moveTo>
                  <a:cubicBezTo>
                    <a:pt x="55" y="24"/>
                    <a:pt x="54" y="23"/>
                    <a:pt x="53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8"/>
                    <a:pt x="48" y="17"/>
                    <a:pt x="48" y="17"/>
                  </a:cubicBezTo>
                  <a:cubicBezTo>
                    <a:pt x="48" y="17"/>
                    <a:pt x="47" y="16"/>
                    <a:pt x="46" y="16"/>
                  </a:cubicBezTo>
                  <a:cubicBezTo>
                    <a:pt x="46" y="15"/>
                    <a:pt x="45" y="14"/>
                    <a:pt x="45" y="14"/>
                  </a:cubicBezTo>
                  <a:cubicBezTo>
                    <a:pt x="45" y="14"/>
                    <a:pt x="45" y="14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1"/>
                    <a:pt x="44" y="10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5"/>
                    <a:pt x="44" y="3"/>
                    <a:pt x="43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5" y="0"/>
                    <a:pt x="14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5"/>
                    <a:pt x="12" y="6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2" y="12"/>
                    <a:pt x="11" y="13"/>
                    <a:pt x="10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9"/>
                    <a:pt x="0" y="5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6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1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4"/>
                    <a:pt x="5" y="64"/>
                    <a:pt x="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4"/>
                    <a:pt x="30" y="64"/>
                    <a:pt x="31" y="64"/>
                  </a:cubicBezTo>
                  <a:cubicBezTo>
                    <a:pt x="31" y="64"/>
                    <a:pt x="32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35" y="64"/>
                    <a:pt x="37" y="64"/>
                    <a:pt x="38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1" y="64"/>
                    <a:pt x="52" y="64"/>
                    <a:pt x="53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5" y="64"/>
                    <a:pt x="56" y="63"/>
                    <a:pt x="56" y="6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1"/>
                    <a:pt x="56" y="30"/>
                    <a:pt x="56" y="28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6"/>
                    <a:pt x="56" y="25"/>
                    <a:pt x="55" y="25"/>
                  </a:cubicBezTo>
                  <a:close/>
                  <a:moveTo>
                    <a:pt x="16" y="10"/>
                  </a:move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7" y="4"/>
                    <a:pt x="1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40" y="5"/>
                    <a:pt x="40" y="6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1"/>
                    <a:pt x="39" y="12"/>
                    <a:pt x="39" y="12"/>
                  </a:cubicBezTo>
                  <a:cubicBezTo>
                    <a:pt x="38" y="12"/>
                    <a:pt x="36" y="12"/>
                    <a:pt x="35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6" y="12"/>
                    <a:pt x="16" y="11"/>
                    <a:pt x="16" y="10"/>
                  </a:cubicBezTo>
                  <a:close/>
                  <a:moveTo>
                    <a:pt x="32" y="30"/>
                  </a:moveTo>
                  <a:cubicBezTo>
                    <a:pt x="32" y="31"/>
                    <a:pt x="32" y="33"/>
                    <a:pt x="32" y="34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9"/>
                    <a:pt x="31" y="60"/>
                    <a:pt x="31" y="60"/>
                  </a:cubicBezTo>
                  <a:cubicBezTo>
                    <a:pt x="30" y="60"/>
                    <a:pt x="28" y="60"/>
                    <a:pt x="27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60"/>
                    <a:pt x="4" y="59"/>
                    <a:pt x="4" y="58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29"/>
                    <a:pt x="5" y="28"/>
                    <a:pt x="6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8"/>
                    <a:pt x="31" y="28"/>
                    <a:pt x="31" y="28"/>
                  </a:cubicBezTo>
                  <a:cubicBezTo>
                    <a:pt x="32" y="28"/>
                    <a:pt x="32" y="29"/>
                    <a:pt x="32" y="30"/>
                  </a:cubicBezTo>
                  <a:close/>
                  <a:moveTo>
                    <a:pt x="36" y="23"/>
                  </a:moveTo>
                  <a:cubicBezTo>
                    <a:pt x="35" y="23"/>
                    <a:pt x="34" y="24"/>
                    <a:pt x="34" y="24"/>
                  </a:cubicBezTo>
                  <a:cubicBezTo>
                    <a:pt x="34" y="24"/>
                    <a:pt x="33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6" y="23"/>
                    <a:pt x="7" y="23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4" y="16"/>
                    <a:pt x="15" y="16"/>
                  </a:cubicBezTo>
                  <a:cubicBezTo>
                    <a:pt x="15" y="16"/>
                    <a:pt x="17" y="16"/>
                    <a:pt x="1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7"/>
                    <a:pt x="41" y="17"/>
                    <a:pt x="40" y="18"/>
                  </a:cubicBezTo>
                  <a:lnTo>
                    <a:pt x="36" y="23"/>
                  </a:lnTo>
                  <a:close/>
                  <a:moveTo>
                    <a:pt x="52" y="58"/>
                  </a:moveTo>
                  <a:cubicBezTo>
                    <a:pt x="52" y="59"/>
                    <a:pt x="51" y="60"/>
                    <a:pt x="50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7" y="60"/>
                    <a:pt x="36" y="59"/>
                    <a:pt x="36" y="5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29"/>
                    <a:pt x="37" y="28"/>
                    <a:pt x="37" y="27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1"/>
                    <a:pt x="44" y="20"/>
                    <a:pt x="44" y="20"/>
                  </a:cubicBezTo>
                  <a:cubicBezTo>
                    <a:pt x="45" y="20"/>
                    <a:pt x="45" y="20"/>
                    <a:pt x="46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2"/>
                    <a:pt x="49" y="23"/>
                    <a:pt x="49" y="24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6"/>
                    <a:pt x="52" y="28"/>
                    <a:pt x="52" y="29"/>
                  </a:cubicBezTo>
                  <a:lnTo>
                    <a:pt x="52" y="5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es-CO" sz="2800" dirty="0">
                <a:solidFill>
                  <a:srgbClr val="34495E"/>
                </a:solidFill>
              </a:endParaRPr>
            </a:p>
          </p:txBody>
        </p:sp>
        <p:sp>
          <p:nvSpPr>
            <p:cNvPr id="18" name="Freeform 32"/>
            <p:cNvSpPr>
              <a:spLocks/>
            </p:cNvSpPr>
            <p:nvPr/>
          </p:nvSpPr>
          <p:spPr bwMode="auto">
            <a:xfrm>
              <a:off x="3506" y="937"/>
              <a:ext cx="28" cy="47"/>
            </a:xfrm>
            <a:custGeom>
              <a:avLst/>
              <a:gdLst>
                <a:gd name="T0" fmla="*/ 0 w 12"/>
                <a:gd name="T1" fmla="*/ 18 h 20"/>
                <a:gd name="T2" fmla="*/ 2 w 12"/>
                <a:gd name="T3" fmla="*/ 20 h 20"/>
                <a:gd name="T4" fmla="*/ 10 w 12"/>
                <a:gd name="T5" fmla="*/ 20 h 20"/>
                <a:gd name="T6" fmla="*/ 12 w 12"/>
                <a:gd name="T7" fmla="*/ 18 h 20"/>
                <a:gd name="T8" fmla="*/ 12 w 12"/>
                <a:gd name="T9" fmla="*/ 2 h 20"/>
                <a:gd name="T10" fmla="*/ 10 w 12"/>
                <a:gd name="T11" fmla="*/ 0 h 20"/>
                <a:gd name="T12" fmla="*/ 2 w 12"/>
                <a:gd name="T13" fmla="*/ 0 h 20"/>
                <a:gd name="T14" fmla="*/ 0 w 12"/>
                <a:gd name="T15" fmla="*/ 2 h 20"/>
                <a:gd name="T16" fmla="*/ 0 w 12"/>
                <a:gd name="T1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0">
                  <a:moveTo>
                    <a:pt x="0" y="18"/>
                  </a:moveTo>
                  <a:cubicBezTo>
                    <a:pt x="0" y="19"/>
                    <a:pt x="1" y="20"/>
                    <a:pt x="2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es-CO" sz="2800" dirty="0">
                <a:solidFill>
                  <a:srgbClr val="34495E"/>
                </a:solidFill>
              </a:endParaRPr>
            </a:p>
          </p:txBody>
        </p:sp>
      </p:grpSp>
      <p:sp>
        <p:nvSpPr>
          <p:cNvPr id="20" name="TextBox 35"/>
          <p:cNvSpPr txBox="1">
            <a:spLocks noChangeArrowheads="1"/>
          </p:cNvSpPr>
          <p:nvPr/>
        </p:nvSpPr>
        <p:spPr bwMode="auto">
          <a:xfrm>
            <a:off x="5116121" y="1402214"/>
            <a:ext cx="219423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12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11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sz="1400" dirty="0">
                <a:solidFill>
                  <a:schemeClr val="tx1">
                    <a:lumMod val="50000"/>
                  </a:schemeClr>
                </a:solidFill>
                <a:latin typeface="Century Gothic"/>
              </a:rPr>
              <a:t>Specialized seminars and participation in the sector's events.</a:t>
            </a:r>
          </a:p>
        </p:txBody>
      </p:sp>
      <p:sp>
        <p:nvSpPr>
          <p:cNvPr id="21" name="Title 1"/>
          <p:cNvSpPr txBox="1">
            <a:spLocks/>
          </p:cNvSpPr>
          <p:nvPr/>
        </p:nvSpPr>
        <p:spPr bwMode="auto">
          <a:xfrm>
            <a:off x="4965623" y="1069253"/>
            <a:ext cx="2527432" cy="36707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1800" b="1" dirty="0">
                <a:solidFill>
                  <a:srgbClr val="C0392B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Events</a:t>
            </a:r>
          </a:p>
        </p:txBody>
      </p:sp>
      <p:sp>
        <p:nvSpPr>
          <p:cNvPr id="22" name="TextBox 19"/>
          <p:cNvSpPr txBox="1">
            <a:spLocks noChangeArrowheads="1"/>
          </p:cNvSpPr>
          <p:nvPr/>
        </p:nvSpPr>
        <p:spPr bwMode="auto">
          <a:xfrm>
            <a:off x="786074" y="3189478"/>
            <a:ext cx="2223925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12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11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 typeface="Arial" pitchFamily="34" charset="0"/>
              <a:buNone/>
              <a:defRPr/>
            </a:pPr>
            <a:r>
              <a:rPr lang="en-US" sz="1400" dirty="0">
                <a:solidFill>
                  <a:schemeClr val="tx1">
                    <a:lumMod val="50000"/>
                  </a:schemeClr>
                </a:solidFill>
                <a:latin typeface="Century Gothic"/>
              </a:rPr>
              <a:t>Tailor-made inquiries: Fact sheet, sector profile, city profile, figures, specialized websites, videos, legal guide, brochures, cases, and announcements. </a:t>
            </a:r>
          </a:p>
        </p:txBody>
      </p:sp>
      <p:sp>
        <p:nvSpPr>
          <p:cNvPr id="23" name="Title 1"/>
          <p:cNvSpPr txBox="1">
            <a:spLocks/>
          </p:cNvSpPr>
          <p:nvPr/>
        </p:nvSpPr>
        <p:spPr bwMode="auto">
          <a:xfrm>
            <a:off x="728496" y="2654864"/>
            <a:ext cx="2341667" cy="368403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1800" b="1" dirty="0">
                <a:solidFill>
                  <a:srgbClr val="16A085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Information/Tool Kit </a:t>
            </a:r>
          </a:p>
        </p:txBody>
      </p:sp>
      <p:sp>
        <p:nvSpPr>
          <p:cNvPr id="24" name="Freeform 12"/>
          <p:cNvSpPr>
            <a:spLocks/>
          </p:cNvSpPr>
          <p:nvPr/>
        </p:nvSpPr>
        <p:spPr bwMode="auto">
          <a:xfrm>
            <a:off x="1615178" y="1395607"/>
            <a:ext cx="132216" cy="110568"/>
          </a:xfrm>
          <a:custGeom>
            <a:avLst/>
            <a:gdLst>
              <a:gd name="T0" fmla="*/ 7 w 47"/>
              <a:gd name="T1" fmla="*/ 0 h 47"/>
              <a:gd name="T2" fmla="*/ 2 w 47"/>
              <a:gd name="T3" fmla="*/ 23 h 47"/>
              <a:gd name="T4" fmla="*/ 0 w 47"/>
              <a:gd name="T5" fmla="*/ 47 h 47"/>
              <a:gd name="T6" fmla="*/ 24 w 47"/>
              <a:gd name="T7" fmla="*/ 45 h 47"/>
              <a:gd name="T8" fmla="*/ 47 w 47"/>
              <a:gd name="T9" fmla="*/ 40 h 47"/>
              <a:gd name="T10" fmla="*/ 26 w 47"/>
              <a:gd name="T11" fmla="*/ 21 h 47"/>
              <a:gd name="T12" fmla="*/ 7 w 47"/>
              <a:gd name="T13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47">
                <a:moveTo>
                  <a:pt x="7" y="0"/>
                </a:moveTo>
                <a:lnTo>
                  <a:pt x="2" y="23"/>
                </a:lnTo>
                <a:lnTo>
                  <a:pt x="0" y="47"/>
                </a:lnTo>
                <a:lnTo>
                  <a:pt x="24" y="45"/>
                </a:lnTo>
                <a:lnTo>
                  <a:pt x="47" y="40"/>
                </a:lnTo>
                <a:lnTo>
                  <a:pt x="26" y="21"/>
                </a:lnTo>
                <a:lnTo>
                  <a:pt x="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/>
          <a:lstStyle/>
          <a:p>
            <a:pPr>
              <a:defRPr/>
            </a:pPr>
            <a:endParaRPr lang="es-CO" sz="2800" dirty="0">
              <a:solidFill>
                <a:srgbClr val="34495E"/>
              </a:solidFill>
            </a:endParaRPr>
          </a:p>
        </p:txBody>
      </p:sp>
      <p:sp>
        <p:nvSpPr>
          <p:cNvPr id="25" name="Freeform 13"/>
          <p:cNvSpPr>
            <a:spLocks/>
          </p:cNvSpPr>
          <p:nvPr/>
        </p:nvSpPr>
        <p:spPr bwMode="auto">
          <a:xfrm>
            <a:off x="1654561" y="1228017"/>
            <a:ext cx="292563" cy="251718"/>
          </a:xfrm>
          <a:custGeom>
            <a:avLst/>
            <a:gdLst>
              <a:gd name="T0" fmla="*/ 38 w 104"/>
              <a:gd name="T1" fmla="*/ 95 h 107"/>
              <a:gd name="T2" fmla="*/ 33 w 104"/>
              <a:gd name="T3" fmla="*/ 88 h 107"/>
              <a:gd name="T4" fmla="*/ 93 w 104"/>
              <a:gd name="T5" fmla="*/ 29 h 107"/>
              <a:gd name="T6" fmla="*/ 78 w 104"/>
              <a:gd name="T7" fmla="*/ 15 h 107"/>
              <a:gd name="T8" fmla="*/ 19 w 104"/>
              <a:gd name="T9" fmla="*/ 74 h 107"/>
              <a:gd name="T10" fmla="*/ 12 w 104"/>
              <a:gd name="T11" fmla="*/ 67 h 107"/>
              <a:gd name="T12" fmla="*/ 71 w 104"/>
              <a:gd name="T13" fmla="*/ 7 h 107"/>
              <a:gd name="T14" fmla="*/ 66 w 104"/>
              <a:gd name="T15" fmla="*/ 0 h 107"/>
              <a:gd name="T16" fmla="*/ 0 w 104"/>
              <a:gd name="T17" fmla="*/ 67 h 107"/>
              <a:gd name="T18" fmla="*/ 38 w 104"/>
              <a:gd name="T19" fmla="*/ 107 h 107"/>
              <a:gd name="T20" fmla="*/ 104 w 104"/>
              <a:gd name="T21" fmla="*/ 41 h 107"/>
              <a:gd name="T22" fmla="*/ 100 w 104"/>
              <a:gd name="T23" fmla="*/ 34 h 107"/>
              <a:gd name="T24" fmla="*/ 38 w 104"/>
              <a:gd name="T25" fmla="*/ 9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4" h="107">
                <a:moveTo>
                  <a:pt x="38" y="95"/>
                </a:moveTo>
                <a:lnTo>
                  <a:pt x="33" y="88"/>
                </a:lnTo>
                <a:lnTo>
                  <a:pt x="93" y="29"/>
                </a:lnTo>
                <a:lnTo>
                  <a:pt x="78" y="15"/>
                </a:lnTo>
                <a:lnTo>
                  <a:pt x="19" y="74"/>
                </a:lnTo>
                <a:lnTo>
                  <a:pt x="12" y="67"/>
                </a:lnTo>
                <a:lnTo>
                  <a:pt x="71" y="7"/>
                </a:lnTo>
                <a:lnTo>
                  <a:pt x="66" y="0"/>
                </a:lnTo>
                <a:lnTo>
                  <a:pt x="0" y="67"/>
                </a:lnTo>
                <a:lnTo>
                  <a:pt x="38" y="107"/>
                </a:lnTo>
                <a:lnTo>
                  <a:pt x="104" y="41"/>
                </a:lnTo>
                <a:lnTo>
                  <a:pt x="100" y="34"/>
                </a:lnTo>
                <a:lnTo>
                  <a:pt x="38" y="9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/>
          <a:lstStyle/>
          <a:p>
            <a:pPr>
              <a:defRPr/>
            </a:pPr>
            <a:endParaRPr lang="es-CO" sz="2800" dirty="0">
              <a:solidFill>
                <a:srgbClr val="34495E"/>
              </a:solidFill>
            </a:endParaRPr>
          </a:p>
        </p:txBody>
      </p:sp>
      <p:sp>
        <p:nvSpPr>
          <p:cNvPr id="26" name="Freeform 14"/>
          <p:cNvSpPr>
            <a:spLocks/>
          </p:cNvSpPr>
          <p:nvPr/>
        </p:nvSpPr>
        <p:spPr bwMode="auto">
          <a:xfrm>
            <a:off x="1855111" y="1179739"/>
            <a:ext cx="157534" cy="134093"/>
          </a:xfrm>
          <a:custGeom>
            <a:avLst/>
            <a:gdLst>
              <a:gd name="T0" fmla="*/ 22 w 24"/>
              <a:gd name="T1" fmla="*/ 12 h 24"/>
              <a:gd name="T2" fmla="*/ 11 w 24"/>
              <a:gd name="T3" fmla="*/ 1 h 24"/>
              <a:gd name="T4" fmla="*/ 5 w 24"/>
              <a:gd name="T5" fmla="*/ 1 h 24"/>
              <a:gd name="T6" fmla="*/ 5 w 24"/>
              <a:gd name="T7" fmla="*/ 1 h 24"/>
              <a:gd name="T8" fmla="*/ 5 w 24"/>
              <a:gd name="T9" fmla="*/ 1 h 24"/>
              <a:gd name="T10" fmla="*/ 0 w 24"/>
              <a:gd name="T11" fmla="*/ 7 h 24"/>
              <a:gd name="T12" fmla="*/ 17 w 24"/>
              <a:gd name="T13" fmla="*/ 24 h 24"/>
              <a:gd name="T14" fmla="*/ 22 w 24"/>
              <a:gd name="T15" fmla="*/ 18 h 24"/>
              <a:gd name="T16" fmla="*/ 22 w 24"/>
              <a:gd name="T17" fmla="*/ 18 h 24"/>
              <a:gd name="T18" fmla="*/ 22 w 24"/>
              <a:gd name="T19" fmla="*/ 18 h 24"/>
              <a:gd name="T20" fmla="*/ 22 w 24"/>
              <a:gd name="T21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4">
                <a:moveTo>
                  <a:pt x="22" y="12"/>
                </a:moveTo>
                <a:cubicBezTo>
                  <a:pt x="11" y="1"/>
                  <a:pt x="11" y="1"/>
                  <a:pt x="11" y="1"/>
                </a:cubicBezTo>
                <a:cubicBezTo>
                  <a:pt x="9" y="0"/>
                  <a:pt x="7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7"/>
                  <a:pt x="0" y="7"/>
                  <a:pt x="0" y="7"/>
                </a:cubicBezTo>
                <a:cubicBezTo>
                  <a:pt x="17" y="24"/>
                  <a:pt x="17" y="24"/>
                  <a:pt x="17" y="24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6"/>
                  <a:pt x="24" y="14"/>
                  <a:pt x="22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/>
          <a:lstStyle/>
          <a:p>
            <a:pPr>
              <a:defRPr/>
            </a:pPr>
            <a:endParaRPr lang="es-CO" sz="2800" dirty="0">
              <a:solidFill>
                <a:srgbClr val="34495E"/>
              </a:solidFill>
            </a:endParaRPr>
          </a:p>
        </p:txBody>
      </p:sp>
      <p:sp>
        <p:nvSpPr>
          <p:cNvPr id="27" name="TextBox 32"/>
          <p:cNvSpPr txBox="1">
            <a:spLocks noChangeArrowheads="1"/>
          </p:cNvSpPr>
          <p:nvPr/>
        </p:nvSpPr>
        <p:spPr bwMode="auto">
          <a:xfrm>
            <a:off x="2380850" y="1402214"/>
            <a:ext cx="178289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12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11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sz="1400" dirty="0">
                <a:solidFill>
                  <a:schemeClr val="tx1">
                    <a:lumMod val="50000"/>
                  </a:schemeClr>
                </a:solidFill>
                <a:latin typeface="Century Gothic"/>
              </a:rPr>
              <a:t>Portfolio of opportunities for the Tourism sector. </a:t>
            </a:r>
          </a:p>
        </p:txBody>
      </p:sp>
      <p:sp>
        <p:nvSpPr>
          <p:cNvPr id="28" name="Title 1"/>
          <p:cNvSpPr txBox="1">
            <a:spLocks/>
          </p:cNvSpPr>
          <p:nvPr/>
        </p:nvSpPr>
        <p:spPr bwMode="auto">
          <a:xfrm>
            <a:off x="2021263" y="1069253"/>
            <a:ext cx="2525845" cy="36707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1800" b="1" dirty="0">
                <a:solidFill>
                  <a:srgbClr val="8EC13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Project Bank</a:t>
            </a:r>
          </a:p>
        </p:txBody>
      </p:sp>
      <p:grpSp>
        <p:nvGrpSpPr>
          <p:cNvPr id="29" name="Group 18"/>
          <p:cNvGrpSpPr>
            <a:grpSpLocks noChangeAspect="1"/>
          </p:cNvGrpSpPr>
          <p:nvPr/>
        </p:nvGrpSpPr>
        <p:grpSpPr bwMode="auto">
          <a:xfrm>
            <a:off x="3090089" y="2928761"/>
            <a:ext cx="424510" cy="244516"/>
            <a:chOff x="2805" y="1567"/>
            <a:chExt cx="151" cy="104"/>
          </a:xfrm>
          <a:solidFill>
            <a:schemeClr val="accent2"/>
          </a:solidFill>
        </p:grpSpPr>
        <p:sp>
          <p:nvSpPr>
            <p:cNvPr id="30" name="Freeform 19"/>
            <p:cNvSpPr>
              <a:spLocks/>
            </p:cNvSpPr>
            <p:nvPr/>
          </p:nvSpPr>
          <p:spPr bwMode="auto">
            <a:xfrm>
              <a:off x="2805" y="1567"/>
              <a:ext cx="104" cy="104"/>
            </a:xfrm>
            <a:custGeom>
              <a:avLst/>
              <a:gdLst>
                <a:gd name="T0" fmla="*/ 40 w 44"/>
                <a:gd name="T1" fmla="*/ 0 h 44"/>
                <a:gd name="T2" fmla="*/ 4 w 44"/>
                <a:gd name="T3" fmla="*/ 0 h 44"/>
                <a:gd name="T4" fmla="*/ 0 w 44"/>
                <a:gd name="T5" fmla="*/ 4 h 44"/>
                <a:gd name="T6" fmla="*/ 0 w 44"/>
                <a:gd name="T7" fmla="*/ 40 h 44"/>
                <a:gd name="T8" fmla="*/ 4 w 44"/>
                <a:gd name="T9" fmla="*/ 44 h 44"/>
                <a:gd name="T10" fmla="*/ 40 w 44"/>
                <a:gd name="T11" fmla="*/ 44 h 44"/>
                <a:gd name="T12" fmla="*/ 44 w 44"/>
                <a:gd name="T13" fmla="*/ 40 h 44"/>
                <a:gd name="T14" fmla="*/ 44 w 44"/>
                <a:gd name="T15" fmla="*/ 4 h 44"/>
                <a:gd name="T16" fmla="*/ 40 w 44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4">
                  <a:moveTo>
                    <a:pt x="4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2" y="44"/>
                    <a:pt x="4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2" y="44"/>
                    <a:pt x="44" y="42"/>
                    <a:pt x="44" y="40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2"/>
                    <a:pt x="4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es-CO" sz="2800" dirty="0">
                <a:solidFill>
                  <a:srgbClr val="34495E"/>
                </a:solidFill>
              </a:endParaRPr>
            </a:p>
          </p:txBody>
        </p:sp>
        <p:sp>
          <p:nvSpPr>
            <p:cNvPr id="31" name="Freeform 20"/>
            <p:cNvSpPr>
              <a:spLocks/>
            </p:cNvSpPr>
            <p:nvPr/>
          </p:nvSpPr>
          <p:spPr bwMode="auto">
            <a:xfrm>
              <a:off x="2919" y="1581"/>
              <a:ext cx="37" cy="76"/>
            </a:xfrm>
            <a:custGeom>
              <a:avLst/>
              <a:gdLst>
                <a:gd name="T0" fmla="*/ 13 w 16"/>
                <a:gd name="T1" fmla="*/ 1 h 32"/>
                <a:gd name="T2" fmla="*/ 5 w 16"/>
                <a:gd name="T3" fmla="*/ 5 h 32"/>
                <a:gd name="T4" fmla="*/ 0 w 16"/>
                <a:gd name="T5" fmla="*/ 8 h 32"/>
                <a:gd name="T6" fmla="*/ 0 w 16"/>
                <a:gd name="T7" fmla="*/ 23 h 32"/>
                <a:gd name="T8" fmla="*/ 5 w 16"/>
                <a:gd name="T9" fmla="*/ 27 h 32"/>
                <a:gd name="T10" fmla="*/ 13 w 16"/>
                <a:gd name="T11" fmla="*/ 31 h 32"/>
                <a:gd name="T12" fmla="*/ 16 w 16"/>
                <a:gd name="T13" fmla="*/ 29 h 32"/>
                <a:gd name="T14" fmla="*/ 16 w 16"/>
                <a:gd name="T15" fmla="*/ 3 h 32"/>
                <a:gd name="T16" fmla="*/ 13 w 16"/>
                <a:gd name="T1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2">
                  <a:moveTo>
                    <a:pt x="13" y="1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" y="24"/>
                    <a:pt x="4" y="26"/>
                    <a:pt x="5" y="27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2"/>
                    <a:pt x="16" y="31"/>
                    <a:pt x="16" y="29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4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es-CO" sz="2800" dirty="0">
                <a:solidFill>
                  <a:srgbClr val="34495E"/>
                </a:solidFill>
              </a:endParaRPr>
            </a:p>
          </p:txBody>
        </p:sp>
      </p:grpSp>
      <p:sp>
        <p:nvSpPr>
          <p:cNvPr id="32" name="TextBox 26"/>
          <p:cNvSpPr txBox="1">
            <a:spLocks noChangeArrowheads="1"/>
          </p:cNvSpPr>
          <p:nvPr/>
        </p:nvSpPr>
        <p:spPr bwMode="auto">
          <a:xfrm>
            <a:off x="3965491" y="3373051"/>
            <a:ext cx="1725183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12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11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1000">
                <a:solidFill>
                  <a:srgbClr val="7E858E"/>
                </a:solidFill>
                <a:latin typeface="Calibri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sz="1400" dirty="0">
                <a:solidFill>
                  <a:schemeClr val="tx1">
                    <a:lumMod val="50000"/>
                  </a:schemeClr>
                </a:solidFill>
                <a:latin typeface="Century Gothic"/>
              </a:rPr>
              <a:t>Consultancy, coordination and support in visits to Colombia and meetings. </a:t>
            </a:r>
          </a:p>
        </p:txBody>
      </p:sp>
      <p:sp>
        <p:nvSpPr>
          <p:cNvPr id="33" name="Title 1"/>
          <p:cNvSpPr txBox="1">
            <a:spLocks/>
          </p:cNvSpPr>
          <p:nvPr/>
        </p:nvSpPr>
        <p:spPr bwMode="auto">
          <a:xfrm>
            <a:off x="3486385" y="2653774"/>
            <a:ext cx="2525843" cy="368403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1800" b="1" dirty="0">
                <a:solidFill>
                  <a:srgbClr val="F39C1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Agendas</a:t>
            </a:r>
          </a:p>
        </p:txBody>
      </p:sp>
      <p:sp>
        <p:nvSpPr>
          <p:cNvPr id="34" name="Freeform 25"/>
          <p:cNvSpPr>
            <a:spLocks noEditPoints="1"/>
          </p:cNvSpPr>
          <p:nvPr/>
        </p:nvSpPr>
        <p:spPr bwMode="auto">
          <a:xfrm>
            <a:off x="7386446" y="1179739"/>
            <a:ext cx="423885" cy="308769"/>
          </a:xfrm>
          <a:custGeom>
            <a:avLst/>
            <a:gdLst>
              <a:gd name="T0" fmla="*/ 52 w 64"/>
              <a:gd name="T1" fmla="*/ 4 h 56"/>
              <a:gd name="T2" fmla="*/ 52 w 64"/>
              <a:gd name="T3" fmla="*/ 8 h 56"/>
              <a:gd name="T4" fmla="*/ 8 w 64"/>
              <a:gd name="T5" fmla="*/ 20 h 56"/>
              <a:gd name="T6" fmla="*/ 0 w 64"/>
              <a:gd name="T7" fmla="*/ 16 h 56"/>
              <a:gd name="T8" fmla="*/ 0 w 64"/>
              <a:gd name="T9" fmla="*/ 40 h 56"/>
              <a:gd name="T10" fmla="*/ 8 w 64"/>
              <a:gd name="T11" fmla="*/ 36 h 56"/>
              <a:gd name="T12" fmla="*/ 13 w 64"/>
              <a:gd name="T13" fmla="*/ 37 h 56"/>
              <a:gd name="T14" fmla="*/ 11 w 64"/>
              <a:gd name="T15" fmla="*/ 42 h 56"/>
              <a:gd name="T16" fmla="*/ 16 w 64"/>
              <a:gd name="T17" fmla="*/ 50 h 56"/>
              <a:gd name="T18" fmla="*/ 28 w 64"/>
              <a:gd name="T19" fmla="*/ 53 h 56"/>
              <a:gd name="T20" fmla="*/ 29 w 64"/>
              <a:gd name="T21" fmla="*/ 53 h 56"/>
              <a:gd name="T22" fmla="*/ 35 w 64"/>
              <a:gd name="T23" fmla="*/ 48 h 56"/>
              <a:gd name="T24" fmla="*/ 36 w 64"/>
              <a:gd name="T25" fmla="*/ 44 h 56"/>
              <a:gd name="T26" fmla="*/ 52 w 64"/>
              <a:gd name="T27" fmla="*/ 48 h 56"/>
              <a:gd name="T28" fmla="*/ 52 w 64"/>
              <a:gd name="T29" fmla="*/ 52 h 56"/>
              <a:gd name="T30" fmla="*/ 64 w 64"/>
              <a:gd name="T31" fmla="*/ 56 h 56"/>
              <a:gd name="T32" fmla="*/ 64 w 64"/>
              <a:gd name="T33" fmla="*/ 0 h 56"/>
              <a:gd name="T34" fmla="*/ 52 w 64"/>
              <a:gd name="T35" fmla="*/ 4 h 56"/>
              <a:gd name="T36" fmla="*/ 31 w 64"/>
              <a:gd name="T37" fmla="*/ 47 h 56"/>
              <a:gd name="T38" fmla="*/ 29 w 64"/>
              <a:gd name="T39" fmla="*/ 49 h 56"/>
              <a:gd name="T40" fmla="*/ 17 w 64"/>
              <a:gd name="T41" fmla="*/ 46 h 56"/>
              <a:gd name="T42" fmla="*/ 15 w 64"/>
              <a:gd name="T43" fmla="*/ 43 h 56"/>
              <a:gd name="T44" fmla="*/ 17 w 64"/>
              <a:gd name="T45" fmla="*/ 38 h 56"/>
              <a:gd name="T46" fmla="*/ 32 w 64"/>
              <a:gd name="T47" fmla="*/ 43 h 56"/>
              <a:gd name="T48" fmla="*/ 31 w 64"/>
              <a:gd name="T49" fmla="*/ 47 h 56"/>
              <a:gd name="T50" fmla="*/ 52 w 64"/>
              <a:gd name="T51" fmla="*/ 28 h 56"/>
              <a:gd name="T52" fmla="*/ 8 w 64"/>
              <a:gd name="T53" fmla="*/ 28 h 56"/>
              <a:gd name="T54" fmla="*/ 8 w 64"/>
              <a:gd name="T55" fmla="*/ 24 h 56"/>
              <a:gd name="T56" fmla="*/ 52 w 64"/>
              <a:gd name="T57" fmla="*/ 12 h 56"/>
              <a:gd name="T58" fmla="*/ 52 w 64"/>
              <a:gd name="T59" fmla="*/ 28 h 56"/>
              <a:gd name="T60" fmla="*/ 60 w 64"/>
              <a:gd name="T61" fmla="*/ 28 h 56"/>
              <a:gd name="T62" fmla="*/ 56 w 64"/>
              <a:gd name="T63" fmla="*/ 28 h 56"/>
              <a:gd name="T64" fmla="*/ 56 w 64"/>
              <a:gd name="T65" fmla="*/ 8 h 56"/>
              <a:gd name="T66" fmla="*/ 60 w 64"/>
              <a:gd name="T67" fmla="*/ 8 h 56"/>
              <a:gd name="T68" fmla="*/ 60 w 64"/>
              <a:gd name="T69" fmla="*/ 2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" h="56">
                <a:moveTo>
                  <a:pt x="52" y="4"/>
                </a:moveTo>
                <a:cubicBezTo>
                  <a:pt x="52" y="8"/>
                  <a:pt x="52" y="8"/>
                  <a:pt x="52" y="8"/>
                </a:cubicBezTo>
                <a:cubicBezTo>
                  <a:pt x="8" y="20"/>
                  <a:pt x="8" y="20"/>
                  <a:pt x="8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40"/>
                  <a:pt x="0" y="40"/>
                  <a:pt x="0" y="40"/>
                </a:cubicBezTo>
                <a:cubicBezTo>
                  <a:pt x="8" y="36"/>
                  <a:pt x="8" y="36"/>
                  <a:pt x="8" y="36"/>
                </a:cubicBezTo>
                <a:cubicBezTo>
                  <a:pt x="13" y="37"/>
                  <a:pt x="13" y="37"/>
                  <a:pt x="13" y="37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6"/>
                  <a:pt x="13" y="49"/>
                  <a:pt x="16" y="50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53"/>
                  <a:pt x="29" y="53"/>
                  <a:pt x="29" y="53"/>
                </a:cubicBezTo>
                <a:cubicBezTo>
                  <a:pt x="32" y="53"/>
                  <a:pt x="34" y="51"/>
                  <a:pt x="35" y="48"/>
                </a:cubicBezTo>
                <a:cubicBezTo>
                  <a:pt x="36" y="44"/>
                  <a:pt x="36" y="44"/>
                  <a:pt x="36" y="44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52"/>
                  <a:pt x="52" y="52"/>
                  <a:pt x="52" y="52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0"/>
                  <a:pt x="64" y="0"/>
                  <a:pt x="64" y="0"/>
                </a:cubicBezTo>
                <a:lnTo>
                  <a:pt x="52" y="4"/>
                </a:lnTo>
                <a:close/>
                <a:moveTo>
                  <a:pt x="31" y="47"/>
                </a:moveTo>
                <a:cubicBezTo>
                  <a:pt x="31" y="48"/>
                  <a:pt x="30" y="49"/>
                  <a:pt x="29" y="49"/>
                </a:cubicBezTo>
                <a:cubicBezTo>
                  <a:pt x="17" y="46"/>
                  <a:pt x="17" y="46"/>
                  <a:pt x="17" y="46"/>
                </a:cubicBezTo>
                <a:cubicBezTo>
                  <a:pt x="16" y="45"/>
                  <a:pt x="15" y="44"/>
                  <a:pt x="15" y="43"/>
                </a:cubicBezTo>
                <a:cubicBezTo>
                  <a:pt x="17" y="38"/>
                  <a:pt x="17" y="38"/>
                  <a:pt x="17" y="38"/>
                </a:cubicBezTo>
                <a:cubicBezTo>
                  <a:pt x="32" y="43"/>
                  <a:pt x="32" y="43"/>
                  <a:pt x="32" y="43"/>
                </a:cubicBezTo>
                <a:lnTo>
                  <a:pt x="31" y="47"/>
                </a:lnTo>
                <a:close/>
                <a:moveTo>
                  <a:pt x="52" y="28"/>
                </a:moveTo>
                <a:cubicBezTo>
                  <a:pt x="8" y="28"/>
                  <a:pt x="8" y="28"/>
                  <a:pt x="8" y="28"/>
                </a:cubicBezTo>
                <a:cubicBezTo>
                  <a:pt x="8" y="24"/>
                  <a:pt x="8" y="24"/>
                  <a:pt x="8" y="24"/>
                </a:cubicBezTo>
                <a:cubicBezTo>
                  <a:pt x="52" y="12"/>
                  <a:pt x="52" y="12"/>
                  <a:pt x="52" y="12"/>
                </a:cubicBezTo>
                <a:lnTo>
                  <a:pt x="52" y="28"/>
                </a:lnTo>
                <a:close/>
                <a:moveTo>
                  <a:pt x="60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8"/>
                  <a:pt x="56" y="8"/>
                  <a:pt x="56" y="8"/>
                </a:cubicBezTo>
                <a:cubicBezTo>
                  <a:pt x="60" y="8"/>
                  <a:pt x="60" y="8"/>
                  <a:pt x="60" y="8"/>
                </a:cubicBezTo>
                <a:lnTo>
                  <a:pt x="60" y="28"/>
                </a:ln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s-CO" sz="2800" dirty="0">
              <a:solidFill>
                <a:srgbClr val="34495E"/>
              </a:solidFill>
            </a:endParaRPr>
          </a:p>
        </p:txBody>
      </p:sp>
      <p:sp>
        <p:nvSpPr>
          <p:cNvPr id="35" name="Freeform 37"/>
          <p:cNvSpPr>
            <a:spLocks/>
          </p:cNvSpPr>
          <p:nvPr/>
        </p:nvSpPr>
        <p:spPr bwMode="auto">
          <a:xfrm>
            <a:off x="4499454" y="1093175"/>
            <a:ext cx="328629" cy="343224"/>
          </a:xfrm>
          <a:custGeom>
            <a:avLst/>
            <a:gdLst>
              <a:gd name="T0" fmla="*/ 0 w 50"/>
              <a:gd name="T1" fmla="*/ 38 h 62"/>
              <a:gd name="T2" fmla="*/ 5 w 50"/>
              <a:gd name="T3" fmla="*/ 34 h 62"/>
              <a:gd name="T4" fmla="*/ 11 w 50"/>
              <a:gd name="T5" fmla="*/ 34 h 62"/>
              <a:gd name="T6" fmla="*/ 11 w 50"/>
              <a:gd name="T7" fmla="*/ 34 h 62"/>
              <a:gd name="T8" fmla="*/ 6 w 50"/>
              <a:gd name="T9" fmla="*/ 34 h 62"/>
              <a:gd name="T10" fmla="*/ 3 w 50"/>
              <a:gd name="T11" fmla="*/ 29 h 62"/>
              <a:gd name="T12" fmla="*/ 7 w 50"/>
              <a:gd name="T13" fmla="*/ 25 h 62"/>
              <a:gd name="T14" fmla="*/ 24 w 50"/>
              <a:gd name="T15" fmla="*/ 27 h 62"/>
              <a:gd name="T16" fmla="*/ 26 w 50"/>
              <a:gd name="T17" fmla="*/ 27 h 62"/>
              <a:gd name="T18" fmla="*/ 26 w 50"/>
              <a:gd name="T19" fmla="*/ 13 h 62"/>
              <a:gd name="T20" fmla="*/ 35 w 50"/>
              <a:gd name="T21" fmla="*/ 5 h 62"/>
              <a:gd name="T22" fmla="*/ 36 w 50"/>
              <a:gd name="T23" fmla="*/ 17 h 62"/>
              <a:gd name="T24" fmla="*/ 44 w 50"/>
              <a:gd name="T25" fmla="*/ 35 h 62"/>
              <a:gd name="T26" fmla="*/ 49 w 50"/>
              <a:gd name="T27" fmla="*/ 37 h 62"/>
              <a:gd name="T28" fmla="*/ 49 w 50"/>
              <a:gd name="T29" fmla="*/ 59 h 62"/>
              <a:gd name="T30" fmla="*/ 29 w 50"/>
              <a:gd name="T31" fmla="*/ 62 h 62"/>
              <a:gd name="T32" fmla="*/ 17 w 50"/>
              <a:gd name="T33" fmla="*/ 60 h 62"/>
              <a:gd name="T34" fmla="*/ 6 w 50"/>
              <a:gd name="T35" fmla="*/ 59 h 62"/>
              <a:gd name="T36" fmla="*/ 3 w 50"/>
              <a:gd name="T37" fmla="*/ 55 h 62"/>
              <a:gd name="T38" fmla="*/ 6 w 50"/>
              <a:gd name="T39" fmla="*/ 51 h 62"/>
              <a:gd name="T40" fmla="*/ 4 w 50"/>
              <a:gd name="T41" fmla="*/ 51 h 62"/>
              <a:gd name="T42" fmla="*/ 1 w 50"/>
              <a:gd name="T43" fmla="*/ 46 h 62"/>
              <a:gd name="T44" fmla="*/ 4 w 50"/>
              <a:gd name="T45" fmla="*/ 42 h 62"/>
              <a:gd name="T46" fmla="*/ 4 w 50"/>
              <a:gd name="T47" fmla="*/ 42 h 62"/>
              <a:gd name="T48" fmla="*/ 0 w 50"/>
              <a:gd name="T49" fmla="*/ 3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" h="62">
                <a:moveTo>
                  <a:pt x="0" y="38"/>
                </a:moveTo>
                <a:cubicBezTo>
                  <a:pt x="0" y="35"/>
                  <a:pt x="2" y="34"/>
                  <a:pt x="5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4" y="33"/>
                  <a:pt x="3" y="31"/>
                  <a:pt x="3" y="29"/>
                </a:cubicBezTo>
                <a:cubicBezTo>
                  <a:pt x="3" y="27"/>
                  <a:pt x="5" y="25"/>
                  <a:pt x="7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3" y="25"/>
                  <a:pt x="26" y="13"/>
                </a:cubicBezTo>
                <a:cubicBezTo>
                  <a:pt x="28" y="0"/>
                  <a:pt x="35" y="5"/>
                  <a:pt x="35" y="5"/>
                </a:cubicBezTo>
                <a:cubicBezTo>
                  <a:pt x="35" y="5"/>
                  <a:pt x="35" y="16"/>
                  <a:pt x="36" y="17"/>
                </a:cubicBezTo>
                <a:cubicBezTo>
                  <a:pt x="36" y="19"/>
                  <a:pt x="44" y="35"/>
                  <a:pt x="44" y="35"/>
                </a:cubicBezTo>
                <a:cubicBezTo>
                  <a:pt x="44" y="36"/>
                  <a:pt x="50" y="36"/>
                  <a:pt x="49" y="37"/>
                </a:cubicBezTo>
                <a:cubicBezTo>
                  <a:pt x="49" y="45"/>
                  <a:pt x="49" y="51"/>
                  <a:pt x="49" y="59"/>
                </a:cubicBezTo>
                <a:cubicBezTo>
                  <a:pt x="44" y="57"/>
                  <a:pt x="41" y="62"/>
                  <a:pt x="29" y="62"/>
                </a:cubicBezTo>
                <a:cubicBezTo>
                  <a:pt x="25" y="62"/>
                  <a:pt x="21" y="61"/>
                  <a:pt x="17" y="60"/>
                </a:cubicBezTo>
                <a:cubicBezTo>
                  <a:pt x="6" y="59"/>
                  <a:pt x="6" y="59"/>
                  <a:pt x="6" y="59"/>
                </a:cubicBezTo>
                <a:cubicBezTo>
                  <a:pt x="4" y="59"/>
                  <a:pt x="3" y="57"/>
                  <a:pt x="3" y="55"/>
                </a:cubicBezTo>
                <a:cubicBezTo>
                  <a:pt x="3" y="53"/>
                  <a:pt x="4" y="51"/>
                  <a:pt x="6" y="51"/>
                </a:cubicBezTo>
                <a:cubicBezTo>
                  <a:pt x="4" y="51"/>
                  <a:pt x="4" y="51"/>
                  <a:pt x="4" y="51"/>
                </a:cubicBezTo>
                <a:cubicBezTo>
                  <a:pt x="2" y="51"/>
                  <a:pt x="1" y="48"/>
                  <a:pt x="1" y="46"/>
                </a:cubicBezTo>
                <a:cubicBezTo>
                  <a:pt x="1" y="44"/>
                  <a:pt x="3" y="43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2" y="42"/>
                  <a:pt x="0" y="40"/>
                  <a:pt x="0" y="3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es-CO" sz="2800" dirty="0">
              <a:solidFill>
                <a:srgbClr val="34495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3682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9" grpId="0" animBg="1"/>
      <p:bldP spid="11" grpId="0" animBg="1"/>
      <p:bldP spid="34" grpId="0" animBg="1"/>
      <p:bldP spid="3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xmlns="" id="{95110C5A-DF5D-B843-AFEF-EE92805F9A6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2343" y="0"/>
            <a:ext cx="7271657" cy="5143500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7E477950-37D9-447C-AE40-1CBB486798A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0"/>
            <a:ext cx="476102" cy="5143500"/>
          </a:xfrm>
          <a:prstGeom prst="rect">
            <a:avLst/>
          </a:prstGeom>
        </p:spPr>
      </p:pic>
      <p:cxnSp>
        <p:nvCxnSpPr>
          <p:cNvPr id="10" name="Conector recto 9">
            <a:extLst>
              <a:ext uri="{FF2B5EF4-FFF2-40B4-BE49-F238E27FC236}">
                <a16:creationId xmlns:a16="http://schemas.microsoft.com/office/drawing/2014/main" xmlns="" id="{EAC64EED-5074-457B-A157-1577185623AA}"/>
              </a:ext>
            </a:extLst>
          </p:cNvPr>
          <p:cNvCxnSpPr/>
          <p:nvPr/>
        </p:nvCxnSpPr>
        <p:spPr>
          <a:xfrm>
            <a:off x="4630741" y="1794886"/>
            <a:ext cx="0" cy="2088232"/>
          </a:xfrm>
          <a:prstGeom prst="line">
            <a:avLst/>
          </a:prstGeom>
          <a:ln w="19050">
            <a:solidFill>
              <a:srgbClr val="00B0F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3 CuadroTexto">
            <a:extLst>
              <a:ext uri="{FF2B5EF4-FFF2-40B4-BE49-F238E27FC236}">
                <a16:creationId xmlns:a16="http://schemas.microsoft.com/office/drawing/2014/main" xmlns="" id="{609524CC-8382-4DF0-B2A8-5927F9582FF4}"/>
              </a:ext>
            </a:extLst>
          </p:cNvPr>
          <p:cNvSpPr txBox="1"/>
          <p:nvPr/>
        </p:nvSpPr>
        <p:spPr>
          <a:xfrm>
            <a:off x="2837106" y="4334668"/>
            <a:ext cx="158645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 defTabSz="1219140">
              <a:defRPr/>
            </a:pPr>
            <a:r>
              <a:rPr lang="es-CO" sz="1050" dirty="0" err="1">
                <a:latin typeface="Century Gothic" pitchFamily="34" charset="0"/>
              </a:rPr>
              <a:t>Oil</a:t>
            </a:r>
            <a:r>
              <a:rPr lang="es-CO" sz="1050" dirty="0">
                <a:latin typeface="Century Gothic" pitchFamily="34" charset="0"/>
              </a:rPr>
              <a:t> &amp; </a:t>
            </a:r>
            <a:r>
              <a:rPr lang="es-CO" sz="1050" dirty="0" err="1">
                <a:latin typeface="Century Gothic" pitchFamily="34" charset="0"/>
              </a:rPr>
              <a:t>Mining</a:t>
            </a:r>
            <a:endParaRPr lang="es-CO" sz="1050" dirty="0">
              <a:latin typeface="Century Gothic" pitchFamily="34" charset="0"/>
            </a:endParaRPr>
          </a:p>
        </p:txBody>
      </p:sp>
      <p:sp>
        <p:nvSpPr>
          <p:cNvPr id="16" name="1 Rectángulo">
            <a:extLst>
              <a:ext uri="{FF2B5EF4-FFF2-40B4-BE49-F238E27FC236}">
                <a16:creationId xmlns:a16="http://schemas.microsoft.com/office/drawing/2014/main" xmlns="" id="{3CF22176-4B63-4F89-B1DF-70351CDCD32F}"/>
              </a:ext>
            </a:extLst>
          </p:cNvPr>
          <p:cNvSpPr/>
          <p:nvPr/>
        </p:nvSpPr>
        <p:spPr>
          <a:xfrm>
            <a:off x="4363779" y="4428102"/>
            <a:ext cx="83444" cy="9601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17 Rectángulo">
            <a:extLst>
              <a:ext uri="{FF2B5EF4-FFF2-40B4-BE49-F238E27FC236}">
                <a16:creationId xmlns:a16="http://schemas.microsoft.com/office/drawing/2014/main" xmlns="" id="{060B33ED-B504-412F-BF06-BF47DA7DCBC8}"/>
              </a:ext>
            </a:extLst>
          </p:cNvPr>
          <p:cNvSpPr/>
          <p:nvPr/>
        </p:nvSpPr>
        <p:spPr>
          <a:xfrm>
            <a:off x="4363779" y="4641242"/>
            <a:ext cx="83444" cy="9601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O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Rectángulo 13">
            <a:extLst>
              <a:ext uri="{FF2B5EF4-FFF2-40B4-BE49-F238E27FC236}">
                <a16:creationId xmlns:a16="http://schemas.microsoft.com/office/drawing/2014/main" xmlns="" id="{E6C41FD7-C776-445B-94DD-F120D3215AA5}"/>
              </a:ext>
            </a:extLst>
          </p:cNvPr>
          <p:cNvSpPr/>
          <p:nvPr/>
        </p:nvSpPr>
        <p:spPr>
          <a:xfrm>
            <a:off x="3308509" y="4521242"/>
            <a:ext cx="110639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9140"/>
            <a:r>
              <a:rPr lang="es-CO" sz="1050" dirty="0" err="1">
                <a:latin typeface="Century Gothic" pitchFamily="34" charset="0"/>
              </a:rPr>
              <a:t>Other</a:t>
            </a:r>
            <a:r>
              <a:rPr lang="es-CO" sz="1050" dirty="0">
                <a:latin typeface="Century Gothic" pitchFamily="34" charset="0"/>
              </a:rPr>
              <a:t> </a:t>
            </a:r>
            <a:r>
              <a:rPr lang="es-CO" sz="1050" dirty="0" err="1">
                <a:latin typeface="Century Gothic" pitchFamily="34" charset="0"/>
              </a:rPr>
              <a:t>sectors</a:t>
            </a:r>
            <a:endParaRPr lang="es-CO" sz="1050" dirty="0">
              <a:latin typeface="Century Gothic" pitchFamily="34" charset="0"/>
            </a:endParaRPr>
          </a:p>
        </p:txBody>
      </p:sp>
      <p:sp>
        <p:nvSpPr>
          <p:cNvPr id="18" name="Rectángulo 17">
            <a:extLst>
              <a:ext uri="{FF2B5EF4-FFF2-40B4-BE49-F238E27FC236}">
                <a16:creationId xmlns:a16="http://schemas.microsoft.com/office/drawing/2014/main" xmlns="" id="{3AEB85C5-52B2-4B44-9993-BD79737AED77}"/>
              </a:ext>
            </a:extLst>
          </p:cNvPr>
          <p:cNvSpPr/>
          <p:nvPr/>
        </p:nvSpPr>
        <p:spPr>
          <a:xfrm>
            <a:off x="508007" y="1056222"/>
            <a:ext cx="47752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1219140">
              <a:defRPr/>
            </a:pPr>
            <a:r>
              <a:rPr lang="es-CO" sz="1400" b="1" dirty="0">
                <a:solidFill>
                  <a:schemeClr val="bg1">
                    <a:lumMod val="50000"/>
                  </a:schemeClr>
                </a:solidFill>
                <a:latin typeface="Century Gothic" pitchFamily="34" charset="0"/>
              </a:rPr>
              <a:t>FDI </a:t>
            </a:r>
            <a:r>
              <a:rPr lang="es-CO" sz="1400" b="1" dirty="0" err="1">
                <a:solidFill>
                  <a:schemeClr val="bg1">
                    <a:lumMod val="50000"/>
                  </a:schemeClr>
                </a:solidFill>
                <a:latin typeface="Century Gothic" pitchFamily="34" charset="0"/>
              </a:rPr>
              <a:t>Inflows</a:t>
            </a:r>
            <a:endParaRPr lang="es-CO" sz="1400" b="1" dirty="0">
              <a:solidFill>
                <a:schemeClr val="bg1">
                  <a:lumMod val="50000"/>
                </a:schemeClr>
              </a:solidFill>
              <a:latin typeface="Century Gothic" pitchFamily="34" charset="0"/>
            </a:endParaRPr>
          </a:p>
          <a:p>
            <a:pPr lvl="0" algn="ctr" defTabSz="1219140">
              <a:defRPr/>
            </a:pPr>
            <a:r>
              <a:rPr lang="es-CO" sz="1400" b="1" dirty="0">
                <a:solidFill>
                  <a:schemeClr val="bg1">
                    <a:lumMod val="50000"/>
                  </a:schemeClr>
                </a:solidFill>
                <a:latin typeface="Century Gothic" pitchFamily="34" charset="0"/>
              </a:rPr>
              <a:t>(USD </a:t>
            </a:r>
            <a:r>
              <a:rPr lang="es-CO" sz="1400" b="1" dirty="0" err="1">
                <a:solidFill>
                  <a:schemeClr val="bg1">
                    <a:lumMod val="50000"/>
                  </a:schemeClr>
                </a:solidFill>
                <a:latin typeface="Century Gothic" pitchFamily="34" charset="0"/>
              </a:rPr>
              <a:t>millon</a:t>
            </a:r>
            <a:r>
              <a:rPr lang="es-CO" sz="1400" b="1" dirty="0">
                <a:solidFill>
                  <a:schemeClr val="bg1">
                    <a:lumMod val="50000"/>
                  </a:schemeClr>
                </a:solidFill>
                <a:latin typeface="Century Gothic" pitchFamily="34" charset="0"/>
              </a:rPr>
              <a:t>) 2010 – 2018 (</a:t>
            </a:r>
            <a:r>
              <a:rPr lang="es-CO" sz="1400" b="1" dirty="0" err="1">
                <a:solidFill>
                  <a:schemeClr val="bg1">
                    <a:lumMod val="50000"/>
                  </a:schemeClr>
                </a:solidFill>
                <a:latin typeface="Century Gothic" pitchFamily="34" charset="0"/>
              </a:rPr>
              <a:t>jan-sep</a:t>
            </a:r>
            <a:r>
              <a:rPr lang="es-CO" sz="1400" b="1" dirty="0">
                <a:solidFill>
                  <a:schemeClr val="bg1">
                    <a:lumMod val="50000"/>
                  </a:schemeClr>
                </a:solidFill>
                <a:latin typeface="Century Gothic" pitchFamily="34" charset="0"/>
              </a:rPr>
              <a:t>)</a:t>
            </a:r>
          </a:p>
        </p:txBody>
      </p:sp>
      <p:sp>
        <p:nvSpPr>
          <p:cNvPr id="20" name="Rectángulo 19">
            <a:extLst>
              <a:ext uri="{FF2B5EF4-FFF2-40B4-BE49-F238E27FC236}">
                <a16:creationId xmlns:a16="http://schemas.microsoft.com/office/drawing/2014/main" xmlns="" id="{89ACE67A-1209-44C7-9DE0-409945E436FB}"/>
              </a:ext>
            </a:extLst>
          </p:cNvPr>
          <p:cNvSpPr/>
          <p:nvPr/>
        </p:nvSpPr>
        <p:spPr>
          <a:xfrm>
            <a:off x="6164957" y="805241"/>
            <a:ext cx="24408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914333">
              <a:defRPr/>
            </a:pPr>
            <a:r>
              <a:rPr lang="es-CO" sz="1400" b="1" dirty="0">
                <a:latin typeface="Century Gothic" pitchFamily="34" charset="0"/>
              </a:rPr>
              <a:t>Top </a:t>
            </a:r>
            <a:r>
              <a:rPr lang="es-CO" sz="1400" b="1" dirty="0" err="1">
                <a:latin typeface="Century Gothic" pitchFamily="34" charset="0"/>
              </a:rPr>
              <a:t>Investing</a:t>
            </a:r>
            <a:r>
              <a:rPr lang="es-CO" sz="1400" b="1" dirty="0">
                <a:latin typeface="Century Gothic" pitchFamily="34" charset="0"/>
              </a:rPr>
              <a:t> </a:t>
            </a:r>
          </a:p>
          <a:p>
            <a:pPr lvl="0" algn="ctr" defTabSz="914333">
              <a:defRPr/>
            </a:pPr>
            <a:r>
              <a:rPr lang="es-CO" sz="1400" b="1" dirty="0" err="1">
                <a:latin typeface="Century Gothic" pitchFamily="34" charset="0"/>
              </a:rPr>
              <a:t>countries</a:t>
            </a:r>
            <a:r>
              <a:rPr lang="es-CO" sz="1400" b="1" dirty="0">
                <a:latin typeface="Century Gothic" pitchFamily="34" charset="0"/>
              </a:rPr>
              <a:t> in Colombia</a:t>
            </a:r>
          </a:p>
          <a:p>
            <a:pPr lvl="0" algn="ctr" defTabSz="914333">
              <a:defRPr/>
            </a:pPr>
            <a:r>
              <a:rPr lang="es-CO" sz="1400" b="1" dirty="0">
                <a:latin typeface="Century Gothic" pitchFamily="34" charset="0"/>
              </a:rPr>
              <a:t>(2000-2017)</a:t>
            </a:r>
          </a:p>
        </p:txBody>
      </p:sp>
      <p:pic>
        <p:nvPicPr>
          <p:cNvPr id="21" name="Imagen 20">
            <a:extLst>
              <a:ext uri="{FF2B5EF4-FFF2-40B4-BE49-F238E27FC236}">
                <a16:creationId xmlns:a16="http://schemas.microsoft.com/office/drawing/2014/main" xmlns="" id="{4DFDFBB5-DB8A-4305-A0E1-AA560866810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36096" y="1751169"/>
            <a:ext cx="444598" cy="300019"/>
          </a:xfrm>
          <a:prstGeom prst="rect">
            <a:avLst/>
          </a:prstGeom>
        </p:spPr>
      </p:pic>
      <p:pic>
        <p:nvPicPr>
          <p:cNvPr id="22" name="Imagen 21">
            <a:extLst>
              <a:ext uri="{FF2B5EF4-FFF2-40B4-BE49-F238E27FC236}">
                <a16:creationId xmlns:a16="http://schemas.microsoft.com/office/drawing/2014/main" xmlns="" id="{11A82066-FCBD-43D0-963F-933E28F6D3C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37872" y="2414978"/>
            <a:ext cx="442822" cy="302759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xmlns="" id="{3380AF21-E6DA-48B2-B56C-60CE159327E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49290" y="3183921"/>
            <a:ext cx="443588" cy="297230"/>
          </a:xfrm>
          <a:prstGeom prst="rect">
            <a:avLst/>
          </a:prstGeom>
        </p:spPr>
      </p:pic>
      <p:grpSp>
        <p:nvGrpSpPr>
          <p:cNvPr id="24" name="Grupo 23">
            <a:extLst>
              <a:ext uri="{FF2B5EF4-FFF2-40B4-BE49-F238E27FC236}">
                <a16:creationId xmlns:a16="http://schemas.microsoft.com/office/drawing/2014/main" xmlns="" id="{54C74507-4388-4BDA-929D-7A596083FB95}"/>
              </a:ext>
            </a:extLst>
          </p:cNvPr>
          <p:cNvGrpSpPr/>
          <p:nvPr/>
        </p:nvGrpSpPr>
        <p:grpSpPr>
          <a:xfrm>
            <a:off x="6248280" y="3881033"/>
            <a:ext cx="444598" cy="293226"/>
            <a:chOff x="10028591" y="3898009"/>
            <a:chExt cx="444598" cy="293226"/>
          </a:xfrm>
        </p:grpSpPr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xmlns="" id="{74B9DE99-B85A-4A21-BEBB-45CE516D2079}"/>
                </a:ext>
              </a:extLst>
            </p:cNvPr>
            <p:cNvSpPr/>
            <p:nvPr/>
          </p:nvSpPr>
          <p:spPr>
            <a:xfrm>
              <a:off x="10028591" y="3898009"/>
              <a:ext cx="444598" cy="293226"/>
            </a:xfrm>
            <a:prstGeom prst="rect">
              <a:avLst/>
            </a:prstGeom>
            <a:solidFill>
              <a:srgbClr val="D91E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>
                <a:solidFill>
                  <a:schemeClr val="tx1"/>
                </a:solidFill>
                <a:latin typeface="Century Gothic" panose="020B0502020202020204" pitchFamily="34" charset="0"/>
              </a:endParaRPr>
            </a:p>
          </p:txBody>
        </p:sp>
        <p:pic>
          <p:nvPicPr>
            <p:cNvPr id="26" name="Imagen 25">
              <a:extLst>
                <a:ext uri="{FF2B5EF4-FFF2-40B4-BE49-F238E27FC236}">
                  <a16:creationId xmlns:a16="http://schemas.microsoft.com/office/drawing/2014/main" xmlns="" id="{0C3F05C2-B4D2-408C-82C5-4B87BD03A39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04277" y="3898009"/>
              <a:ext cx="293226" cy="293226"/>
            </a:xfrm>
            <a:prstGeom prst="rect">
              <a:avLst/>
            </a:prstGeom>
          </p:spPr>
        </p:pic>
      </p:grpSp>
      <p:cxnSp>
        <p:nvCxnSpPr>
          <p:cNvPr id="27" name="Straight Connector 14">
            <a:extLst>
              <a:ext uri="{FF2B5EF4-FFF2-40B4-BE49-F238E27FC236}">
                <a16:creationId xmlns:a16="http://schemas.microsoft.com/office/drawing/2014/main" xmlns="" id="{1359879C-2EE8-4A00-9CE3-82F0074DAFBA}"/>
              </a:ext>
            </a:extLst>
          </p:cNvPr>
          <p:cNvCxnSpPr>
            <a:cxnSpLocks/>
          </p:cNvCxnSpPr>
          <p:nvPr/>
        </p:nvCxnSpPr>
        <p:spPr>
          <a:xfrm>
            <a:off x="6236096" y="3777040"/>
            <a:ext cx="2298522" cy="0"/>
          </a:xfrm>
          <a:prstGeom prst="line">
            <a:avLst/>
          </a:prstGeom>
          <a:ln>
            <a:solidFill>
              <a:srgbClr val="FF9F1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14">
            <a:extLst>
              <a:ext uri="{FF2B5EF4-FFF2-40B4-BE49-F238E27FC236}">
                <a16:creationId xmlns:a16="http://schemas.microsoft.com/office/drawing/2014/main" xmlns="" id="{4AD500B6-DF78-463B-A615-8E8A68EB49DB}"/>
              </a:ext>
            </a:extLst>
          </p:cNvPr>
          <p:cNvCxnSpPr>
            <a:cxnSpLocks/>
          </p:cNvCxnSpPr>
          <p:nvPr/>
        </p:nvCxnSpPr>
        <p:spPr>
          <a:xfrm>
            <a:off x="6236096" y="3005311"/>
            <a:ext cx="2298522" cy="0"/>
          </a:xfrm>
          <a:prstGeom prst="line">
            <a:avLst/>
          </a:prstGeom>
          <a:ln>
            <a:solidFill>
              <a:srgbClr val="FF9F1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4">
            <a:extLst>
              <a:ext uri="{FF2B5EF4-FFF2-40B4-BE49-F238E27FC236}">
                <a16:creationId xmlns:a16="http://schemas.microsoft.com/office/drawing/2014/main" xmlns="" id="{F75AE946-52C9-4A97-9966-C28D0FC86FEC}"/>
              </a:ext>
            </a:extLst>
          </p:cNvPr>
          <p:cNvCxnSpPr>
            <a:cxnSpLocks/>
          </p:cNvCxnSpPr>
          <p:nvPr/>
        </p:nvCxnSpPr>
        <p:spPr>
          <a:xfrm>
            <a:off x="6323966" y="2269090"/>
            <a:ext cx="2098776" cy="0"/>
          </a:xfrm>
          <a:prstGeom prst="line">
            <a:avLst/>
          </a:prstGeom>
          <a:ln>
            <a:solidFill>
              <a:srgbClr val="FF9F1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105 CuadroTexto">
            <a:extLst>
              <a:ext uri="{FF2B5EF4-FFF2-40B4-BE49-F238E27FC236}">
                <a16:creationId xmlns:a16="http://schemas.microsoft.com/office/drawing/2014/main" xmlns="" id="{37547F7E-63AF-4B6F-B6F6-777783A90730}"/>
              </a:ext>
            </a:extLst>
          </p:cNvPr>
          <p:cNvSpPr txBox="1"/>
          <p:nvPr/>
        </p:nvSpPr>
        <p:spPr>
          <a:xfrm>
            <a:off x="6617410" y="1504133"/>
            <a:ext cx="1999340" cy="810468"/>
          </a:xfrm>
          <a:prstGeom prst="rect">
            <a:avLst/>
          </a:prstGeom>
          <a:noFill/>
        </p:spPr>
        <p:txBody>
          <a:bodyPr wrap="square" lIns="162549" tIns="81275" rIns="162549" bIns="81275" rtlCol="0">
            <a:spAutoFit/>
          </a:bodyPr>
          <a:lstStyle>
            <a:defPPr>
              <a:defRPr lang="es-CO"/>
            </a:defPPr>
            <a:lvl1pPr algn="ctr">
              <a:defRPr sz="2000" b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 algn="l" defTabSz="914118"/>
            <a:r>
              <a:rPr lang="es-CO" sz="1400" dirty="0" err="1">
                <a:solidFill>
                  <a:schemeClr val="tx1"/>
                </a:solidFill>
                <a:cs typeface="Tahoma"/>
              </a:rPr>
              <a:t>United</a:t>
            </a:r>
            <a:r>
              <a:rPr lang="es-CO" sz="1400" dirty="0">
                <a:solidFill>
                  <a:schemeClr val="tx1"/>
                </a:solidFill>
                <a:cs typeface="Tahoma"/>
              </a:rPr>
              <a:t> </a:t>
            </a:r>
            <a:r>
              <a:rPr lang="es-CO" sz="1400" dirty="0" err="1">
                <a:solidFill>
                  <a:schemeClr val="tx1"/>
                </a:solidFill>
                <a:cs typeface="Tahoma"/>
              </a:rPr>
              <a:t>States</a:t>
            </a:r>
            <a:endParaRPr lang="es-CO" sz="1400" dirty="0">
              <a:solidFill>
                <a:schemeClr val="tx1"/>
              </a:solidFill>
              <a:cs typeface="Tahoma"/>
            </a:endParaRPr>
          </a:p>
          <a:p>
            <a:pPr marL="0" lvl="1" defTabSz="622300"/>
            <a:r>
              <a:rPr lang="es-CO" sz="1400" dirty="0">
                <a:latin typeface="Century Gothic" pitchFamily="34" charset="0"/>
                <a:cs typeface="Tahoma"/>
              </a:rPr>
              <a:t>USD 34.745 </a:t>
            </a:r>
            <a:r>
              <a:rPr lang="es-CO" sz="1400" dirty="0" err="1">
                <a:latin typeface="Century Gothic" pitchFamily="34" charset="0"/>
                <a:cs typeface="Tahoma"/>
              </a:rPr>
              <a:t>million</a:t>
            </a:r>
            <a:endParaRPr lang="es-CO" sz="1400" dirty="0">
              <a:latin typeface="Century Gothic" pitchFamily="34" charset="0"/>
              <a:cs typeface="Tahoma"/>
            </a:endParaRPr>
          </a:p>
          <a:p>
            <a:pPr marL="0" lvl="1" defTabSz="622300"/>
            <a:r>
              <a:rPr lang="es-CO" sz="1400" dirty="0">
                <a:latin typeface="Century Gothic" pitchFamily="34" charset="0"/>
                <a:cs typeface="Tahoma"/>
              </a:rPr>
              <a:t>16.3% </a:t>
            </a:r>
          </a:p>
        </p:txBody>
      </p:sp>
      <p:sp>
        <p:nvSpPr>
          <p:cNvPr id="31" name="105 CuadroTexto">
            <a:extLst>
              <a:ext uri="{FF2B5EF4-FFF2-40B4-BE49-F238E27FC236}">
                <a16:creationId xmlns:a16="http://schemas.microsoft.com/office/drawing/2014/main" xmlns="" id="{5F625AE3-6F54-4499-8162-0F4E122500D8}"/>
              </a:ext>
            </a:extLst>
          </p:cNvPr>
          <p:cNvSpPr txBox="1"/>
          <p:nvPr/>
        </p:nvSpPr>
        <p:spPr>
          <a:xfrm>
            <a:off x="6664613" y="2251942"/>
            <a:ext cx="3164295" cy="810468"/>
          </a:xfrm>
          <a:prstGeom prst="rect">
            <a:avLst/>
          </a:prstGeom>
          <a:noFill/>
        </p:spPr>
        <p:txBody>
          <a:bodyPr wrap="square" lIns="162549" tIns="81275" rIns="162549" bIns="81275" rtlCol="0">
            <a:spAutoFit/>
          </a:bodyPr>
          <a:lstStyle>
            <a:defPPr>
              <a:defRPr lang="es-CO"/>
            </a:defPPr>
            <a:lvl1pPr algn="ctr">
              <a:defRPr sz="2000" b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 algn="l" defTabSz="914118"/>
            <a:r>
              <a:rPr lang="es-CO" sz="1400" dirty="0" err="1">
                <a:solidFill>
                  <a:schemeClr val="tx1"/>
                </a:solidFill>
                <a:cs typeface="Tahoma"/>
              </a:rPr>
              <a:t>Panama</a:t>
            </a:r>
            <a:endParaRPr lang="es-CO" sz="1400" dirty="0">
              <a:solidFill>
                <a:schemeClr val="tx1"/>
              </a:solidFill>
              <a:cs typeface="Tahoma"/>
            </a:endParaRPr>
          </a:p>
          <a:p>
            <a:pPr lvl="0" algn="l" defTabSz="914118"/>
            <a:r>
              <a:rPr lang="es-CO" sz="1400" b="0" dirty="0">
                <a:solidFill>
                  <a:schemeClr val="tx1"/>
                </a:solidFill>
                <a:cs typeface="Tahoma"/>
              </a:rPr>
              <a:t>USD 20.531 </a:t>
            </a:r>
            <a:r>
              <a:rPr lang="es-CO" sz="1400" b="0" dirty="0" err="1">
                <a:solidFill>
                  <a:schemeClr val="tx1"/>
                </a:solidFill>
                <a:cs typeface="Tahoma"/>
              </a:rPr>
              <a:t>mililon</a:t>
            </a:r>
            <a:endParaRPr lang="es-CO" sz="1400" b="0" dirty="0">
              <a:solidFill>
                <a:schemeClr val="tx1"/>
              </a:solidFill>
              <a:cs typeface="Tahoma"/>
            </a:endParaRPr>
          </a:p>
          <a:p>
            <a:pPr lvl="0" algn="l" defTabSz="914118"/>
            <a:r>
              <a:rPr lang="es-CO" sz="1400" b="0" dirty="0">
                <a:solidFill>
                  <a:schemeClr val="tx1"/>
                </a:solidFill>
                <a:cs typeface="Tahoma"/>
              </a:rPr>
              <a:t>15%</a:t>
            </a:r>
          </a:p>
        </p:txBody>
      </p:sp>
      <p:sp>
        <p:nvSpPr>
          <p:cNvPr id="32" name="105 CuadroTexto">
            <a:extLst>
              <a:ext uri="{FF2B5EF4-FFF2-40B4-BE49-F238E27FC236}">
                <a16:creationId xmlns:a16="http://schemas.microsoft.com/office/drawing/2014/main" xmlns="" id="{DA9A3D1D-D848-405E-8B4B-B1ABE3597C55}"/>
              </a:ext>
            </a:extLst>
          </p:cNvPr>
          <p:cNvSpPr txBox="1"/>
          <p:nvPr/>
        </p:nvSpPr>
        <p:spPr>
          <a:xfrm>
            <a:off x="6638515" y="3049070"/>
            <a:ext cx="2260849" cy="810468"/>
          </a:xfrm>
          <a:prstGeom prst="rect">
            <a:avLst/>
          </a:prstGeom>
          <a:noFill/>
        </p:spPr>
        <p:txBody>
          <a:bodyPr wrap="square" lIns="162549" tIns="81275" rIns="162549" bIns="81275" rtlCol="0">
            <a:spAutoFit/>
          </a:bodyPr>
          <a:lstStyle>
            <a:defPPr>
              <a:defRPr lang="es-CO"/>
            </a:defPPr>
            <a:lvl1pPr algn="ctr">
              <a:defRPr sz="2000" b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 algn="l" defTabSz="914118"/>
            <a:r>
              <a:rPr lang="es-CO" sz="1400" dirty="0" err="1">
                <a:solidFill>
                  <a:schemeClr val="tx1"/>
                </a:solidFill>
                <a:cs typeface="Tahoma"/>
              </a:rPr>
              <a:t>Spain</a:t>
            </a:r>
            <a:endParaRPr lang="es-CO" sz="1400" dirty="0">
              <a:solidFill>
                <a:schemeClr val="tx1"/>
              </a:solidFill>
              <a:cs typeface="Tahoma"/>
            </a:endParaRPr>
          </a:p>
          <a:p>
            <a:pPr lvl="0" algn="l" defTabSz="914118"/>
            <a:r>
              <a:rPr lang="es-CO" sz="1400" b="0" dirty="0">
                <a:solidFill>
                  <a:schemeClr val="tx1"/>
                </a:solidFill>
                <a:cs typeface="Tahoma"/>
              </a:rPr>
              <a:t>USD 15.821 </a:t>
            </a:r>
            <a:r>
              <a:rPr lang="es-CO" sz="1400" b="0" dirty="0" err="1">
                <a:solidFill>
                  <a:schemeClr val="tx1"/>
                </a:solidFill>
                <a:cs typeface="Tahoma"/>
              </a:rPr>
              <a:t>million</a:t>
            </a:r>
            <a:endParaRPr lang="es-CO" sz="1400" b="0" dirty="0">
              <a:solidFill>
                <a:schemeClr val="tx1"/>
              </a:solidFill>
              <a:cs typeface="Tahoma"/>
            </a:endParaRPr>
          </a:p>
          <a:p>
            <a:pPr lvl="0" algn="l" defTabSz="914118"/>
            <a:r>
              <a:rPr lang="es-CO" sz="1400" b="0" dirty="0">
                <a:solidFill>
                  <a:schemeClr val="tx1"/>
                </a:solidFill>
                <a:cs typeface="Tahoma"/>
              </a:rPr>
              <a:t>9.6%</a:t>
            </a:r>
          </a:p>
        </p:txBody>
      </p:sp>
      <p:sp>
        <p:nvSpPr>
          <p:cNvPr id="33" name="105 CuadroTexto">
            <a:extLst>
              <a:ext uri="{FF2B5EF4-FFF2-40B4-BE49-F238E27FC236}">
                <a16:creationId xmlns:a16="http://schemas.microsoft.com/office/drawing/2014/main" xmlns="" id="{7D4D2DA7-3A45-4BD1-9766-3A5346AE7655}"/>
              </a:ext>
            </a:extLst>
          </p:cNvPr>
          <p:cNvSpPr txBox="1"/>
          <p:nvPr/>
        </p:nvSpPr>
        <p:spPr>
          <a:xfrm>
            <a:off x="6660678" y="3710774"/>
            <a:ext cx="2016218" cy="810468"/>
          </a:xfrm>
          <a:prstGeom prst="rect">
            <a:avLst/>
          </a:prstGeom>
          <a:noFill/>
        </p:spPr>
        <p:txBody>
          <a:bodyPr wrap="square" lIns="162549" tIns="81275" rIns="162549" bIns="81275" rtlCol="0">
            <a:spAutoFit/>
          </a:bodyPr>
          <a:lstStyle>
            <a:defPPr>
              <a:defRPr lang="es-CO"/>
            </a:defPPr>
            <a:lvl1pPr algn="ctr">
              <a:defRPr sz="2000" b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algn="l" defTabSz="914118"/>
            <a:r>
              <a:rPr lang="es-CO" sz="1400" dirty="0" err="1">
                <a:solidFill>
                  <a:schemeClr val="tx1"/>
                </a:solidFill>
                <a:cs typeface="Tahoma"/>
              </a:rPr>
              <a:t>Switzerland</a:t>
            </a:r>
            <a:endParaRPr lang="es-CO" sz="1400" dirty="0">
              <a:solidFill>
                <a:schemeClr val="tx1"/>
              </a:solidFill>
              <a:cs typeface="Tahoma"/>
            </a:endParaRPr>
          </a:p>
          <a:p>
            <a:pPr lvl="0" algn="l" defTabSz="914118"/>
            <a:r>
              <a:rPr lang="es-CO" sz="1400" b="0" dirty="0">
                <a:solidFill>
                  <a:schemeClr val="tx1"/>
                </a:solidFill>
                <a:cs typeface="Tahoma"/>
              </a:rPr>
              <a:t>USD 9.841 </a:t>
            </a:r>
            <a:r>
              <a:rPr lang="es-CO" sz="1400" b="0" dirty="0" err="1">
                <a:solidFill>
                  <a:schemeClr val="tx1"/>
                </a:solidFill>
                <a:cs typeface="Tahoma"/>
              </a:rPr>
              <a:t>million</a:t>
            </a:r>
            <a:endParaRPr lang="es-CO" sz="1400" b="0" dirty="0">
              <a:solidFill>
                <a:schemeClr val="tx1"/>
              </a:solidFill>
              <a:cs typeface="Tahoma"/>
            </a:endParaRPr>
          </a:p>
          <a:p>
            <a:pPr lvl="0" algn="l" defTabSz="914118"/>
            <a:r>
              <a:rPr lang="es-CO" sz="1400" b="0" dirty="0">
                <a:solidFill>
                  <a:schemeClr val="tx1"/>
                </a:solidFill>
                <a:cs typeface="Tahoma"/>
              </a:rPr>
              <a:t>8.7%</a:t>
            </a:r>
          </a:p>
        </p:txBody>
      </p:sp>
      <p:sp>
        <p:nvSpPr>
          <p:cNvPr id="60" name="30 CuadroTexto">
            <a:extLst>
              <a:ext uri="{FF2B5EF4-FFF2-40B4-BE49-F238E27FC236}">
                <a16:creationId xmlns:a16="http://schemas.microsoft.com/office/drawing/2014/main" xmlns="" id="{2771BA09-E8F3-46F2-B0DC-AE35A3834448}"/>
              </a:ext>
            </a:extLst>
          </p:cNvPr>
          <p:cNvSpPr txBox="1"/>
          <p:nvPr/>
        </p:nvSpPr>
        <p:spPr>
          <a:xfrm>
            <a:off x="508007" y="4873076"/>
            <a:ext cx="3770810" cy="230830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>
            <a:defPPr>
              <a:defRPr lang="en-US"/>
            </a:defPPr>
            <a:lvl1pPr lvl="0" defTabSz="1219140">
              <a:defRPr sz="8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 indent="-31548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CO" sz="900" i="0" dirty="0" err="1">
                <a:solidFill>
                  <a:schemeClr val="tx1"/>
                </a:solidFill>
                <a:latin typeface="Century Gothic"/>
                <a:cs typeface="Century Gothic"/>
              </a:rPr>
              <a:t>Source</a:t>
            </a:r>
            <a:r>
              <a:rPr lang="es-CO" sz="900" i="0" dirty="0">
                <a:solidFill>
                  <a:schemeClr val="tx1"/>
                </a:solidFill>
                <a:latin typeface="Century Gothic"/>
                <a:cs typeface="Century Gothic"/>
              </a:rPr>
              <a:t>: Balance </a:t>
            </a:r>
            <a:r>
              <a:rPr lang="es-CO" sz="900" i="0" dirty="0" err="1">
                <a:solidFill>
                  <a:schemeClr val="tx1"/>
                </a:solidFill>
                <a:latin typeface="Century Gothic"/>
                <a:cs typeface="Century Gothic"/>
              </a:rPr>
              <a:t>of</a:t>
            </a:r>
            <a:r>
              <a:rPr lang="es-CO" sz="900" i="0" dirty="0">
                <a:solidFill>
                  <a:schemeClr val="tx1"/>
                </a:solidFill>
                <a:latin typeface="Century Gothic"/>
                <a:cs typeface="Century Gothic"/>
              </a:rPr>
              <a:t> </a:t>
            </a:r>
            <a:r>
              <a:rPr lang="es-CO" sz="900" i="0" dirty="0" err="1">
                <a:solidFill>
                  <a:schemeClr val="tx1"/>
                </a:solidFill>
                <a:latin typeface="Century Gothic"/>
                <a:cs typeface="Century Gothic"/>
              </a:rPr>
              <a:t>Payments</a:t>
            </a:r>
            <a:r>
              <a:rPr lang="es-CO" sz="900" i="0" dirty="0">
                <a:solidFill>
                  <a:schemeClr val="tx1"/>
                </a:solidFill>
                <a:latin typeface="Century Gothic"/>
                <a:cs typeface="Century Gothic"/>
              </a:rPr>
              <a:t> - Banco de la República</a:t>
            </a:r>
            <a:endParaRPr lang="es-CO" sz="900" i="0" dirty="0">
              <a:solidFill>
                <a:schemeClr val="tx1"/>
              </a:solidFill>
            </a:endParaRPr>
          </a:p>
        </p:txBody>
      </p:sp>
      <p:pic>
        <p:nvPicPr>
          <p:cNvPr id="35" name="Imagen 34">
            <a:extLst>
              <a:ext uri="{FF2B5EF4-FFF2-40B4-BE49-F238E27FC236}">
                <a16:creationId xmlns:a16="http://schemas.microsoft.com/office/drawing/2014/main" xmlns="" id="{9D030065-2106-4C9F-98B2-2A636FDB38F2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35073" t="23303" r="57970" b="72637"/>
          <a:stretch/>
        </p:blipFill>
        <p:spPr>
          <a:xfrm>
            <a:off x="1834775" y="3894335"/>
            <a:ext cx="1099710" cy="842351"/>
          </a:xfrm>
          <a:prstGeom prst="rect">
            <a:avLst/>
          </a:prstGeom>
        </p:spPr>
      </p:pic>
      <p:graphicFrame>
        <p:nvGraphicFramePr>
          <p:cNvPr id="7" name="7 Gráfico">
            <a:extLst>
              <a:ext uri="{FF2B5EF4-FFF2-40B4-BE49-F238E27FC236}">
                <a16:creationId xmlns:a16="http://schemas.microsoft.com/office/drawing/2014/main" xmlns="" id="{0EFBB023-3131-4D83-957B-2ECF2936B6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1441282"/>
              </p:ext>
            </p:extLst>
          </p:nvPr>
        </p:nvGraphicFramePr>
        <p:xfrm>
          <a:off x="508006" y="1464948"/>
          <a:ext cx="5226125" cy="27887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pic>
        <p:nvPicPr>
          <p:cNvPr id="36" name="Imagen 35">
            <a:extLst>
              <a:ext uri="{FF2B5EF4-FFF2-40B4-BE49-F238E27FC236}">
                <a16:creationId xmlns:a16="http://schemas.microsoft.com/office/drawing/2014/main" xmlns="" id="{482948AC-B1B5-4FA5-8971-DCF9206CC2FD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35073" t="23303" r="57970" b="72637"/>
          <a:stretch/>
        </p:blipFill>
        <p:spPr>
          <a:xfrm>
            <a:off x="1910973" y="73451"/>
            <a:ext cx="1099710" cy="842351"/>
          </a:xfrm>
          <a:prstGeom prst="rect">
            <a:avLst/>
          </a:prstGeom>
        </p:spPr>
      </p:pic>
      <p:sp>
        <p:nvSpPr>
          <p:cNvPr id="34" name="Rectángulo 33">
            <a:extLst>
              <a:ext uri="{FF2B5EF4-FFF2-40B4-BE49-F238E27FC236}">
                <a16:creationId xmlns:a16="http://schemas.microsoft.com/office/drawing/2014/main" xmlns="" id="{AB6D4486-7E59-4700-83E1-B774BB66BCEB}"/>
              </a:ext>
            </a:extLst>
          </p:cNvPr>
          <p:cNvSpPr/>
          <p:nvPr/>
        </p:nvSpPr>
        <p:spPr>
          <a:xfrm>
            <a:off x="405924" y="44703"/>
            <a:ext cx="8016818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527" defTabSz="1219140">
              <a:lnSpc>
                <a:spcPts val="2500"/>
              </a:lnSpc>
              <a:defRPr/>
            </a:pPr>
            <a:r>
              <a:rPr lang="es-CO" alt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In 2017, in Colombia, </a:t>
            </a:r>
            <a:r>
              <a:rPr lang="es-CO" altLang="en-U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the</a:t>
            </a:r>
            <a:r>
              <a:rPr lang="es-CO" alt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FDI </a:t>
            </a:r>
            <a:r>
              <a:rPr lang="es-CO" altLang="en-U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was</a:t>
            </a:r>
            <a:r>
              <a:rPr lang="es-CO" alt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CO" altLang="en-U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concentrated</a:t>
            </a:r>
            <a:r>
              <a:rPr lang="es-CO" alt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</a:t>
            </a:r>
            <a:r>
              <a:rPr lang="es-CO" altLang="en-U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by</a:t>
            </a:r>
            <a:r>
              <a:rPr lang="es-CO" alt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70% in </a:t>
            </a:r>
            <a:r>
              <a:rPr lang="es-CO" altLang="en-U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the</a:t>
            </a:r>
            <a:r>
              <a:rPr lang="es-CO" alt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non-</a:t>
            </a:r>
            <a:r>
              <a:rPr lang="es-CO" altLang="en-U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mining</a:t>
            </a:r>
            <a:r>
              <a:rPr lang="es-CO" alt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and </a:t>
            </a:r>
            <a:r>
              <a:rPr lang="es-CO" altLang="en-US" sz="2500" b="1" dirty="0" err="1">
                <a:solidFill>
                  <a:schemeClr val="bg1">
                    <a:lumMod val="50000"/>
                  </a:schemeClr>
                </a:solidFill>
                <a:latin typeface="Century Gothic"/>
              </a:rPr>
              <a:t>energy</a:t>
            </a:r>
            <a:r>
              <a:rPr lang="es-CO" altLang="en-US" sz="2500" b="1" dirty="0">
                <a:solidFill>
                  <a:schemeClr val="bg1">
                    <a:lumMod val="50000"/>
                  </a:schemeClr>
                </a:solidFill>
                <a:latin typeface="Century Gothic"/>
              </a:rPr>
              <a:t> sector </a:t>
            </a:r>
          </a:p>
          <a:p>
            <a:pPr marL="33527" defTabSz="1219140">
              <a:lnSpc>
                <a:spcPts val="2500"/>
              </a:lnSpc>
              <a:defRPr/>
            </a:pPr>
            <a:endParaRPr lang="es-CO" sz="2500" b="1" dirty="0">
              <a:solidFill>
                <a:schemeClr val="bg1">
                  <a:lumMod val="50000"/>
                </a:schemeClr>
              </a:solidFill>
              <a:latin typeface="Century Gothic"/>
              <a:cs typeface="Century Gothic"/>
            </a:endParaRPr>
          </a:p>
        </p:txBody>
      </p:sp>
      <p:pic>
        <p:nvPicPr>
          <p:cNvPr id="37" name="Imagen 36">
            <a:extLst>
              <a:ext uri="{FF2B5EF4-FFF2-40B4-BE49-F238E27FC236}">
                <a16:creationId xmlns:a16="http://schemas.microsoft.com/office/drawing/2014/main" xmlns="" id="{2B47A9DD-E292-4FC8-9C98-C7FB580AC1A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99111" r="50195"/>
          <a:stretch/>
        </p:blipFill>
        <p:spPr>
          <a:xfrm>
            <a:off x="448668" y="5098019"/>
            <a:ext cx="3621677" cy="45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329108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/>
          <p:cNvSpPr/>
          <p:nvPr/>
        </p:nvSpPr>
        <p:spPr>
          <a:xfrm>
            <a:off x="7159304" y="4364843"/>
            <a:ext cx="1042585" cy="672486"/>
          </a:xfrm>
          <a:prstGeom prst="rect">
            <a:avLst/>
          </a:prstGeom>
        </p:spPr>
        <p:txBody>
          <a:bodyPr wrap="none" lIns="68576" tIns="34287" rIns="68576" bIns="34287">
            <a:spAutoFit/>
          </a:bodyPr>
          <a:lstStyle/>
          <a:p>
            <a:pPr marL="0" marR="0" lvl="0" indent="0" algn="ctr" defTabSz="685787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4000" b="1" i="0" u="none" strike="noStrike" kern="1200" cap="none" spc="-15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33</a:t>
            </a:r>
            <a:r>
              <a:rPr kumimoji="0" lang="es-ES_tradnl" sz="1600" b="1" i="0" u="none" strike="noStrike" kern="1200" cap="none" spc="-15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/>
            </a:r>
            <a:br>
              <a:rPr kumimoji="0" lang="es-ES_tradnl" sz="1600" b="1" i="0" u="none" strike="noStrike" kern="1200" cap="none" spc="-15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</a:br>
            <a:r>
              <a:rPr kumimoji="0" lang="es-ES_tradnl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+mn-ea"/>
                <a:cs typeface="Century Gothic"/>
              </a:rPr>
              <a:t>countries</a:t>
            </a:r>
            <a:endParaRPr kumimoji="0" lang="es-ES_tradn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+mn-ea"/>
              <a:cs typeface="Century Gothic"/>
            </a:endParaRPr>
          </a:p>
        </p:txBody>
      </p:sp>
      <p:pic>
        <p:nvPicPr>
          <p:cNvPr id="7" name="Imagen 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498" y="4745187"/>
            <a:ext cx="473393" cy="294601"/>
          </a:xfrm>
          <a:prstGeom prst="rect">
            <a:avLst/>
          </a:prstGeom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129295" y="106062"/>
            <a:ext cx="6857643" cy="600751"/>
          </a:xfrm>
          <a:prstGeom prst="rect">
            <a:avLst/>
          </a:prstGeom>
        </p:spPr>
        <p:txBody>
          <a:bodyPr lIns="68576" tIns="34287" rIns="68576" bIns="34287"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2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33404" algn="l"/>
              </a:tabLst>
              <a:defRPr/>
            </a:pPr>
            <a:r>
              <a:rPr kumimoji="0" lang="es-ES_tradnl" sz="170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charset="0"/>
                <a:ea typeface="Century Gothic" charset="0"/>
                <a:cs typeface="Century Gothic" charset="0"/>
              </a:rPr>
              <a:t>Procolombia´s</a:t>
            </a:r>
            <a:r>
              <a:rPr kumimoji="0" lang="es-ES_tradnl" sz="170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charset="0"/>
                <a:ea typeface="Century Gothic" charset="0"/>
                <a:cs typeface="Century Gothic" charset="0"/>
              </a:rPr>
              <a:t> </a:t>
            </a:r>
            <a:r>
              <a:rPr kumimoji="0" lang="es-ES_tradnl" sz="170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charset="0"/>
                <a:ea typeface="Century Gothic" charset="0"/>
                <a:cs typeface="Century Gothic" charset="0"/>
              </a:rPr>
              <a:t>worldwide</a:t>
            </a:r>
            <a:r>
              <a:rPr kumimoji="0" lang="es-ES_tradnl" sz="170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charset="0"/>
                <a:ea typeface="Century Gothic" charset="0"/>
                <a:cs typeface="Century Gothic" charset="0"/>
              </a:rPr>
              <a:t> </a:t>
            </a:r>
            <a:r>
              <a:rPr kumimoji="0" lang="es-ES_tradnl" sz="170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charset="0"/>
                <a:ea typeface="Century Gothic" charset="0"/>
                <a:cs typeface="Century Gothic" charset="0"/>
              </a:rPr>
              <a:t>presence</a:t>
            </a:r>
            <a:endParaRPr kumimoji="0" lang="es-ES_tradnl" sz="1707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charset="0"/>
              <a:ea typeface="Century Gothic" charset="0"/>
              <a:cs typeface="Century Gothic" charset="0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FA891504-2F2B-4FDC-9A83-5278D061143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6" y="-420929"/>
            <a:ext cx="9143524" cy="5564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64413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>
            <a:extLst>
              <a:ext uri="{FF2B5EF4-FFF2-40B4-BE49-F238E27FC236}">
                <a16:creationId xmlns:a16="http://schemas.microsoft.com/office/drawing/2014/main" xmlns="" id="{EC13EBAB-0A23-481A-9834-20642A85941A}"/>
              </a:ext>
            </a:extLst>
          </p:cNvPr>
          <p:cNvSpPr/>
          <p:nvPr/>
        </p:nvSpPr>
        <p:spPr>
          <a:xfrm>
            <a:off x="0" y="4427621"/>
            <a:ext cx="9144000" cy="7800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xmlns="" id="{BE584252-6113-42A8-985A-A6B8E98DF4C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8916" y="4524074"/>
            <a:ext cx="2860575" cy="434638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xmlns="" id="{A2D9DA28-9CB9-4D25-954B-A05D33C9AEB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77363" y="3925251"/>
            <a:ext cx="2829918" cy="1600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756346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xmlns="" id="{3EB8427E-7518-2F4D-A733-8AC45FBCF7B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0" cy="5172701"/>
          </a:xfrm>
          <a:prstGeom prst="rect">
            <a:avLst/>
          </a:prstGeom>
        </p:spPr>
      </p:pic>
      <p:sp>
        <p:nvSpPr>
          <p:cNvPr id="6" name="Rectángulo 5">
            <a:extLst>
              <a:ext uri="{FF2B5EF4-FFF2-40B4-BE49-F238E27FC236}">
                <a16:creationId xmlns:a16="http://schemas.microsoft.com/office/drawing/2014/main" xmlns="" id="{F08CD222-35BF-49D4-B7A7-B0703B0C1A2C}"/>
              </a:ext>
            </a:extLst>
          </p:cNvPr>
          <p:cNvSpPr/>
          <p:nvPr/>
        </p:nvSpPr>
        <p:spPr>
          <a:xfrm>
            <a:off x="0" y="2997456"/>
            <a:ext cx="9144000" cy="2141883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sp>
        <p:nvSpPr>
          <p:cNvPr id="13" name="Rectángulo 12">
            <a:extLst>
              <a:ext uri="{FF2B5EF4-FFF2-40B4-BE49-F238E27FC236}">
                <a16:creationId xmlns:a16="http://schemas.microsoft.com/office/drawing/2014/main" xmlns="" id="{19DCDE77-3438-4A4C-9E49-6D32E461C470}"/>
              </a:ext>
            </a:extLst>
          </p:cNvPr>
          <p:cNvSpPr/>
          <p:nvPr/>
        </p:nvSpPr>
        <p:spPr>
          <a:xfrm rot="10800000">
            <a:off x="-1" y="-5452"/>
            <a:ext cx="9144000" cy="1452502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6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xmlns="" id="{F4B957FB-340C-0B42-91A7-982AF110025B}"/>
              </a:ext>
            </a:extLst>
          </p:cNvPr>
          <p:cNvSpPr txBox="1"/>
          <p:nvPr/>
        </p:nvSpPr>
        <p:spPr>
          <a:xfrm>
            <a:off x="2753853" y="2412681"/>
            <a:ext cx="47676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/>
                <a:cs typeface="Century Gothic"/>
              </a:rPr>
              <a:t>TOURISM IN COLOMBIA</a:t>
            </a:r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xmlns="" id="{17FDBDC0-E333-4CFE-9E15-718AA885506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7434" y="-17326"/>
            <a:ext cx="476102" cy="5190027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xmlns="" id="{18D09CC1-EEBC-42BA-BDE1-B836C26301EB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2668" y="4083442"/>
            <a:ext cx="2538664" cy="451895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xmlns="" id="{78A4970C-8770-49B1-9A0F-9AFAB2876D7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30286" y="-360946"/>
            <a:ext cx="2829918" cy="1600200"/>
          </a:xfrm>
          <a:prstGeom prst="rect">
            <a:avLst/>
          </a:prstGeom>
        </p:spPr>
      </p:pic>
      <p:sp>
        <p:nvSpPr>
          <p:cNvPr id="12" name="4 Rectángulo">
            <a:extLst>
              <a:ext uri="{FF2B5EF4-FFF2-40B4-BE49-F238E27FC236}">
                <a16:creationId xmlns:a16="http://schemas.microsoft.com/office/drawing/2014/main" xmlns="" id="{50EF2B56-4C48-4FA6-AA12-52D05ADC8346}"/>
              </a:ext>
            </a:extLst>
          </p:cNvPr>
          <p:cNvSpPr/>
          <p:nvPr/>
        </p:nvSpPr>
        <p:spPr>
          <a:xfrm>
            <a:off x="1553569" y="1866509"/>
            <a:ext cx="7279773" cy="171587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57856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6.jpeg"/></Relationships>
</file>

<file path=ppt/theme/_rels/themeOverrid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27.jpeg"/></Relationships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1_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Damask">
  <a:themeElements>
    <a:clrScheme name="Damask">
      <a:dk1>
        <a:sysClr val="windowText" lastClr="000000"/>
      </a:dk1>
      <a:lt1>
        <a:sysClr val="window" lastClr="FFFFFF"/>
      </a:lt1>
      <a:dk2>
        <a:srgbClr val="2A5B7F"/>
      </a:dk2>
      <a:lt2>
        <a:srgbClr val="ABDAFC"/>
      </a:lt2>
      <a:accent1>
        <a:srgbClr val="9EC544"/>
      </a:accent1>
      <a:accent2>
        <a:srgbClr val="50BEA3"/>
      </a:accent2>
      <a:accent3>
        <a:srgbClr val="4A9CCC"/>
      </a:accent3>
      <a:accent4>
        <a:srgbClr val="9A66CA"/>
      </a:accent4>
      <a:accent5>
        <a:srgbClr val="C54F71"/>
      </a:accent5>
      <a:accent6>
        <a:srgbClr val="DE9C3C"/>
      </a:accent6>
      <a:hlink>
        <a:srgbClr val="6BA9DA"/>
      </a:hlink>
      <a:folHlink>
        <a:srgbClr val="A0BCD3"/>
      </a:folHlink>
    </a:clrScheme>
    <a:fontScheme name="Damask">
      <a:majorFont>
        <a:latin typeface="Bookman Old Style" panose="02050604050505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Damask">
      <a: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105000"/>
                <a:lumMod val="110000"/>
              </a:schemeClr>
            </a:gs>
            <a:gs pos="100000">
              <a:schemeClr val="phClr">
                <a:tint val="78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0000"/>
                <a:lumMod val="104000"/>
              </a:schemeClr>
            </a:gs>
            <a:gs pos="69000">
              <a:schemeClr val="phClr">
                <a:shade val="86000"/>
                <a:satMod val="130000"/>
                <a:lumMod val="102000"/>
              </a:schemeClr>
            </a:gs>
            <a:gs pos="100000">
              <a:schemeClr val="phClr">
                <a:shade val="72000"/>
                <a:satMod val="130000"/>
                <a:lumMod val="100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38100" dir="5400000" sy="96000" rotWithShape="0">
              <a:srgbClr val="000000">
                <a:alpha val="54000"/>
              </a:srgbClr>
            </a:outerShdw>
          </a:effectLst>
        </a:effectStyle>
        <a:effectStyle>
          <a:effectLst>
            <a:outerShdw blurRad="76200" dist="38100" dir="5400000" algn="ctr" rotWithShape="0">
              <a:srgbClr val="000000">
                <a:alpha val="76000"/>
              </a:srgbClr>
            </a:outerShdw>
          </a:effectLst>
          <a:scene3d>
            <a:camera prst="orthographicFront">
              <a:rot lat="0" lon="0" rev="0"/>
            </a:camera>
            <a:lightRig rig="balanced" dir="t"/>
          </a:scene3d>
          <a:sp3d prstMaterial="matte">
            <a:bevelT w="25400" h="254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shade val="18000"/>
                <a:satMod val="160000"/>
                <a:lumMod val="28000"/>
              </a:schemeClr>
              <a:schemeClr val="phClr">
                <a:tint val="95000"/>
                <a:satMod val="160000"/>
                <a:lumMod val="116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Damask" id="{F9A299A0-33D0-4E0F-9F3F-7163E3744208}" vid="{746EEEEA-FB6A-406B-B510-531588D54811}"/>
    </a:ext>
  </a:extLst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En blanco copia 1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En blanco copia 1">
    <a:majorFont>
      <a:latin typeface="Gill Sans Light"/>
      <a:ea typeface="Heiti SC Light"/>
      <a:cs typeface="Heiti SC Light"/>
    </a:majorFont>
    <a:minorFont>
      <a:latin typeface="Gill Sans Light"/>
      <a:ea typeface="Heiti SC Light"/>
      <a:cs typeface="Heiti SC Light"/>
    </a:minorFont>
  </a:fontScheme>
  <a:fmtScheme name="Papel">
    <a:fillStyleLst>
      <a:solidFill>
        <a:schemeClr val="phClr"/>
      </a:solidFill>
      <a:blipFill>
        <a:blip xmlns:r="http://schemas.openxmlformats.org/officeDocument/2006/relationships" r:embed="rId1">
          <a:duotone>
            <a:schemeClr val="phClr">
              <a:shade val="63000"/>
              <a:tint val="82000"/>
            </a:schemeClr>
            <a:schemeClr val="phClr">
              <a:tint val="10000"/>
              <a:satMod val="400000"/>
            </a:schemeClr>
          </a:duotone>
        </a:blip>
        <a:tile tx="0" ty="0" sx="40000" sy="40000" flip="none" algn="tl"/>
      </a:blipFill>
      <a:blipFill>
        <a:blip xmlns:r="http://schemas.openxmlformats.org/officeDocument/2006/relationships" r:embed="rId1">
          <a:duotone>
            <a:schemeClr val="phClr">
              <a:shade val="40000"/>
            </a:schemeClr>
            <a:schemeClr val="phClr">
              <a:tint val="42000"/>
            </a:schemeClr>
          </a:duotone>
        </a:blip>
        <a:tile tx="0" ty="0" sx="40000" sy="40000" flip="none" algn="tl"/>
      </a:blipFill>
    </a:fillStyleLst>
    <a:lnStyleLst>
      <a:ln w="127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  <a:ln w="635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95000" rotWithShape="0">
            <a:srgbClr val="000000">
              <a:alpha val="50000"/>
            </a:srgbClr>
          </a:outerShdw>
          <a:softEdge rad="12700"/>
        </a:effectLst>
      </a:effectStyle>
      <a:effectStyle>
        <a:effectLst>
          <a:outerShdw blurRad="95000" rotWithShape="0">
            <a:srgbClr val="000000">
              <a:alpha val="50000"/>
            </a:srgbClr>
          </a:outerShdw>
          <a:softEdge rad="12700"/>
        </a:effectLst>
      </a:effectStyle>
      <a:effectStyle>
        <a:effectLst>
          <a:outerShdw blurRad="95000" algn="tl" rotWithShape="0">
            <a:srgbClr val="000000">
              <a:alpha val="50000"/>
            </a:srgbClr>
          </a:outerShdw>
        </a:effectLst>
        <a:scene3d>
          <a:camera prst="orthographicFront"/>
          <a:lightRig rig="soft" dir="t">
            <a:rot lat="0" lon="0" rev="18000000"/>
          </a:lightRig>
        </a:scene3d>
        <a:sp3d prstMaterial="dkEdge">
          <a:bevelT w="73660" h="44450" prst="riblet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13350</TotalTime>
  <Words>6447</Words>
  <Application>Microsoft Office PowerPoint</Application>
  <PresentationFormat>On-screen Show (16:9)</PresentationFormat>
  <Paragraphs>1418</Paragraphs>
  <Slides>81</Slides>
  <Notes>75</Notes>
  <HiddenSlides>0</HiddenSlides>
  <MMClips>0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81</vt:i4>
      </vt:variant>
    </vt:vector>
  </HeadingPairs>
  <TitlesOfParts>
    <vt:vector size="84" baseType="lpstr">
      <vt:lpstr>Tema de Office</vt:lpstr>
      <vt:lpstr>1_Tema de Office</vt:lpstr>
      <vt:lpstr>Damask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Jefferson Camacho</dc:creator>
  <cp:lastModifiedBy>Neslihan Onuralp</cp:lastModifiedBy>
  <cp:revision>368</cp:revision>
  <dcterms:created xsi:type="dcterms:W3CDTF">2018-03-09T16:17:47Z</dcterms:created>
  <dcterms:modified xsi:type="dcterms:W3CDTF">2019-03-08T13:10:12Z</dcterms:modified>
</cp:coreProperties>
</file>