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  <p:sldMasterId id="2147483753" r:id="rId2"/>
    <p:sldMasterId id="2147483766" r:id="rId3"/>
    <p:sldMasterId id="2147483795" r:id="rId4"/>
    <p:sldMasterId id="2147483810" r:id="rId5"/>
    <p:sldMasterId id="2147483824" r:id="rId6"/>
  </p:sldMasterIdLst>
  <p:notesMasterIdLst>
    <p:notesMasterId r:id="rId17"/>
  </p:notesMasterIdLst>
  <p:handoutMasterIdLst>
    <p:handoutMasterId r:id="rId18"/>
  </p:handoutMasterIdLst>
  <p:sldIdLst>
    <p:sldId id="283" r:id="rId7"/>
    <p:sldId id="288" r:id="rId8"/>
    <p:sldId id="294" r:id="rId9"/>
    <p:sldId id="295" r:id="rId10"/>
    <p:sldId id="296" r:id="rId11"/>
    <p:sldId id="297" r:id="rId12"/>
    <p:sldId id="298" r:id="rId13"/>
    <p:sldId id="299" r:id="rId14"/>
    <p:sldId id="270" r:id="rId15"/>
    <p:sldId id="286" r:id="rId1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76" d="100"/>
          <a:sy n="76" d="100"/>
        </p:scale>
        <p:origin x="6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E2849-9F47-4F3B-AE5F-501C76ACCF93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1C4DD-52B8-4B97-9761-59BC13F44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02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4EE4A-EE90-4EEE-84C8-D65583D9AD3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777620"/>
            <a:ext cx="5436909" cy="390957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0A173-DBC7-43C7-AF36-FDB2DEC37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090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38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40FC-F30A-4955-B336-53A438DE283C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8B1A-CD63-4E82-BA14-36FCCEC0C5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40FC-F30A-4955-B336-53A438DE283C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8B1A-CD63-4E82-BA14-36FCCEC0C5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4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4600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7270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"/>
          <p:cNvSpPr>
            <a:spLocks noGrp="1"/>
          </p:cNvSpPr>
          <p:nvPr>
            <p:ph type="sldNum" sz="quarter" idx="10"/>
          </p:nvPr>
        </p:nvSpPr>
        <p:spPr>
          <a:xfrm>
            <a:off x="11577341" y="6442770"/>
            <a:ext cx="175617" cy="129480"/>
          </a:xfrm>
        </p:spPr>
        <p:txBody>
          <a:bodyPr/>
          <a:lstStyle>
            <a:lvl1pPr defTabSz="409635">
              <a:defRPr/>
            </a:lvl1pPr>
          </a:lstStyle>
          <a:p>
            <a:pPr>
              <a:defRPr/>
            </a:pPr>
            <a:fld id="{A2408879-B87A-4A2F-A84C-CBCE028954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798413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058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53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8538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848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3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7525"/>
            <a:ext cx="10515600" cy="4351338"/>
          </a:xfrm>
        </p:spPr>
        <p:txBody>
          <a:bodyPr/>
          <a:lstStyle>
            <a:lvl1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7925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903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22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667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399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0026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398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08" y="-23441"/>
            <a:ext cx="8943083" cy="690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3" name="Shape 9"/>
          <p:cNvSpPr>
            <a:spLocks noChangeArrowheads="1"/>
          </p:cNvSpPr>
          <p:nvPr/>
        </p:nvSpPr>
        <p:spPr bwMode="auto">
          <a:xfrm rot="21000000">
            <a:off x="5380137" y="217662"/>
            <a:ext cx="3756422" cy="579313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anchor="ctr"/>
          <a:lstStyle>
            <a:lvl1pPr defTabSz="4889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889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889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889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889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687">
              <a:solidFill>
                <a:srgbClr val="FFFFFF"/>
              </a:solidFill>
              <a:latin typeface="Helvetica Light"/>
              <a:cs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73546517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08" y="-23441"/>
            <a:ext cx="8943083" cy="690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79436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08" y="-23441"/>
            <a:ext cx="8943083" cy="690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3" name="Shape 15"/>
          <p:cNvSpPr>
            <a:spLocks noChangeArrowheads="1"/>
          </p:cNvSpPr>
          <p:nvPr/>
        </p:nvSpPr>
        <p:spPr bwMode="auto">
          <a:xfrm rot="21000000">
            <a:off x="5380137" y="217662"/>
            <a:ext cx="3756422" cy="579313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anchor="ctr"/>
          <a:lstStyle>
            <a:lvl1pPr defTabSz="4889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889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889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889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889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88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88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88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88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687">
              <a:solidFill>
                <a:srgbClr val="FFFFFF"/>
              </a:solidFill>
              <a:latin typeface="Helvetica Light"/>
              <a:cs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2618668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">
    <p:bg>
      <p:bgPr>
        <a:solidFill>
          <a:srgbClr val="BF35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6"/>
          <p:cNvSpPr>
            <a:spLocks noChangeShapeType="1"/>
          </p:cNvSpPr>
          <p:nvPr/>
        </p:nvSpPr>
        <p:spPr bwMode="auto">
          <a:xfrm flipV="1">
            <a:off x="293192" y="1006822"/>
            <a:ext cx="11605617" cy="0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pic>
        <p:nvPicPr>
          <p:cNvPr id="3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1"/>
          <a:stretch>
            <a:fillRect/>
          </a:stretch>
        </p:blipFill>
        <p:spPr bwMode="auto">
          <a:xfrm>
            <a:off x="13395" y="1451075"/>
            <a:ext cx="2920008" cy="447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39"/>
          <p:cNvSpPr>
            <a:spLocks noChangeArrowheads="1"/>
          </p:cNvSpPr>
          <p:nvPr/>
        </p:nvSpPr>
        <p:spPr bwMode="auto">
          <a:xfrm>
            <a:off x="11800518" y="6441654"/>
            <a:ext cx="65" cy="12990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2950" indent="-28575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430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002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574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41050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844">
              <a:solidFill>
                <a:srgbClr val="FFFFFF"/>
              </a:solidFill>
              <a:latin typeface="Museo Sans"/>
              <a:ea typeface="Museo Sans"/>
              <a:cs typeface="Museo Sans"/>
              <a:sym typeface="Museo Sans"/>
            </a:endParaRPr>
          </a:p>
        </p:txBody>
      </p:sp>
    </p:spTree>
    <p:extLst>
      <p:ext uri="{BB962C8B-B14F-4D97-AF65-F5344CB8AC3E}">
        <p14:creationId xmlns:p14="http://schemas.microsoft.com/office/powerpoint/2010/main" val="365862788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3659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1">
    <p:bg>
      <p:bgPr>
        <a:solidFill>
          <a:srgbClr val="0077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2"/>
          <p:cNvSpPr>
            <a:spLocks noChangeShapeType="1"/>
          </p:cNvSpPr>
          <p:nvPr/>
        </p:nvSpPr>
        <p:spPr bwMode="auto">
          <a:xfrm flipV="1">
            <a:off x="293192" y="1006822"/>
            <a:ext cx="11605617" cy="0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pic>
        <p:nvPicPr>
          <p:cNvPr id="3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1"/>
          <a:stretch>
            <a:fillRect/>
          </a:stretch>
        </p:blipFill>
        <p:spPr bwMode="auto">
          <a:xfrm>
            <a:off x="13395" y="1451075"/>
            <a:ext cx="2920008" cy="447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6" name="Shape 46"/>
          <p:cNvSpPr>
            <a:spLocks noChangeArrowheads="1"/>
          </p:cNvSpPr>
          <p:nvPr/>
        </p:nvSpPr>
        <p:spPr bwMode="auto">
          <a:xfrm>
            <a:off x="11752893" y="6441654"/>
            <a:ext cx="65" cy="12990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2950" indent="-28575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430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002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574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41050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844">
              <a:solidFill>
                <a:srgbClr val="FFFFFF"/>
              </a:solidFill>
              <a:latin typeface="Museo Sans"/>
              <a:ea typeface="Museo Sans"/>
              <a:cs typeface="Museo Sans"/>
              <a:sym typeface="Museo Sans"/>
            </a:endParaRPr>
          </a:p>
        </p:txBody>
      </p:sp>
    </p:spTree>
    <p:extLst>
      <p:ext uri="{BB962C8B-B14F-4D97-AF65-F5344CB8AC3E}">
        <p14:creationId xmlns:p14="http://schemas.microsoft.com/office/powerpoint/2010/main" val="284087710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2">
    <p:bg>
      <p:bgPr>
        <a:solidFill>
          <a:srgbClr val="383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8"/>
          <p:cNvSpPr>
            <a:spLocks noChangeShapeType="1"/>
          </p:cNvSpPr>
          <p:nvPr/>
        </p:nvSpPr>
        <p:spPr bwMode="auto">
          <a:xfrm flipV="1">
            <a:off x="293192" y="1006822"/>
            <a:ext cx="11605617" cy="0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pic>
        <p:nvPicPr>
          <p:cNvPr id="3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1"/>
          <a:stretch>
            <a:fillRect/>
          </a:stretch>
        </p:blipFill>
        <p:spPr bwMode="auto">
          <a:xfrm>
            <a:off x="13395" y="1451075"/>
            <a:ext cx="2920008" cy="447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6" name="Shape 52"/>
          <p:cNvSpPr>
            <a:spLocks noChangeArrowheads="1"/>
          </p:cNvSpPr>
          <p:nvPr/>
        </p:nvSpPr>
        <p:spPr bwMode="auto">
          <a:xfrm>
            <a:off x="11752893" y="6441654"/>
            <a:ext cx="65" cy="12990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2950" indent="-28575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430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002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574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41050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844">
              <a:solidFill>
                <a:srgbClr val="FFFFFF"/>
              </a:solidFill>
              <a:latin typeface="Museo Sans"/>
              <a:ea typeface="Museo Sans"/>
              <a:cs typeface="Museo Sans"/>
              <a:sym typeface="Museo Sans"/>
            </a:endParaRPr>
          </a:p>
        </p:txBody>
      </p:sp>
    </p:spTree>
    <p:extLst>
      <p:ext uri="{BB962C8B-B14F-4D97-AF65-F5344CB8AC3E}">
        <p14:creationId xmlns:p14="http://schemas.microsoft.com/office/powerpoint/2010/main" val="334769400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7">
    <p:bg>
      <p:bgPr>
        <a:solidFill>
          <a:srgbClr val="0077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0"/>
          <p:cNvSpPr>
            <a:spLocks noChangeShapeType="1"/>
          </p:cNvSpPr>
          <p:nvPr/>
        </p:nvSpPr>
        <p:spPr bwMode="auto">
          <a:xfrm flipV="1">
            <a:off x="293192" y="1006822"/>
            <a:ext cx="11605617" cy="0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pic>
        <p:nvPicPr>
          <p:cNvPr id="3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61" b="48547"/>
          <a:stretch>
            <a:fillRect/>
          </a:stretch>
        </p:blipFill>
        <p:spPr bwMode="auto">
          <a:xfrm>
            <a:off x="10419" y="5112246"/>
            <a:ext cx="3113484" cy="230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6" name="Shape 64"/>
          <p:cNvSpPr>
            <a:spLocks noChangeArrowheads="1"/>
          </p:cNvSpPr>
          <p:nvPr/>
        </p:nvSpPr>
        <p:spPr bwMode="auto">
          <a:xfrm>
            <a:off x="11752893" y="6441654"/>
            <a:ext cx="65" cy="12990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2950" indent="-28575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430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002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574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41050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844">
              <a:solidFill>
                <a:srgbClr val="FFFFFF"/>
              </a:solidFill>
              <a:latin typeface="Museo Sans"/>
              <a:ea typeface="Museo Sans"/>
              <a:cs typeface="Museo Sans"/>
              <a:sym typeface="Museo Sans"/>
            </a:endParaRPr>
          </a:p>
        </p:txBody>
      </p:sp>
    </p:spTree>
    <p:extLst>
      <p:ext uri="{BB962C8B-B14F-4D97-AF65-F5344CB8AC3E}">
        <p14:creationId xmlns:p14="http://schemas.microsoft.com/office/powerpoint/2010/main" val="402174629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8">
    <p:bg>
      <p:bgPr>
        <a:solidFill>
          <a:srgbClr val="383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6"/>
          <p:cNvSpPr>
            <a:spLocks noChangeShapeType="1"/>
          </p:cNvSpPr>
          <p:nvPr/>
        </p:nvSpPr>
        <p:spPr bwMode="auto">
          <a:xfrm flipV="1">
            <a:off x="293192" y="1006822"/>
            <a:ext cx="11605617" cy="0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pic>
        <p:nvPicPr>
          <p:cNvPr id="3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61" b="48547"/>
          <a:stretch>
            <a:fillRect/>
          </a:stretch>
        </p:blipFill>
        <p:spPr bwMode="auto">
          <a:xfrm>
            <a:off x="10419" y="4540746"/>
            <a:ext cx="3113484" cy="230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6" name="Shape 70"/>
          <p:cNvSpPr>
            <a:spLocks noChangeArrowheads="1"/>
          </p:cNvSpPr>
          <p:nvPr/>
        </p:nvSpPr>
        <p:spPr bwMode="auto">
          <a:xfrm>
            <a:off x="11752893" y="6441654"/>
            <a:ext cx="65" cy="12990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2950" indent="-28575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430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002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574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41050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844">
              <a:solidFill>
                <a:srgbClr val="FFFFFF"/>
              </a:solidFill>
              <a:latin typeface="Museo Sans"/>
              <a:ea typeface="Museo Sans"/>
              <a:cs typeface="Museo Sans"/>
              <a:sym typeface="Museo Sans"/>
            </a:endParaRPr>
          </a:p>
        </p:txBody>
      </p:sp>
    </p:spTree>
    <p:extLst>
      <p:ext uri="{BB962C8B-B14F-4D97-AF65-F5344CB8AC3E}">
        <p14:creationId xmlns:p14="http://schemas.microsoft.com/office/powerpoint/2010/main" val="350872812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3">
    <p:bg>
      <p:bgPr>
        <a:solidFill>
          <a:srgbClr val="383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75"/>
          <a:stretch>
            <a:fillRect/>
          </a:stretch>
        </p:blipFill>
        <p:spPr bwMode="auto">
          <a:xfrm>
            <a:off x="9138048" y="1481212"/>
            <a:ext cx="3058418" cy="447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75"/>
          <p:cNvSpPr>
            <a:spLocks noChangeArrowheads="1"/>
          </p:cNvSpPr>
          <p:nvPr/>
        </p:nvSpPr>
        <p:spPr bwMode="auto">
          <a:xfrm>
            <a:off x="11752893" y="6441654"/>
            <a:ext cx="65" cy="12990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2950" indent="-28575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430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002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574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41050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844">
              <a:solidFill>
                <a:srgbClr val="FFFFFF"/>
              </a:solidFill>
              <a:latin typeface="Museo Sans"/>
              <a:ea typeface="Museo Sans"/>
              <a:cs typeface="Museo Sans"/>
              <a:sym typeface="Museo Sans"/>
            </a:endParaRPr>
          </a:p>
        </p:txBody>
      </p:sp>
    </p:spTree>
    <p:extLst>
      <p:ext uri="{BB962C8B-B14F-4D97-AF65-F5344CB8AC3E}">
        <p14:creationId xmlns:p14="http://schemas.microsoft.com/office/powerpoint/2010/main" val="245753052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4">
    <p:bg>
      <p:bgPr>
        <a:solidFill>
          <a:srgbClr val="0077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75"/>
          <a:stretch>
            <a:fillRect/>
          </a:stretch>
        </p:blipFill>
        <p:spPr bwMode="auto">
          <a:xfrm>
            <a:off x="9138048" y="1481212"/>
            <a:ext cx="3058418" cy="447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80"/>
          <p:cNvSpPr>
            <a:spLocks noChangeArrowheads="1"/>
          </p:cNvSpPr>
          <p:nvPr/>
        </p:nvSpPr>
        <p:spPr bwMode="auto">
          <a:xfrm>
            <a:off x="11752893" y="6441654"/>
            <a:ext cx="65" cy="12990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2950" indent="-28575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430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002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574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41050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844">
              <a:solidFill>
                <a:srgbClr val="FFFFFF"/>
              </a:solidFill>
              <a:latin typeface="Museo Sans"/>
              <a:ea typeface="Museo Sans"/>
              <a:cs typeface="Museo Sans"/>
              <a:sym typeface="Museo Sans"/>
            </a:endParaRPr>
          </a:p>
        </p:txBody>
      </p:sp>
    </p:spTree>
    <p:extLst>
      <p:ext uri="{BB962C8B-B14F-4D97-AF65-F5344CB8AC3E}">
        <p14:creationId xmlns:p14="http://schemas.microsoft.com/office/powerpoint/2010/main" val="49034247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  <a:prstGeom prst="rect">
            <a:avLst/>
          </a:prstGeom>
        </p:spPr>
        <p:txBody>
          <a:bodyPr lIns="109169" tIns="54586" rIns="109169" bIns="54586" anchor="t"/>
          <a:lstStyle>
            <a:lvl1pPr algn="l">
              <a:defRPr sz="337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9"/>
            <a:ext cx="10363200" cy="1500187"/>
          </a:xfrm>
          <a:prstGeom prst="rect">
            <a:avLst/>
          </a:prstGeom>
        </p:spPr>
        <p:txBody>
          <a:bodyPr lIns="109169" tIns="54586" rIns="109169" bIns="54586" anchor="b"/>
          <a:lstStyle>
            <a:lvl1pPr marL="0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1pPr>
            <a:lvl2pPr marL="383782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2pPr>
            <a:lvl3pPr marL="767567" indent="0">
              <a:buNone/>
              <a:defRPr sz="1336">
                <a:solidFill>
                  <a:schemeClr val="tx1">
                    <a:tint val="75000"/>
                  </a:schemeClr>
                </a:solidFill>
              </a:defRPr>
            </a:lvl3pPr>
            <a:lvl4pPr marL="1151347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4pPr>
            <a:lvl5pPr marL="1535132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5pPr>
            <a:lvl6pPr marL="1918915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6pPr>
            <a:lvl7pPr marL="2302698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7pPr>
            <a:lvl8pPr marL="2686481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8pPr>
            <a:lvl9pPr marL="3070264" indent="0">
              <a:buNone/>
              <a:defRPr sz="11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0196" y="6356821"/>
            <a:ext cx="2844106" cy="365001"/>
          </a:xfrm>
          <a:prstGeom prst="rect">
            <a:avLst/>
          </a:prstGeom>
        </p:spPr>
        <p:txBody>
          <a:bodyPr vert="horz" wrap="square" lIns="109169" tIns="54586" rIns="109169" bIns="54586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  <a:sym typeface="Helvetica Light" pitchFamily="1" charset="0"/>
              </a:defRPr>
            </a:lvl1pPr>
          </a:lstStyle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EB97007-15E6-4CCD-950E-7811F99B2FAA}" type="datetimeFigureOut">
              <a:rPr lang="en-US" altLang="en-US" sz="2531" smtClean="0">
                <a:latin typeface="Arial" panose="020B0604020202020204" pitchFamily="34" charset="0"/>
              </a:rPr>
              <a:pPr defTabSz="40963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1/30/2019</a:t>
            </a:fld>
            <a:endParaRPr lang="en-US" altLang="en-US" sz="2531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700" y="6356821"/>
            <a:ext cx="3860602" cy="365001"/>
          </a:xfrm>
          <a:prstGeom prst="rect">
            <a:avLst/>
          </a:prstGeom>
        </p:spPr>
        <p:txBody>
          <a:bodyPr lIns="109169" tIns="54586" rIns="109169" bIns="54586"/>
          <a:lstStyle>
            <a:lvl1pPr defTabSz="410505">
              <a:defRPr sz="2531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Helvetica Ligh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EEA9A-445C-4326-9ECD-80D1C0B22F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2817376"/>
      </p:ext>
    </p:extLst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95F59E0-E96D-4E20-A2A6-D047E7EF3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A173AD3-1D27-4783-849D-12EB01DA2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1BD4178-87D1-45A9-9CDD-8CACFFD452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fld id="{1341EA46-8FF3-4C07-A7A2-B64717C363F6}" type="datetimeFigureOut">
              <a:rPr lang="en-GB" sz="2531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Helvetica Light"/>
              </a:rPr>
              <a:pPr defTabSz="409635" eaLnBrk="0" fontAlgn="base" hangingPunct="0">
                <a:spcBef>
                  <a:spcPct val="0"/>
                </a:spcBef>
                <a:spcAft>
                  <a:spcPct val="0"/>
                </a:spcAft>
              </a:pPr>
              <a:t>30/01/2019</a:t>
            </a:fld>
            <a:endParaRPr lang="en-GB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DB3E467-04EE-45DB-9850-9E74010CE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24B0B6-3F06-4A6E-A660-6DF11BE57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BDC82-2C87-4DB2-9E3F-2A54BB0EE4D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0184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5541036" y="0"/>
            <a:ext cx="6650964" cy="5982224"/>
          </a:xfrm>
          <a:custGeom>
            <a:avLst/>
            <a:gdLst>
              <a:gd name="connsiteX0" fmla="*/ 5132646 w 6650964"/>
              <a:gd name="connsiteY0" fmla="*/ 0 h 5982224"/>
              <a:gd name="connsiteX1" fmla="*/ 6650964 w 6650964"/>
              <a:gd name="connsiteY1" fmla="*/ 0 h 5982224"/>
              <a:gd name="connsiteX2" fmla="*/ 6650963 w 6650964"/>
              <a:gd name="connsiteY2" fmla="*/ 1054042 h 5982224"/>
              <a:gd name="connsiteX3" fmla="*/ 4044225 w 6650964"/>
              <a:gd name="connsiteY3" fmla="*/ 1709552 h 5982224"/>
              <a:gd name="connsiteX4" fmla="*/ 3614328 w 6650964"/>
              <a:gd name="connsiteY4" fmla="*/ 0 h 5982224"/>
              <a:gd name="connsiteX5" fmla="*/ 1807164 w 6650964"/>
              <a:gd name="connsiteY5" fmla="*/ 0 h 5982224"/>
              <a:gd name="connsiteX6" fmla="*/ 2607607 w 6650964"/>
              <a:gd name="connsiteY6" fmla="*/ 0 h 5982224"/>
              <a:gd name="connsiteX7" fmla="*/ 3408050 w 6650964"/>
              <a:gd name="connsiteY7" fmla="*/ 0 h 5982224"/>
              <a:gd name="connsiteX8" fmla="*/ 3901325 w 6650964"/>
              <a:gd name="connsiteY8" fmla="*/ 1961587 h 5982224"/>
              <a:gd name="connsiteX9" fmla="*/ 6650963 w 6650964"/>
              <a:gd name="connsiteY9" fmla="*/ 1270142 h 5982224"/>
              <a:gd name="connsiteX10" fmla="*/ 6650963 w 6650964"/>
              <a:gd name="connsiteY10" fmla="*/ 2871028 h 5982224"/>
              <a:gd name="connsiteX11" fmla="*/ 2774279 w 6650964"/>
              <a:gd name="connsiteY11" fmla="*/ 3845888 h 5982224"/>
              <a:gd name="connsiteX12" fmla="*/ 0 w 6650964"/>
              <a:gd name="connsiteY12" fmla="*/ 0 h 5982224"/>
              <a:gd name="connsiteX13" fmla="*/ 1600886 w 6650964"/>
              <a:gd name="connsiteY13" fmla="*/ 0 h 5982224"/>
              <a:gd name="connsiteX14" fmla="*/ 2631380 w 6650964"/>
              <a:gd name="connsiteY14" fmla="*/ 4097922 h 5982224"/>
              <a:gd name="connsiteX15" fmla="*/ 6650964 w 6650964"/>
              <a:gd name="connsiteY15" fmla="*/ 3087128 h 5982224"/>
              <a:gd name="connsiteX16" fmla="*/ 6650963 w 6650964"/>
              <a:gd name="connsiteY16" fmla="*/ 4688014 h 5982224"/>
              <a:gd name="connsiteX17" fmla="*/ 1504334 w 6650964"/>
              <a:gd name="connsiteY17" fmla="*/ 5982224 h 5982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650964" h="5982224">
                <a:moveTo>
                  <a:pt x="5132646" y="0"/>
                </a:moveTo>
                <a:lnTo>
                  <a:pt x="6650964" y="0"/>
                </a:lnTo>
                <a:lnTo>
                  <a:pt x="6650963" y="1054042"/>
                </a:lnTo>
                <a:lnTo>
                  <a:pt x="4044225" y="1709552"/>
                </a:lnTo>
                <a:lnTo>
                  <a:pt x="3614328" y="0"/>
                </a:lnTo>
                <a:close/>
                <a:moveTo>
                  <a:pt x="1807164" y="0"/>
                </a:moveTo>
                <a:lnTo>
                  <a:pt x="2607607" y="0"/>
                </a:lnTo>
                <a:lnTo>
                  <a:pt x="3408050" y="0"/>
                </a:lnTo>
                <a:lnTo>
                  <a:pt x="3901325" y="1961587"/>
                </a:lnTo>
                <a:lnTo>
                  <a:pt x="6650963" y="1270142"/>
                </a:lnTo>
                <a:lnTo>
                  <a:pt x="6650963" y="2871028"/>
                </a:lnTo>
                <a:lnTo>
                  <a:pt x="2774279" y="3845888"/>
                </a:lnTo>
                <a:close/>
                <a:moveTo>
                  <a:pt x="0" y="0"/>
                </a:moveTo>
                <a:lnTo>
                  <a:pt x="1600886" y="0"/>
                </a:lnTo>
                <a:lnTo>
                  <a:pt x="2631380" y="4097922"/>
                </a:lnTo>
                <a:lnTo>
                  <a:pt x="6650964" y="3087128"/>
                </a:lnTo>
                <a:lnTo>
                  <a:pt x="6650963" y="4688014"/>
                </a:lnTo>
                <a:lnTo>
                  <a:pt x="1504334" y="59822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7764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08" y="-24557"/>
            <a:ext cx="8943083" cy="69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3" name="Shape 9"/>
          <p:cNvSpPr>
            <a:spLocks noChangeArrowheads="1"/>
          </p:cNvSpPr>
          <p:nvPr/>
        </p:nvSpPr>
        <p:spPr bwMode="auto">
          <a:xfrm rot="21000000">
            <a:off x="5380137" y="217662"/>
            <a:ext cx="3756422" cy="5792018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sym typeface="Helvetica Light" pitchFamily="1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sym typeface="Helvetica Light" pitchFamily="1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sym typeface="Helvetica Light" pitchFamily="1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sym typeface="Helvetica Light" pitchFamily="1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sym typeface="Helvetica Light" pitchFamily="1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sym typeface="Helvetica Light" pitchFamily="1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sym typeface="Helvetica Light" pitchFamily="1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sym typeface="Helvetica Light" pitchFamily="1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sym typeface="Helvetica Light" pitchFamily="1" charset="0"/>
              </a:defRPr>
            </a:lvl9pPr>
          </a:lstStyle>
          <a:p>
            <a:pPr algn="ctr" defTabSz="40963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687">
              <a:solidFill>
                <a:srgbClr val="FFFFFF"/>
              </a:solidFill>
              <a:latin typeface="Helvetica Light" pitchFamily="1" charset="0"/>
            </a:endParaRPr>
          </a:p>
        </p:txBody>
      </p:sp>
      <p:pic>
        <p:nvPicPr>
          <p:cNvPr id="4" name="pasted-image.pd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61" r="116"/>
          <a:stretch>
            <a:fillRect/>
          </a:stretch>
        </p:blipFill>
        <p:spPr bwMode="auto">
          <a:xfrm rot="21000000">
            <a:off x="5369719" y="521271"/>
            <a:ext cx="3592711" cy="5140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16261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462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">
    <p:bg>
      <p:bgPr>
        <a:solidFill>
          <a:srgbClr val="BF35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6"/>
          <p:cNvSpPr>
            <a:spLocks noChangeShapeType="1"/>
          </p:cNvSpPr>
          <p:nvPr/>
        </p:nvSpPr>
        <p:spPr bwMode="auto">
          <a:xfrm flipV="1">
            <a:off x="293192" y="1005706"/>
            <a:ext cx="11605617" cy="0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pic>
        <p:nvPicPr>
          <p:cNvPr id="3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1"/>
          <a:stretch>
            <a:fillRect/>
          </a:stretch>
        </p:blipFill>
        <p:spPr bwMode="auto">
          <a:xfrm>
            <a:off x="11907" y="1451075"/>
            <a:ext cx="2921497" cy="447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39"/>
          <p:cNvSpPr>
            <a:spLocks noChangeArrowheads="1"/>
          </p:cNvSpPr>
          <p:nvPr/>
        </p:nvSpPr>
        <p:spPr bwMode="auto">
          <a:xfrm>
            <a:off x="11800518" y="6442770"/>
            <a:ext cx="65" cy="12990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2950" indent="-28575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430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002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574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410407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844">
              <a:solidFill>
                <a:srgbClr val="FFFFFF"/>
              </a:solidFill>
              <a:latin typeface="Museo Sans"/>
              <a:ea typeface="Museo Sans"/>
              <a:cs typeface="Museo Sans"/>
              <a:sym typeface="Museo Sans"/>
            </a:endParaRPr>
          </a:p>
        </p:txBody>
      </p:sp>
    </p:spTree>
    <p:extLst>
      <p:ext uri="{BB962C8B-B14F-4D97-AF65-F5344CB8AC3E}">
        <p14:creationId xmlns:p14="http://schemas.microsoft.com/office/powerpoint/2010/main" val="318280960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1">
    <p:bg>
      <p:bgPr>
        <a:solidFill>
          <a:srgbClr val="0077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2"/>
          <p:cNvSpPr>
            <a:spLocks noChangeShapeType="1"/>
          </p:cNvSpPr>
          <p:nvPr/>
        </p:nvSpPr>
        <p:spPr bwMode="auto">
          <a:xfrm flipV="1">
            <a:off x="293192" y="1005706"/>
            <a:ext cx="11605617" cy="0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pic>
        <p:nvPicPr>
          <p:cNvPr id="3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1"/>
          <a:stretch>
            <a:fillRect/>
          </a:stretch>
        </p:blipFill>
        <p:spPr bwMode="auto">
          <a:xfrm>
            <a:off x="11907" y="1451075"/>
            <a:ext cx="2921497" cy="447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6" name="Shape 46"/>
          <p:cNvSpPr>
            <a:spLocks noChangeArrowheads="1"/>
          </p:cNvSpPr>
          <p:nvPr/>
        </p:nvSpPr>
        <p:spPr bwMode="auto">
          <a:xfrm>
            <a:off x="11752893" y="6442770"/>
            <a:ext cx="65" cy="12990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2950" indent="-28575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430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002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574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410407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844">
              <a:solidFill>
                <a:srgbClr val="FFFFFF"/>
              </a:solidFill>
              <a:latin typeface="Museo Sans"/>
              <a:ea typeface="Museo Sans"/>
              <a:cs typeface="Museo Sans"/>
              <a:sym typeface="Museo Sans"/>
            </a:endParaRPr>
          </a:p>
        </p:txBody>
      </p:sp>
    </p:spTree>
    <p:extLst>
      <p:ext uri="{BB962C8B-B14F-4D97-AF65-F5344CB8AC3E}">
        <p14:creationId xmlns:p14="http://schemas.microsoft.com/office/powerpoint/2010/main" val="364228765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8">
    <p:bg>
      <p:bgPr>
        <a:solidFill>
          <a:srgbClr val="383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6"/>
          <p:cNvSpPr>
            <a:spLocks noChangeShapeType="1"/>
          </p:cNvSpPr>
          <p:nvPr/>
        </p:nvSpPr>
        <p:spPr bwMode="auto">
          <a:xfrm flipV="1">
            <a:off x="293192" y="1005706"/>
            <a:ext cx="11605617" cy="0"/>
          </a:xfrm>
          <a:prstGeom prst="line">
            <a:avLst/>
          </a:prstGeom>
          <a:noFill/>
          <a:ln w="25400">
            <a:solidFill>
              <a:srgbClr val="FFFFFF"/>
            </a:solidFill>
            <a:miter lim="4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pic>
        <p:nvPicPr>
          <p:cNvPr id="3" name="pasted-image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61" b="48547"/>
          <a:stretch>
            <a:fillRect/>
          </a:stretch>
        </p:blipFill>
        <p:spPr bwMode="auto">
          <a:xfrm>
            <a:off x="11907" y="4540746"/>
            <a:ext cx="3111997" cy="230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6" name="Shape 70"/>
          <p:cNvSpPr>
            <a:spLocks noChangeArrowheads="1"/>
          </p:cNvSpPr>
          <p:nvPr/>
        </p:nvSpPr>
        <p:spPr bwMode="auto">
          <a:xfrm>
            <a:off x="11752893" y="6442770"/>
            <a:ext cx="65" cy="12990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2950" indent="-28575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430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002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57400" indent="-228600" algn="ctr" eaLnBrk="0" hangingPunct="0"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r" defTabSz="410407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844">
              <a:solidFill>
                <a:srgbClr val="FFFFFF"/>
              </a:solidFill>
              <a:latin typeface="Museo Sans"/>
              <a:ea typeface="Museo Sans"/>
              <a:cs typeface="Museo Sans"/>
              <a:sym typeface="Museo Sans"/>
            </a:endParaRPr>
          </a:p>
        </p:txBody>
      </p:sp>
    </p:spTree>
    <p:extLst>
      <p:ext uri="{BB962C8B-B14F-4D97-AF65-F5344CB8AC3E}">
        <p14:creationId xmlns:p14="http://schemas.microsoft.com/office/powerpoint/2010/main" val="284635688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Rectangle 72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215801" cy="161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4" imgW="0" imgH="0" progId="">
                  <p:embed/>
                </p:oleObj>
              </mc:Choice>
              <mc:Fallback>
                <p:oleObj name="think-cell Slide" r:id="rId4" imgW="0" imgH="0" progId="">
                  <p:embed/>
                  <p:pic>
                    <p:nvPicPr>
                      <p:cNvPr id="2" name="Rectangle 72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5801" cy="1618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McK 1. On-page tracker" hidden="1"/>
          <p:cNvSpPr>
            <a:spLocks noChangeArrowheads="1"/>
          </p:cNvSpPr>
          <p:nvPr/>
        </p:nvSpPr>
        <p:spPr bwMode="gray">
          <a:xfrm>
            <a:off x="162224" y="27906"/>
            <a:ext cx="860813" cy="21634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1406">
                <a:solidFill>
                  <a:srgbClr val="808080"/>
                </a:solidFill>
                <a:latin typeface="Arial"/>
                <a:ea typeface="ＭＳ Ｐゴシック" pitchFamily="34" charset="-128"/>
                <a:sym typeface="Arial"/>
              </a:rPr>
              <a:t>TRACKER</a:t>
            </a:r>
          </a:p>
        </p:txBody>
      </p:sp>
      <p:sp>
        <p:nvSpPr>
          <p:cNvPr id="4" name="McK 3. Unit of measure" hidden="1"/>
          <p:cNvSpPr txBox="1">
            <a:spLocks noChangeArrowheads="1"/>
          </p:cNvSpPr>
          <p:nvPr/>
        </p:nvSpPr>
        <p:spPr bwMode="gray">
          <a:xfrm>
            <a:off x="162224" y="542479"/>
            <a:ext cx="4973836" cy="2163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406" dirty="0">
                <a:solidFill>
                  <a:srgbClr val="808080"/>
                </a:solidFill>
                <a:latin typeface="Arial"/>
                <a:ea typeface="ＭＳ Ｐゴシック" pitchFamily="34" charset="-128"/>
                <a:cs typeface="Arial"/>
                <a:sym typeface="Arial"/>
              </a:rPr>
              <a:t>Unit of measure</a:t>
            </a:r>
          </a:p>
        </p:txBody>
      </p:sp>
      <p:cxnSp>
        <p:nvCxnSpPr>
          <p:cNvPr id="5" name="Straight Connector 4"/>
          <p:cNvCxnSpPr/>
          <p:nvPr userDrawn="1"/>
        </p:nvCxnSpPr>
        <p:spPr bwMode="gray">
          <a:xfrm>
            <a:off x="0" y="898550"/>
            <a:ext cx="12192000" cy="111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http://www.communication.go.ke/psw/images/Coat-of-Arms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6512" y="98227"/>
            <a:ext cx="1000125" cy="67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10199192" cy="86394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</a:schemeClr>
              </a:gs>
              <a:gs pos="99000">
                <a:schemeClr val="accent4">
                  <a:lumMod val="20000"/>
                  <a:lumOff val="80000"/>
                </a:schemeClr>
              </a:gs>
            </a:gsLst>
            <a:lin ang="0" scaled="1"/>
            <a:tileRect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9" tIns="45719" rIns="45719" bIns="45719" anchor="ctr"/>
          <a:lstStyle/>
          <a:p>
            <a:pPr algn="ctr" defTabSz="409635" eaLnBrk="0" fontAlgn="base" hangingPunct="0">
              <a:spcBef>
                <a:spcPts val="400"/>
              </a:spcBef>
              <a:spcAft>
                <a:spcPct val="0"/>
              </a:spcAft>
              <a:defRPr/>
            </a:pPr>
            <a:endParaRPr lang="en-ZA" sz="1195" b="1" dirty="0">
              <a:solidFill>
                <a:srgbClr val="000000"/>
              </a:solidFill>
              <a:cs typeface="Arial" pitchFamily="34" charset="0"/>
              <a:sym typeface="Helvetica Light" pitchFamily="1" charset="0"/>
            </a:endParaRPr>
          </a:p>
        </p:txBody>
      </p:sp>
      <p:sp>
        <p:nvSpPr>
          <p:cNvPr id="8" name="TextBox 12"/>
          <p:cNvSpPr txBox="1">
            <a:spLocks noChangeArrowheads="1"/>
          </p:cNvSpPr>
          <p:nvPr userDrawn="1"/>
        </p:nvSpPr>
        <p:spPr bwMode="auto">
          <a:xfrm>
            <a:off x="9884838" y="6639890"/>
            <a:ext cx="246219" cy="24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19" tIns="45719" rIns="45719" bIns="45719" anchor="b">
            <a:spAutoFit/>
          </a:bodyPr>
          <a:lstStyle/>
          <a:p>
            <a:pPr algn="ctr" defTabSz="409635" eaLnBrk="0" fontAlgn="base" hangingPunct="0">
              <a:spcBef>
                <a:spcPts val="404"/>
              </a:spcBef>
              <a:spcAft>
                <a:spcPct val="0"/>
              </a:spcAft>
            </a:pPr>
            <a:fld id="{67BE45E7-0DDA-4CAA-98E2-CECB0C2D6094}" type="slidenum">
              <a:rPr lang="en-ZA" altLang="en-US" sz="984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Helvetica Light"/>
              </a:rPr>
              <a:pPr algn="ctr" defTabSz="409635" eaLnBrk="0" fontAlgn="base" hangingPunct="0">
                <a:spcBef>
                  <a:spcPts val="404"/>
                </a:spcBef>
                <a:spcAft>
                  <a:spcPct val="0"/>
                </a:spcAft>
              </a:pPr>
              <a:t>‹#›</a:t>
            </a:fld>
            <a:endParaRPr lang="en-ZA" altLang="en-US" sz="984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4645566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w-K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fld id="{94B85CA1-36F8-4C8D-AC53-9585927A03E9}" type="datetimeFigureOut">
              <a:rPr lang="sw-KE" sz="2531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Helvetica Light"/>
              </a:rPr>
              <a:pPr defTabSz="409635" eaLnBrk="0" fontAlgn="base" hangingPunct="0">
                <a:spcBef>
                  <a:spcPct val="0"/>
                </a:spcBef>
                <a:spcAft>
                  <a:spcPct val="0"/>
                </a:spcAft>
              </a:pPr>
              <a:t>1/30/2019</a:t>
            </a:fld>
            <a:endParaRPr lang="sw-KE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endParaRPr lang="sw-KE" sz="2531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21512" y="6442770"/>
            <a:ext cx="131446" cy="129907"/>
          </a:xfrm>
        </p:spPr>
        <p:txBody>
          <a:bodyPr/>
          <a:lstStyle/>
          <a:p>
            <a:fld id="{3D72F243-95FA-4A4E-B7FA-53AEE6F019E0}" type="slidenum">
              <a:rPr lang="sw-KE" smtClean="0"/>
              <a:pPr/>
              <a:t>‹#›</a:t>
            </a:fld>
            <a:endParaRPr lang="sw-KE"/>
          </a:p>
        </p:txBody>
      </p:sp>
    </p:spTree>
    <p:extLst>
      <p:ext uri="{BB962C8B-B14F-4D97-AF65-F5344CB8AC3E}">
        <p14:creationId xmlns:p14="http://schemas.microsoft.com/office/powerpoint/2010/main" val="8708478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2667" y="400666"/>
            <a:ext cx="11006666" cy="557292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1" i="0">
                <a:solidFill>
                  <a:srgbClr val="00AEEF"/>
                </a:solidFill>
                <a:latin typeface="Lucida Sans"/>
                <a:cs typeface="Lucida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46295" y="1618144"/>
            <a:ext cx="9699412" cy="4152970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 b="1" i="0">
                <a:solidFill>
                  <a:srgbClr val="006600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479811" y="6449339"/>
            <a:ext cx="3321472" cy="178130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 b="1" i="0">
                <a:solidFill>
                  <a:srgbClr val="BB0000"/>
                </a:solidFill>
                <a:latin typeface="Lucida Sans"/>
                <a:cs typeface="Lucida Sans"/>
              </a:defRPr>
            </a:lvl1pPr>
          </a:lstStyle>
          <a:p>
            <a:pPr marL="12699" defTabSz="409635" eaLnBrk="0" fontAlgn="base" hangingPunct="0">
              <a:lnSpc>
                <a:spcPts val="1325"/>
              </a:lnSpc>
              <a:spcBef>
                <a:spcPct val="0"/>
              </a:spcBef>
              <a:spcAft>
                <a:spcPct val="0"/>
              </a:spcAft>
            </a:pPr>
            <a:r>
              <a:rPr lang="en-GB" spc="-30">
                <a:ea typeface="MS PGothic" panose="020B0600070205080204" pitchFamily="34" charset="-128"/>
                <a:sym typeface="Helvetica Light"/>
              </a:rPr>
              <a:t>DOING</a:t>
            </a:r>
            <a:r>
              <a:rPr lang="en-GB" spc="-100">
                <a:ea typeface="MS PGothic" panose="020B0600070205080204" pitchFamily="34" charset="-128"/>
                <a:sym typeface="Helvetica Light"/>
              </a:rPr>
              <a:t> </a:t>
            </a:r>
            <a:r>
              <a:rPr lang="en-GB" spc="-20">
                <a:ea typeface="MS PGothic" panose="020B0600070205080204" pitchFamily="34" charset="-128"/>
                <a:sym typeface="Helvetica Light"/>
              </a:rPr>
              <a:t>BUSINESS</a:t>
            </a:r>
            <a:r>
              <a:rPr lang="en-GB" spc="-100">
                <a:ea typeface="MS PGothic" panose="020B0600070205080204" pitchFamily="34" charset="-128"/>
                <a:sym typeface="Helvetica Light"/>
              </a:rPr>
              <a:t> </a:t>
            </a:r>
            <a:r>
              <a:rPr lang="en-GB" spc="-25">
                <a:ea typeface="MS PGothic" panose="020B0600070205080204" pitchFamily="34" charset="-128"/>
                <a:sym typeface="Helvetica Light"/>
              </a:rPr>
              <a:t>IN</a:t>
            </a:r>
            <a:r>
              <a:rPr lang="en-GB" spc="-105">
                <a:ea typeface="MS PGothic" panose="020B0600070205080204" pitchFamily="34" charset="-128"/>
                <a:sym typeface="Helvetica Light"/>
              </a:rPr>
              <a:t> </a:t>
            </a:r>
            <a:r>
              <a:rPr lang="en-GB" spc="-55">
                <a:ea typeface="MS PGothic" panose="020B0600070205080204" pitchFamily="34" charset="-128"/>
                <a:sym typeface="Helvetica Light"/>
              </a:rPr>
              <a:t>KENYA</a:t>
            </a:r>
            <a:r>
              <a:rPr lang="en-GB" spc="-145">
                <a:ea typeface="MS PGothic" panose="020B0600070205080204" pitchFamily="34" charset="-128"/>
                <a:sym typeface="Helvetica Light"/>
              </a:rPr>
              <a:t> </a:t>
            </a:r>
            <a:r>
              <a:rPr lang="en-GB" spc="15">
                <a:ea typeface="MS PGothic" panose="020B0600070205080204" pitchFamily="34" charset="-128"/>
                <a:sym typeface="Helvetica Light"/>
              </a:rPr>
              <a:t>|</a:t>
            </a:r>
            <a:r>
              <a:rPr lang="en-GB" spc="-105">
                <a:ea typeface="MS PGothic" panose="020B0600070205080204" pitchFamily="34" charset="-128"/>
                <a:sym typeface="Helvetica Light"/>
              </a:rPr>
              <a:t> </a:t>
            </a:r>
            <a:r>
              <a:rPr lang="en-GB" spc="-75">
                <a:solidFill>
                  <a:srgbClr val="006600"/>
                </a:solidFill>
                <a:ea typeface="MS PGothic" panose="020B0600070205080204" pitchFamily="34" charset="-128"/>
                <a:sym typeface="Helvetica Light"/>
              </a:rPr>
              <a:t>2017</a:t>
            </a:r>
            <a:endParaRPr lang="en-GB" spc="-75" dirty="0">
              <a:solidFill>
                <a:srgbClr val="006600"/>
              </a:solidFill>
              <a:ea typeface="MS PGothic" panose="020B0600070205080204" pitchFamily="34" charset="-128"/>
              <a:sym typeface="Helvetica Ligh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2531" smtClean="0">
                <a:solidFill>
                  <a:srgbClr val="000000">
                    <a:tint val="75000"/>
                  </a:srgbClr>
                </a:solidFill>
                <a:latin typeface="Arial" panose="020B0604020202020204" pitchFamily="34" charset="0"/>
                <a:ea typeface="MS PGothic" panose="020B0600070205080204" pitchFamily="34" charset="-128"/>
                <a:sym typeface="Helvetica Light"/>
              </a:rPr>
              <a:pPr defTabSz="409635" eaLnBrk="0" fontAlgn="base" hangingPunct="0">
                <a:spcBef>
                  <a:spcPct val="0"/>
                </a:spcBef>
                <a:spcAft>
                  <a:spcPct val="0"/>
                </a:spcAft>
              </a:pPr>
              <a:t>1/30/2019</a:t>
            </a:fld>
            <a:endParaRPr lang="en-US" sz="2531">
              <a:solidFill>
                <a:srgbClr val="000000">
                  <a:tint val="75000"/>
                </a:srgbClr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621512" y="6442770"/>
            <a:ext cx="131446" cy="129907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3320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0864" y="416206"/>
            <a:ext cx="11228387" cy="7270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0" spc="-112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 Bold" panose="00000700000000000000" pitchFamily="50" charset="0"/>
              </a:defRPr>
            </a:lvl1pPr>
          </a:lstStyle>
          <a:p>
            <a:pPr lvl="0"/>
            <a:r>
              <a:rPr lang="en-US" dirty="0"/>
              <a:t>INSERT TEXT IN HERE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44501" y="936566"/>
            <a:ext cx="11403013" cy="268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 i="1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Your Short Description In Here</a:t>
            </a:r>
          </a:p>
        </p:txBody>
      </p:sp>
    </p:spTree>
    <p:extLst>
      <p:ext uri="{BB962C8B-B14F-4D97-AF65-F5344CB8AC3E}">
        <p14:creationId xmlns:p14="http://schemas.microsoft.com/office/powerpoint/2010/main" val="43523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5791201" y="1947329"/>
            <a:ext cx="6400800" cy="4097867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 cmpd="sng">
            <a:noFill/>
          </a:ln>
        </p:spPr>
        <p:txBody>
          <a:bodyPr vert="horz"/>
          <a:lstStyle>
            <a:lvl1pPr>
              <a:defRPr sz="7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0864" y="416206"/>
            <a:ext cx="11228387" cy="7270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0" spc="-112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 Bold" panose="00000700000000000000" pitchFamily="50" charset="0"/>
              </a:defRPr>
            </a:lvl1pPr>
          </a:lstStyle>
          <a:p>
            <a:pPr lvl="0"/>
            <a:r>
              <a:rPr lang="en-US" dirty="0"/>
              <a:t>INSERT TEXT IN HERE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44501" y="936566"/>
            <a:ext cx="11403013" cy="268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 i="1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Your Short Description In Here</a:t>
            </a:r>
          </a:p>
        </p:txBody>
      </p:sp>
    </p:spTree>
    <p:extLst>
      <p:ext uri="{BB962C8B-B14F-4D97-AF65-F5344CB8AC3E}">
        <p14:creationId xmlns:p14="http://schemas.microsoft.com/office/powerpoint/2010/main" val="38235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8"/>
          <p:cNvSpPr>
            <a:spLocks noGrp="1"/>
          </p:cNvSpPr>
          <p:nvPr>
            <p:ph type="pic" sz="quarter" idx="31"/>
          </p:nvPr>
        </p:nvSpPr>
        <p:spPr>
          <a:xfrm>
            <a:off x="0" y="0"/>
            <a:ext cx="12192000" cy="32004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 cmpd="sng">
            <a:noFill/>
            <a:prstDash val="dot"/>
          </a:ln>
        </p:spPr>
        <p:txBody>
          <a:bodyPr vert="horz"/>
          <a:lstStyle>
            <a:lvl1pPr>
              <a:defRPr sz="7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52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52000"/>
            </a:schemeClr>
          </a:solidFill>
        </p:spPr>
        <p:txBody>
          <a:bodyPr vert="horz"/>
          <a:lstStyle>
            <a:lvl1pPr>
              <a:defRPr sz="7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0864" y="416206"/>
            <a:ext cx="11228387" cy="7270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0" spc="-112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 Bold" panose="00000700000000000000" pitchFamily="50" charset="0"/>
              </a:defRPr>
            </a:lvl1pPr>
          </a:lstStyle>
          <a:p>
            <a:pPr lvl="0"/>
            <a:r>
              <a:rPr lang="en-US" dirty="0"/>
              <a:t>INSERT TEXT IN HERE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44501" y="936566"/>
            <a:ext cx="11403013" cy="268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 i="1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Your Short Description In Here</a:t>
            </a:r>
          </a:p>
        </p:txBody>
      </p:sp>
    </p:spTree>
    <p:extLst>
      <p:ext uri="{BB962C8B-B14F-4D97-AF65-F5344CB8AC3E}">
        <p14:creationId xmlns:p14="http://schemas.microsoft.com/office/powerpoint/2010/main" val="28706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659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00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10873619" y="6453388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0963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i="1" dirty="0">
                <a:solidFill>
                  <a:srgbClr val="FFFFFF">
                    <a:lumMod val="65000"/>
                  </a:srgbClr>
                </a:solidFill>
                <a:latin typeface="Raleway" panose="020B0503030101060003" pitchFamily="34" charset="0"/>
                <a:ea typeface="MS PGothic" panose="020B0600070205080204" pitchFamily="34" charset="-128"/>
                <a:sym typeface="Helvetica Light"/>
              </a:rPr>
              <a:t>Your Company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0864" y="416206"/>
            <a:ext cx="11228387" cy="7270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0" spc="-112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 Bold" panose="00000700000000000000" pitchFamily="50" charset="0"/>
              </a:defRPr>
            </a:lvl1pPr>
          </a:lstStyle>
          <a:p>
            <a:pPr lvl="0"/>
            <a:r>
              <a:rPr lang="en-US" dirty="0"/>
              <a:t>INSERT TEXT IN HERE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44501" y="936566"/>
            <a:ext cx="11403013" cy="268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 i="1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Your Short Description In Here</a:t>
            </a:r>
          </a:p>
        </p:txBody>
      </p:sp>
    </p:spTree>
    <p:extLst>
      <p:ext uri="{BB962C8B-B14F-4D97-AF65-F5344CB8AC3E}">
        <p14:creationId xmlns:p14="http://schemas.microsoft.com/office/powerpoint/2010/main" val="125274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6512127" cy="6901022"/>
          </a:xfrm>
          <a:custGeom>
            <a:avLst/>
            <a:gdLst>
              <a:gd name="connsiteX0" fmla="*/ 0 w 4862636"/>
              <a:gd name="connsiteY0" fmla="*/ 0 h 5153026"/>
              <a:gd name="connsiteX1" fmla="*/ 2438400 w 4862636"/>
              <a:gd name="connsiteY1" fmla="*/ 0 h 5153026"/>
              <a:gd name="connsiteX2" fmla="*/ 2438400 w 4862636"/>
              <a:gd name="connsiteY2" fmla="*/ 1 h 5153026"/>
              <a:gd name="connsiteX3" fmla="*/ 4862636 w 4862636"/>
              <a:gd name="connsiteY3" fmla="*/ 1 h 5153026"/>
              <a:gd name="connsiteX4" fmla="*/ 4424989 w 4862636"/>
              <a:gd name="connsiteY4" fmla="*/ 930276 h 5153026"/>
              <a:gd name="connsiteX5" fmla="*/ 4424990 w 4862636"/>
              <a:gd name="connsiteY5" fmla="*/ 930276 h 5153026"/>
              <a:gd name="connsiteX6" fmla="*/ 2880529 w 4862636"/>
              <a:gd name="connsiteY6" fmla="*/ 4213226 h 5153026"/>
              <a:gd name="connsiteX7" fmla="*/ 2880528 w 4862636"/>
              <a:gd name="connsiteY7" fmla="*/ 4213226 h 5153026"/>
              <a:gd name="connsiteX8" fmla="*/ 2438400 w 4862636"/>
              <a:gd name="connsiteY8" fmla="*/ 5153026 h 5153026"/>
              <a:gd name="connsiteX9" fmla="*/ 2438400 w 4862636"/>
              <a:gd name="connsiteY9" fmla="*/ 5143500 h 5153026"/>
              <a:gd name="connsiteX10" fmla="*/ 0 w 4862636"/>
              <a:gd name="connsiteY10" fmla="*/ 5143500 h 5153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62636" h="5153026">
                <a:moveTo>
                  <a:pt x="0" y="0"/>
                </a:moveTo>
                <a:lnTo>
                  <a:pt x="2438400" y="0"/>
                </a:lnTo>
                <a:lnTo>
                  <a:pt x="2438400" y="1"/>
                </a:lnTo>
                <a:lnTo>
                  <a:pt x="4862636" y="1"/>
                </a:lnTo>
                <a:lnTo>
                  <a:pt x="4424989" y="930276"/>
                </a:lnTo>
                <a:lnTo>
                  <a:pt x="4424990" y="930276"/>
                </a:lnTo>
                <a:lnTo>
                  <a:pt x="2880529" y="4213226"/>
                </a:lnTo>
                <a:lnTo>
                  <a:pt x="2880528" y="4213226"/>
                </a:lnTo>
                <a:lnTo>
                  <a:pt x="2438400" y="5153026"/>
                </a:lnTo>
                <a:lnTo>
                  <a:pt x="2438400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noFill/>
          </a:ln>
        </p:spPr>
        <p:txBody>
          <a:bodyPr wrap="square" lIns="0" tIns="91440" rIns="0" bIns="0" anchor="b">
            <a:noAutofit/>
          </a:bodyPr>
          <a:lstStyle>
            <a:lvl1pPr algn="ctr" rtl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239851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293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447800"/>
            <a:ext cx="10515600" cy="4732338"/>
          </a:xfrm>
        </p:spPr>
        <p:txBody>
          <a:bodyPr/>
          <a:lstStyle>
            <a:lvl1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1pPr>
            <a:lvl2pPr marL="514350" indent="-171450">
              <a:buClr>
                <a:srgbClr val="FF0000"/>
              </a:buClr>
              <a:buFont typeface="Wingdings" pitchFamily="2" charset="2"/>
              <a:buChar char="Ø"/>
              <a:defRPr/>
            </a:lvl2pPr>
            <a:lvl3pPr marL="857250" indent="-17145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3pPr>
            <a:lvl4pPr marL="1200150" indent="-17145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4pPr>
            <a:lvl5pPr marL="1543050" indent="-17145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0521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963" y="6122692"/>
            <a:ext cx="2351584" cy="64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3151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7198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6134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11056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C18C-3251-4D14-BBF3-C10DC87C5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0896-607A-4D0A-9541-5BD29EDEBD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666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4524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9304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40FC-F30A-4955-B336-53A438DE28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8B1A-CD63-4E82-BA14-36FCCEC0C5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15615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40FC-F30A-4955-B336-53A438DE28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8B1A-CD63-4E82-BA14-36FCCEC0C5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8357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40FC-F30A-4955-B336-53A438DE28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8B1A-CD63-4E82-BA14-36FCCEC0C5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9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2" descr="https://www.cia.gov/library/publications/the-world-factbook/graphics/flags/large/ke-lgflag.g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10800" y="5874327"/>
            <a:ext cx="1967344" cy="969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28067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718166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88334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447800"/>
            <a:ext cx="10515600" cy="4732338"/>
          </a:xfrm>
        </p:spPr>
        <p:txBody>
          <a:bodyPr/>
          <a:lstStyle>
            <a:lvl1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1pPr>
            <a:lvl2pPr marL="514350" indent="-171450">
              <a:buClr>
                <a:srgbClr val="FF0000"/>
              </a:buClr>
              <a:buFont typeface="Wingdings" pitchFamily="2" charset="2"/>
              <a:buChar char="Ø"/>
              <a:defRPr/>
            </a:lvl2pPr>
            <a:lvl3pPr marL="857250" indent="-17145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3pPr>
            <a:lvl4pPr marL="1200150" indent="-17145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4pPr>
            <a:lvl5pPr marL="1543050" indent="-171450">
              <a:buClr>
                <a:srgbClr val="FF000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8598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963" y="6122692"/>
            <a:ext cx="2351584" cy="64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7051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757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C18C-3251-4D14-BBF3-C10DC87C557F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0896-607A-4D0A-9541-5BD29EDEBD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2285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91832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7023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C18C-3251-4D14-BBF3-C10DC87C5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50896-607A-4D0A-9541-5BD29EDEBD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16080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231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40FC-F30A-4955-B336-53A438DE28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8B1A-CD63-4E82-BA14-36FCCEC0C5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08855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40FC-F30A-4955-B336-53A438DE28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8B1A-CD63-4E82-BA14-36FCCEC0C5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466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40FC-F30A-4955-B336-53A438DE283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1/30/2019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8B1A-CD63-4E82-BA14-36FCCEC0C5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7542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2" descr="https://www.cia.gov/library/publications/the-world-factbook/graphics/flags/large/ke-lgflag.g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10800" y="5874327"/>
            <a:ext cx="1967344" cy="969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211809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3CD1-E85B-435A-B580-AF2434A2F770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C1F8-EAD5-4D1E-8D87-46C8AE3E53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46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D40FC-F30A-4955-B336-53A438DE283C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8B1A-CD63-4E82-BA14-36FCCEC0C5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2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0C18C-3251-4D14-BBF3-C10DC87C557F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50896-607A-4D0A-9541-5BD29EDEBD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465" y="965200"/>
            <a:ext cx="1339535" cy="5211763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0" y="965200"/>
            <a:ext cx="11049000" cy="12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2044" y="6176963"/>
            <a:ext cx="1855825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02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26" r:id="rId12"/>
    <p:sldLayoutId id="2147483731" r:id="rId13"/>
    <p:sldLayoutId id="2147483838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0000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20643" y="29051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774BC-43A6-4813-872B-989C08F424E7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749F2-7B91-46AC-BA0C-C7E44BDBC8F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465" y="965200"/>
            <a:ext cx="1339535" cy="52117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296" y="265112"/>
            <a:ext cx="1855825" cy="6810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965200"/>
            <a:ext cx="1339535" cy="521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07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1621511" y="6441654"/>
            <a:ext cx="131447" cy="129907"/>
          </a:xfrm>
          <a:prstGeom prst="rect">
            <a:avLst/>
          </a:prstGeom>
          <a:ln w="12700">
            <a:miter lim="400000"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844">
                <a:solidFill>
                  <a:srgbClr val="000000"/>
                </a:solidFill>
                <a:latin typeface="Museo Sans"/>
                <a:sym typeface="Museo Sans"/>
              </a:defRPr>
            </a:lvl1pPr>
          </a:lstStyle>
          <a:p>
            <a:pPr defTabSz="409635" fontAlgn="base">
              <a:spcBef>
                <a:spcPct val="0"/>
              </a:spcBef>
              <a:spcAft>
                <a:spcPct val="0"/>
              </a:spcAft>
              <a:defRPr/>
            </a:pPr>
            <a:fld id="{3A625971-64E5-4B1A-BC1D-ACD4C194FCC8}" type="slidenum">
              <a:rPr lang="en-US" altLang="en-US" smtClean="0">
                <a:ea typeface="MS PGothic" panose="020B0600070205080204" pitchFamily="34" charset="-128"/>
              </a:rPr>
              <a:pPr defTabSz="409635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ea typeface="MS PGothic" panose="020B0600070205080204" pitchFamily="34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324673E-E1CF-4D8B-8E32-76AC35F576A4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053906" y="6169302"/>
            <a:ext cx="1832533" cy="50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9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</p:sldLayoutIdLst>
  <p:transition spd="med"/>
  <p:txStyles>
    <p:titleStyle>
      <a:lvl1pPr algn="ctr" defTabSz="409635" rtl="0" eaLnBrk="0" fontAlgn="base" hangingPunct="0">
        <a:spcBef>
          <a:spcPct val="0"/>
        </a:spcBef>
        <a:spcAft>
          <a:spcPct val="0"/>
        </a:spcAft>
        <a:defRPr sz="5625">
          <a:solidFill>
            <a:schemeClr val="tx2"/>
          </a:solidFill>
          <a:latin typeface="+mn-lt"/>
          <a:ea typeface="MS PGothic" pitchFamily="34" charset="-128"/>
          <a:cs typeface="+mn-cs"/>
          <a:sym typeface="Helvetica Light"/>
        </a:defRPr>
      </a:lvl1pPr>
      <a:lvl2pPr algn="ctr" defTabSz="409635" rtl="0" eaLnBrk="0" fontAlgn="base" hangingPunct="0">
        <a:spcBef>
          <a:spcPct val="0"/>
        </a:spcBef>
        <a:spcAft>
          <a:spcPct val="0"/>
        </a:spcAft>
        <a:defRPr sz="5625">
          <a:solidFill>
            <a:schemeClr val="tx2"/>
          </a:solidFill>
          <a:latin typeface="+mn-lt"/>
          <a:ea typeface="MS PGothic" pitchFamily="34" charset="-128"/>
          <a:cs typeface="+mn-cs"/>
          <a:sym typeface="Helvetica Light"/>
        </a:defRPr>
      </a:lvl2pPr>
      <a:lvl3pPr algn="ctr" defTabSz="409635" rtl="0" eaLnBrk="0" fontAlgn="base" hangingPunct="0">
        <a:spcBef>
          <a:spcPct val="0"/>
        </a:spcBef>
        <a:spcAft>
          <a:spcPct val="0"/>
        </a:spcAft>
        <a:defRPr sz="5625">
          <a:solidFill>
            <a:schemeClr val="tx2"/>
          </a:solidFill>
          <a:latin typeface="+mn-lt"/>
          <a:ea typeface="MS PGothic" pitchFamily="34" charset="-128"/>
          <a:cs typeface="+mn-cs"/>
          <a:sym typeface="Helvetica Light"/>
        </a:defRPr>
      </a:lvl3pPr>
      <a:lvl4pPr algn="ctr" defTabSz="409635" rtl="0" eaLnBrk="0" fontAlgn="base" hangingPunct="0">
        <a:spcBef>
          <a:spcPct val="0"/>
        </a:spcBef>
        <a:spcAft>
          <a:spcPct val="0"/>
        </a:spcAft>
        <a:defRPr sz="5625">
          <a:solidFill>
            <a:schemeClr val="tx2"/>
          </a:solidFill>
          <a:latin typeface="+mn-lt"/>
          <a:ea typeface="MS PGothic" pitchFamily="34" charset="-128"/>
          <a:cs typeface="+mn-cs"/>
          <a:sym typeface="Helvetica Light"/>
        </a:defRPr>
      </a:lvl4pPr>
      <a:lvl5pPr algn="ctr" defTabSz="409635" rtl="0" eaLnBrk="0" fontAlgn="base" hangingPunct="0">
        <a:spcBef>
          <a:spcPct val="0"/>
        </a:spcBef>
        <a:spcAft>
          <a:spcPct val="0"/>
        </a:spcAft>
        <a:defRPr sz="5625">
          <a:solidFill>
            <a:schemeClr val="tx2"/>
          </a:solidFill>
          <a:latin typeface="+mn-lt"/>
          <a:ea typeface="MS PGothic" pitchFamily="34" charset="-128"/>
          <a:cs typeface="+mn-cs"/>
          <a:sym typeface="Helvetica Light"/>
        </a:defRPr>
      </a:lvl5pPr>
      <a:lvl6pPr indent="803162" algn="ctr" defTabSz="410505">
        <a:defRPr sz="5625">
          <a:latin typeface="+mn-lt"/>
          <a:ea typeface="+mn-ea"/>
          <a:cs typeface="+mn-cs"/>
          <a:sym typeface="Helvetica Light"/>
        </a:defRPr>
      </a:lvl6pPr>
      <a:lvl7pPr indent="963794" algn="ctr" defTabSz="410505">
        <a:defRPr sz="5625">
          <a:latin typeface="+mn-lt"/>
          <a:ea typeface="+mn-ea"/>
          <a:cs typeface="+mn-cs"/>
          <a:sym typeface="Helvetica Light"/>
        </a:defRPr>
      </a:lvl7pPr>
      <a:lvl8pPr indent="1124427" algn="ctr" defTabSz="410505">
        <a:defRPr sz="5625">
          <a:latin typeface="+mn-lt"/>
          <a:ea typeface="+mn-ea"/>
          <a:cs typeface="+mn-cs"/>
          <a:sym typeface="Helvetica Light"/>
        </a:defRPr>
      </a:lvl8pPr>
      <a:lvl9pPr indent="1285059" algn="ctr" defTabSz="410505">
        <a:defRPr sz="5625">
          <a:latin typeface="+mn-lt"/>
          <a:ea typeface="+mn-ea"/>
          <a:cs typeface="+mn-cs"/>
          <a:sym typeface="Helvetica Light"/>
        </a:defRPr>
      </a:lvl9pPr>
    </p:titleStyle>
    <p:bodyStyle>
      <a:lvl1pPr marL="311412" indent="-311412" algn="l" defTabSz="409635" rtl="0" eaLnBrk="0" fontAlgn="base" hangingPunct="0">
        <a:spcBef>
          <a:spcPts val="2953"/>
        </a:spcBef>
        <a:spcAft>
          <a:spcPct val="0"/>
        </a:spcAft>
        <a:buSzPct val="75000"/>
        <a:buChar char="•"/>
        <a:defRPr sz="2531">
          <a:solidFill>
            <a:schemeClr val="tx1"/>
          </a:solidFill>
          <a:latin typeface="+mn-lt"/>
          <a:ea typeface="MS PGothic" pitchFamily="34" charset="-128"/>
          <a:cs typeface="+mn-cs"/>
          <a:sym typeface="Helvetica Light"/>
        </a:defRPr>
      </a:lvl1pPr>
      <a:lvl2pPr marL="622824" indent="-311412" algn="l" defTabSz="409635" rtl="0" eaLnBrk="0" fontAlgn="base" hangingPunct="0">
        <a:spcBef>
          <a:spcPts val="2953"/>
        </a:spcBef>
        <a:spcAft>
          <a:spcPct val="0"/>
        </a:spcAft>
        <a:buSzPct val="75000"/>
        <a:buChar char="•"/>
        <a:defRPr sz="2531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marL="936468" indent="-311412" algn="l" defTabSz="409635" rtl="0" eaLnBrk="0" fontAlgn="base" hangingPunct="0">
        <a:spcBef>
          <a:spcPts val="2953"/>
        </a:spcBef>
        <a:spcAft>
          <a:spcPct val="0"/>
        </a:spcAft>
        <a:buSzPct val="75000"/>
        <a:buChar char="•"/>
        <a:defRPr sz="2531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marL="1247879" indent="-311412" algn="l" defTabSz="409635" rtl="0" eaLnBrk="0" fontAlgn="base" hangingPunct="0">
        <a:spcBef>
          <a:spcPts val="2953"/>
        </a:spcBef>
        <a:spcAft>
          <a:spcPct val="0"/>
        </a:spcAft>
        <a:buSzPct val="75000"/>
        <a:buChar char="•"/>
        <a:defRPr sz="2531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marL="1560407" indent="-311412" algn="l" defTabSz="409635" rtl="0" eaLnBrk="0" fontAlgn="base" hangingPunct="0">
        <a:spcBef>
          <a:spcPts val="2953"/>
        </a:spcBef>
        <a:spcAft>
          <a:spcPct val="0"/>
        </a:spcAft>
        <a:buSzPct val="75000"/>
        <a:buChar char="•"/>
        <a:defRPr sz="2531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marL="1874043" indent="-312341" defTabSz="410505">
        <a:spcBef>
          <a:spcPts val="2952"/>
        </a:spcBef>
        <a:buSzPct val="75000"/>
        <a:buChar char="•"/>
        <a:defRPr sz="2531">
          <a:latin typeface="+mn-lt"/>
          <a:ea typeface="+mn-ea"/>
          <a:cs typeface="+mn-cs"/>
          <a:sym typeface="Helvetica Light"/>
        </a:defRPr>
      </a:lvl6pPr>
      <a:lvl7pPr marL="2186386" indent="-312341" defTabSz="410505">
        <a:spcBef>
          <a:spcPts val="2952"/>
        </a:spcBef>
        <a:buSzPct val="75000"/>
        <a:buChar char="•"/>
        <a:defRPr sz="2531">
          <a:latin typeface="+mn-lt"/>
          <a:ea typeface="+mn-ea"/>
          <a:cs typeface="+mn-cs"/>
          <a:sym typeface="Helvetica Light"/>
        </a:defRPr>
      </a:lvl7pPr>
      <a:lvl8pPr marL="2498726" indent="-312341" defTabSz="410505">
        <a:spcBef>
          <a:spcPts val="2952"/>
        </a:spcBef>
        <a:buSzPct val="75000"/>
        <a:buChar char="•"/>
        <a:defRPr sz="2531">
          <a:latin typeface="+mn-lt"/>
          <a:ea typeface="+mn-ea"/>
          <a:cs typeface="+mn-cs"/>
          <a:sym typeface="Helvetica Light"/>
        </a:defRPr>
      </a:lvl8pPr>
      <a:lvl9pPr marL="2811068" indent="-312341" defTabSz="410505">
        <a:spcBef>
          <a:spcPts val="2952"/>
        </a:spcBef>
        <a:buSzPct val="75000"/>
        <a:buChar char="•"/>
        <a:defRPr sz="2531">
          <a:latin typeface="+mn-lt"/>
          <a:ea typeface="+mn-ea"/>
          <a:cs typeface="+mn-cs"/>
          <a:sym typeface="Helvetica Light"/>
        </a:defRPr>
      </a:lvl9pPr>
    </p:bodyStyle>
    <p:otherStyle>
      <a:lvl1pPr algn="r" defTabSz="410505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1pPr>
      <a:lvl2pPr indent="160632" algn="r" defTabSz="410505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2pPr>
      <a:lvl3pPr indent="321264" algn="r" defTabSz="410505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3pPr>
      <a:lvl4pPr indent="481897" algn="r" defTabSz="410505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4pPr>
      <a:lvl5pPr indent="642529" algn="r" defTabSz="410505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5pPr>
      <a:lvl6pPr indent="803162" algn="r" defTabSz="410505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6pPr>
      <a:lvl7pPr indent="963794" algn="r" defTabSz="410505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7pPr>
      <a:lvl8pPr indent="1124427" algn="r" defTabSz="410505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8pPr>
      <a:lvl9pPr indent="1285059" algn="r" defTabSz="410505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1752893" y="6442770"/>
            <a:ext cx="65" cy="129907"/>
          </a:xfrm>
          <a:prstGeom prst="rect">
            <a:avLst/>
          </a:prstGeom>
          <a:ln w="12700">
            <a:miter lim="400000"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410407" eaLnBrk="1" hangingPunct="1">
              <a:defRPr sz="844">
                <a:solidFill>
                  <a:srgbClr val="000000"/>
                </a:solidFill>
                <a:latin typeface="Museo Sans"/>
                <a:ea typeface="Museo Sans"/>
                <a:cs typeface="Museo Sans"/>
                <a:sym typeface="Museo San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324673E-E1CF-4D8B-8E32-76AC35F576A4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053906" y="6169302"/>
            <a:ext cx="1832533" cy="50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2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</p:sldLayoutIdLst>
  <p:transition spd="med"/>
  <p:txStyles>
    <p:titleStyle>
      <a:lvl1pPr algn="ctr" defTabSz="409635" rtl="0" eaLnBrk="0" fontAlgn="base" hangingPunct="0">
        <a:spcBef>
          <a:spcPct val="0"/>
        </a:spcBef>
        <a:spcAft>
          <a:spcPct val="0"/>
        </a:spcAft>
        <a:defRPr sz="5625">
          <a:solidFill>
            <a:schemeClr val="tx2"/>
          </a:solidFill>
          <a:latin typeface="+mn-lt"/>
          <a:ea typeface="MS PGothic" pitchFamily="34" charset="-128"/>
          <a:cs typeface="+mn-cs"/>
          <a:sym typeface="Helvetica Light"/>
        </a:defRPr>
      </a:lvl1pPr>
      <a:lvl2pPr algn="ctr" defTabSz="409635" rtl="0" eaLnBrk="0" fontAlgn="base" hangingPunct="0">
        <a:spcBef>
          <a:spcPct val="0"/>
        </a:spcBef>
        <a:spcAft>
          <a:spcPct val="0"/>
        </a:spcAft>
        <a:defRPr sz="5625">
          <a:solidFill>
            <a:schemeClr val="tx2"/>
          </a:solidFill>
          <a:latin typeface="+mn-lt"/>
          <a:ea typeface="MS PGothic" pitchFamily="34" charset="-128"/>
          <a:cs typeface="+mn-cs"/>
          <a:sym typeface="Helvetica Light"/>
        </a:defRPr>
      </a:lvl2pPr>
      <a:lvl3pPr algn="ctr" defTabSz="409635" rtl="0" eaLnBrk="0" fontAlgn="base" hangingPunct="0">
        <a:spcBef>
          <a:spcPct val="0"/>
        </a:spcBef>
        <a:spcAft>
          <a:spcPct val="0"/>
        </a:spcAft>
        <a:defRPr sz="5625">
          <a:solidFill>
            <a:schemeClr val="tx2"/>
          </a:solidFill>
          <a:latin typeface="+mn-lt"/>
          <a:ea typeface="MS PGothic" pitchFamily="34" charset="-128"/>
          <a:cs typeface="+mn-cs"/>
          <a:sym typeface="Helvetica Light"/>
        </a:defRPr>
      </a:lvl3pPr>
      <a:lvl4pPr algn="ctr" defTabSz="409635" rtl="0" eaLnBrk="0" fontAlgn="base" hangingPunct="0">
        <a:spcBef>
          <a:spcPct val="0"/>
        </a:spcBef>
        <a:spcAft>
          <a:spcPct val="0"/>
        </a:spcAft>
        <a:defRPr sz="5625">
          <a:solidFill>
            <a:schemeClr val="tx2"/>
          </a:solidFill>
          <a:latin typeface="+mn-lt"/>
          <a:ea typeface="MS PGothic" pitchFamily="34" charset="-128"/>
          <a:cs typeface="+mn-cs"/>
          <a:sym typeface="Helvetica Light"/>
        </a:defRPr>
      </a:lvl4pPr>
      <a:lvl5pPr algn="ctr" defTabSz="409635" rtl="0" eaLnBrk="0" fontAlgn="base" hangingPunct="0">
        <a:spcBef>
          <a:spcPct val="0"/>
        </a:spcBef>
        <a:spcAft>
          <a:spcPct val="0"/>
        </a:spcAft>
        <a:defRPr sz="5625">
          <a:solidFill>
            <a:schemeClr val="tx2"/>
          </a:solidFill>
          <a:latin typeface="+mn-lt"/>
          <a:ea typeface="MS PGothic" pitchFamily="34" charset="-128"/>
          <a:cs typeface="+mn-cs"/>
          <a:sym typeface="Helvetica Light"/>
        </a:defRPr>
      </a:lvl5pPr>
      <a:lvl6pPr indent="802970" algn="ctr" defTabSz="410407">
        <a:defRPr sz="5625">
          <a:latin typeface="+mn-lt"/>
          <a:ea typeface="+mn-ea"/>
          <a:cs typeface="+mn-cs"/>
          <a:sym typeface="Helvetica Light"/>
        </a:defRPr>
      </a:lvl6pPr>
      <a:lvl7pPr indent="963563" algn="ctr" defTabSz="410407">
        <a:defRPr sz="5625">
          <a:latin typeface="+mn-lt"/>
          <a:ea typeface="+mn-ea"/>
          <a:cs typeface="+mn-cs"/>
          <a:sym typeface="Helvetica Light"/>
        </a:defRPr>
      </a:lvl7pPr>
      <a:lvl8pPr indent="1124158" algn="ctr" defTabSz="410407">
        <a:defRPr sz="5625">
          <a:latin typeface="+mn-lt"/>
          <a:ea typeface="+mn-ea"/>
          <a:cs typeface="+mn-cs"/>
          <a:sym typeface="Helvetica Light"/>
        </a:defRPr>
      </a:lvl8pPr>
      <a:lvl9pPr indent="1284751" algn="ctr" defTabSz="410407">
        <a:defRPr sz="5625">
          <a:latin typeface="+mn-lt"/>
          <a:ea typeface="+mn-ea"/>
          <a:cs typeface="+mn-cs"/>
          <a:sym typeface="Helvetica Light"/>
        </a:defRPr>
      </a:lvl9pPr>
    </p:titleStyle>
    <p:bodyStyle>
      <a:lvl1pPr marL="311412" indent="-311412" algn="l" defTabSz="409635" rtl="0" eaLnBrk="0" fontAlgn="base" hangingPunct="0">
        <a:spcBef>
          <a:spcPts val="2953"/>
        </a:spcBef>
        <a:spcAft>
          <a:spcPct val="0"/>
        </a:spcAft>
        <a:buSzPct val="75000"/>
        <a:buChar char="•"/>
        <a:defRPr sz="2531">
          <a:solidFill>
            <a:schemeClr val="tx1"/>
          </a:solidFill>
          <a:latin typeface="+mn-lt"/>
          <a:ea typeface="MS PGothic" pitchFamily="34" charset="-128"/>
          <a:cs typeface="+mn-cs"/>
          <a:sym typeface="Helvetica Light"/>
        </a:defRPr>
      </a:lvl1pPr>
      <a:lvl2pPr marL="623940" indent="-311412" algn="l" defTabSz="409635" rtl="0" eaLnBrk="0" fontAlgn="base" hangingPunct="0">
        <a:spcBef>
          <a:spcPts val="2953"/>
        </a:spcBef>
        <a:spcAft>
          <a:spcPct val="0"/>
        </a:spcAft>
        <a:buSzPct val="75000"/>
        <a:buChar char="•"/>
        <a:defRPr sz="2531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marL="936468" indent="-311412" algn="l" defTabSz="409635" rtl="0" eaLnBrk="0" fontAlgn="base" hangingPunct="0">
        <a:spcBef>
          <a:spcPts val="2953"/>
        </a:spcBef>
        <a:spcAft>
          <a:spcPct val="0"/>
        </a:spcAft>
        <a:buSzPct val="75000"/>
        <a:buChar char="•"/>
        <a:defRPr sz="2531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marL="1248996" indent="-311412" algn="l" defTabSz="409635" rtl="0" eaLnBrk="0" fontAlgn="base" hangingPunct="0">
        <a:spcBef>
          <a:spcPts val="2953"/>
        </a:spcBef>
        <a:spcAft>
          <a:spcPct val="0"/>
        </a:spcAft>
        <a:buSzPct val="75000"/>
        <a:buChar char="•"/>
        <a:defRPr sz="2531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marL="1560407" indent="-311412" algn="l" defTabSz="409635" rtl="0" eaLnBrk="0" fontAlgn="base" hangingPunct="0">
        <a:spcBef>
          <a:spcPts val="2953"/>
        </a:spcBef>
        <a:spcAft>
          <a:spcPct val="0"/>
        </a:spcAft>
        <a:buSzPct val="75000"/>
        <a:buChar char="•"/>
        <a:defRPr sz="2531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marL="1873595" indent="-312266" defTabSz="410407">
        <a:spcBef>
          <a:spcPts val="2952"/>
        </a:spcBef>
        <a:buSzPct val="75000"/>
        <a:buChar char="•"/>
        <a:defRPr sz="2531">
          <a:latin typeface="+mn-lt"/>
          <a:ea typeface="+mn-ea"/>
          <a:cs typeface="+mn-cs"/>
          <a:sym typeface="Helvetica Light"/>
        </a:defRPr>
      </a:lvl6pPr>
      <a:lvl7pPr marL="2185862" indent="-312266" defTabSz="410407">
        <a:spcBef>
          <a:spcPts val="2952"/>
        </a:spcBef>
        <a:buSzPct val="75000"/>
        <a:buChar char="•"/>
        <a:defRPr sz="2531">
          <a:latin typeface="+mn-lt"/>
          <a:ea typeface="+mn-ea"/>
          <a:cs typeface="+mn-cs"/>
          <a:sym typeface="Helvetica Light"/>
        </a:defRPr>
      </a:lvl7pPr>
      <a:lvl8pPr marL="2498128" indent="-312266" defTabSz="410407">
        <a:spcBef>
          <a:spcPts val="2952"/>
        </a:spcBef>
        <a:buSzPct val="75000"/>
        <a:buChar char="•"/>
        <a:defRPr sz="2531">
          <a:latin typeface="+mn-lt"/>
          <a:ea typeface="+mn-ea"/>
          <a:cs typeface="+mn-cs"/>
          <a:sym typeface="Helvetica Light"/>
        </a:defRPr>
      </a:lvl8pPr>
      <a:lvl9pPr marL="2810394" indent="-312266" defTabSz="410407">
        <a:spcBef>
          <a:spcPts val="2952"/>
        </a:spcBef>
        <a:buSzPct val="75000"/>
        <a:buChar char="•"/>
        <a:defRPr sz="2531">
          <a:latin typeface="+mn-lt"/>
          <a:ea typeface="+mn-ea"/>
          <a:cs typeface="+mn-cs"/>
          <a:sym typeface="Helvetica Light"/>
        </a:defRPr>
      </a:lvl9pPr>
    </p:bodyStyle>
    <p:otherStyle>
      <a:lvl1pPr algn="r" defTabSz="410407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1pPr>
      <a:lvl2pPr indent="160594" algn="r" defTabSz="410407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2pPr>
      <a:lvl3pPr indent="321187" algn="r" defTabSz="410407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3pPr>
      <a:lvl4pPr indent="481782" algn="r" defTabSz="410407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4pPr>
      <a:lvl5pPr indent="642375" algn="r" defTabSz="410407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5pPr>
      <a:lvl6pPr indent="802970" algn="r" defTabSz="410407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6pPr>
      <a:lvl7pPr indent="963563" algn="r" defTabSz="410407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7pPr>
      <a:lvl8pPr indent="1124158" algn="r" defTabSz="410407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8pPr>
      <a:lvl9pPr indent="1284751" algn="r" defTabSz="410407">
        <a:defRPr sz="844">
          <a:solidFill>
            <a:schemeClr val="tx1"/>
          </a:solidFill>
          <a:latin typeface="+mn-lt"/>
          <a:ea typeface="+mn-ea"/>
          <a:cs typeface="+mn-cs"/>
          <a:sym typeface="Museo San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92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6560C18C-3251-4D14-BBF3-C10DC87C557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1/30/2019</a:t>
            </a:fld>
            <a:endParaRPr lang="en-US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E5350896-607A-4D0A-9541-5BD29EDEBD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466" y="965202"/>
            <a:ext cx="1339535" cy="521176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0" y="965200"/>
            <a:ext cx="11049000" cy="12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5943600"/>
            <a:ext cx="2671623" cy="914400"/>
          </a:xfrm>
          <a:prstGeom prst="rect">
            <a:avLst/>
          </a:prstGeom>
        </p:spPr>
      </p:pic>
      <p:sp>
        <p:nvSpPr>
          <p:cNvPr id="108550" name="AutoShape 6" descr="Image result for rti international logo"/>
          <p:cNvSpPr>
            <a:spLocks noChangeAspect="1" noChangeArrowheads="1"/>
          </p:cNvSpPr>
          <p:nvPr/>
        </p:nvSpPr>
        <p:spPr bwMode="auto">
          <a:xfrm>
            <a:off x="207433" y="-547688"/>
            <a:ext cx="2921000" cy="115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66CC"/>
              </a:solidFill>
              <a:latin typeface="Arial" panose="020B0604020202020204" pitchFamily="34" charset="0"/>
            </a:endParaRPr>
          </a:p>
        </p:txBody>
      </p:sp>
      <p:sp>
        <p:nvSpPr>
          <p:cNvPr id="108552" name="AutoShape 8" descr="Image result for rti international logo"/>
          <p:cNvSpPr>
            <a:spLocks noChangeAspect="1" noChangeArrowheads="1"/>
          </p:cNvSpPr>
          <p:nvPr/>
        </p:nvSpPr>
        <p:spPr bwMode="auto">
          <a:xfrm>
            <a:off x="207433" y="-547688"/>
            <a:ext cx="2921000" cy="115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66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88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FF0000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FF0000"/>
        </a:buClr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92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6560C18C-3251-4D14-BBF3-C10DC87C557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1/30/2019</a:t>
            </a:fld>
            <a:endParaRPr lang="en-US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E5350896-607A-4D0A-9541-5BD29EDEBD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466" y="965202"/>
            <a:ext cx="1339535" cy="521176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0" y="965200"/>
            <a:ext cx="11049000" cy="12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5943600"/>
            <a:ext cx="2671623" cy="914400"/>
          </a:xfrm>
          <a:prstGeom prst="rect">
            <a:avLst/>
          </a:prstGeom>
        </p:spPr>
      </p:pic>
      <p:sp>
        <p:nvSpPr>
          <p:cNvPr id="108550" name="AutoShape 6" descr="Image result for rti international logo"/>
          <p:cNvSpPr>
            <a:spLocks noChangeAspect="1" noChangeArrowheads="1"/>
          </p:cNvSpPr>
          <p:nvPr/>
        </p:nvSpPr>
        <p:spPr bwMode="auto">
          <a:xfrm>
            <a:off x="207433" y="-547688"/>
            <a:ext cx="2921000" cy="115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66CC"/>
              </a:solidFill>
              <a:latin typeface="Arial" panose="020B0604020202020204" pitchFamily="34" charset="0"/>
            </a:endParaRPr>
          </a:p>
        </p:txBody>
      </p:sp>
      <p:sp>
        <p:nvSpPr>
          <p:cNvPr id="108552" name="AutoShape 8" descr="Image result for rti international logo"/>
          <p:cNvSpPr>
            <a:spLocks noChangeAspect="1" noChangeArrowheads="1"/>
          </p:cNvSpPr>
          <p:nvPr/>
        </p:nvSpPr>
        <p:spPr bwMode="auto">
          <a:xfrm>
            <a:off x="207433" y="-547688"/>
            <a:ext cx="2921000" cy="115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66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175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  <p:sldLayoutId id="2147483837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FF0000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FF0000"/>
        </a:buClr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14" y="4418557"/>
            <a:ext cx="3528935" cy="1008267"/>
          </a:xfrm>
          <a:prstGeom prst="rect">
            <a:avLst/>
          </a:prstGeom>
        </p:spPr>
      </p:pic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"/>
            <a:ext cx="6172200" cy="4520865"/>
          </a:xfrm>
        </p:spPr>
      </p:pic>
      <p:sp>
        <p:nvSpPr>
          <p:cNvPr id="5" name="Text Placeholder 7"/>
          <p:cNvSpPr txBox="1">
            <a:spLocks/>
          </p:cNvSpPr>
          <p:nvPr/>
        </p:nvSpPr>
        <p:spPr>
          <a:xfrm>
            <a:off x="1079500" y="5549900"/>
            <a:ext cx="9588501" cy="781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sz="2400" b="1" dirty="0">
                <a:latin typeface="Lucida Sans" panose="020B0602030504020204" pitchFamily="34" charset="0"/>
                <a:sym typeface="Helvetica Light"/>
              </a:rPr>
              <a:t>PRESENTED BY: MR</a:t>
            </a:r>
            <a:r>
              <a:rPr lang="en-US" sz="2400" b="1" dirty="0" smtClean="0">
                <a:latin typeface="Lucida Sans" panose="020B0602030504020204" pitchFamily="34" charset="0"/>
                <a:sym typeface="Helvetica Light"/>
              </a:rPr>
              <a:t>. JAMES MUREU</a:t>
            </a:r>
            <a:endParaRPr lang="en-US" sz="2400" b="1" dirty="0">
              <a:latin typeface="Lucida Sans" panose="020B0602030504020204" pitchFamily="34" charset="0"/>
              <a:sym typeface="Helvetica Light"/>
            </a:endParaRP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1800" b="1" dirty="0" smtClean="0">
                <a:latin typeface="Lucida Sans" panose="020B0602030504020204" pitchFamily="34" charset="0"/>
                <a:sym typeface="Helvetica Light"/>
              </a:rPr>
              <a:t>NATIONAL VICE CHAIRMAN </a:t>
            </a:r>
            <a:r>
              <a:rPr lang="en-US" sz="1800" b="1" dirty="0">
                <a:latin typeface="Lucida Sans" panose="020B0602030504020204" pitchFamily="34" charset="0"/>
                <a:sym typeface="Helvetica Light"/>
              </a:rPr>
              <a:t>– KNCCI 2019</a:t>
            </a:r>
          </a:p>
        </p:txBody>
      </p:sp>
    </p:spTree>
    <p:extLst>
      <p:ext uri="{BB962C8B-B14F-4D97-AF65-F5344CB8AC3E}">
        <p14:creationId xmlns:p14="http://schemas.microsoft.com/office/powerpoint/2010/main" val="294043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H="1">
            <a:off x="7645397" y="1973992"/>
            <a:ext cx="36492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70295" algn="ctr" defTabSz="40963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latin typeface="Lucida Sans" panose="020B0602030504020204" pitchFamily="34" charset="0"/>
                <a:ea typeface="MS PGothic" panose="020B0600070205080204" pitchFamily="34" charset="-128"/>
                <a:cs typeface="Raleway"/>
                <a:sym typeface="Helvetica Light"/>
              </a:rPr>
              <a:t>Visit Magical Kenya; </a:t>
            </a:r>
            <a:r>
              <a:rPr lang="en-US" sz="2800" dirty="0">
                <a:latin typeface="Lucida Sans" panose="020B0602030504020204" pitchFamily="34" charset="0"/>
                <a:ea typeface="MS PGothic" panose="020B0600070205080204" pitchFamily="34" charset="-128"/>
                <a:cs typeface="Raleway"/>
                <a:sym typeface="Helvetica Light"/>
              </a:rPr>
              <a:t>the cradle of mankind </a:t>
            </a:r>
          </a:p>
        </p:txBody>
      </p:sp>
      <p:sp>
        <p:nvSpPr>
          <p:cNvPr id="18" name="Freeform 17"/>
          <p:cNvSpPr/>
          <p:nvPr/>
        </p:nvSpPr>
        <p:spPr bwMode="auto">
          <a:xfrm>
            <a:off x="2866107" y="857250"/>
            <a:ext cx="5168900" cy="5175766"/>
          </a:xfrm>
          <a:custGeom>
            <a:avLst/>
            <a:gdLst>
              <a:gd name="connsiteX0" fmla="*/ 0 w 5146190"/>
              <a:gd name="connsiteY0" fmla="*/ 0 h 5153026"/>
              <a:gd name="connsiteX1" fmla="*/ 283554 w 5146190"/>
              <a:gd name="connsiteY1" fmla="*/ 0 h 5153026"/>
              <a:gd name="connsiteX2" fmla="*/ 2438400 w 5146190"/>
              <a:gd name="connsiteY2" fmla="*/ 0 h 5153026"/>
              <a:gd name="connsiteX3" fmla="*/ 2721954 w 5146190"/>
              <a:gd name="connsiteY3" fmla="*/ 0 h 5153026"/>
              <a:gd name="connsiteX4" fmla="*/ 2721954 w 5146190"/>
              <a:gd name="connsiteY4" fmla="*/ 1 h 5153026"/>
              <a:gd name="connsiteX5" fmla="*/ 4862636 w 5146190"/>
              <a:gd name="connsiteY5" fmla="*/ 1 h 5153026"/>
              <a:gd name="connsiteX6" fmla="*/ 5146190 w 5146190"/>
              <a:gd name="connsiteY6" fmla="*/ 1 h 5153026"/>
              <a:gd name="connsiteX7" fmla="*/ 4708543 w 5146190"/>
              <a:gd name="connsiteY7" fmla="*/ 930276 h 5153026"/>
              <a:gd name="connsiteX8" fmla="*/ 4708544 w 5146190"/>
              <a:gd name="connsiteY8" fmla="*/ 930276 h 5153026"/>
              <a:gd name="connsiteX9" fmla="*/ 3164083 w 5146190"/>
              <a:gd name="connsiteY9" fmla="*/ 4213226 h 5153026"/>
              <a:gd name="connsiteX10" fmla="*/ 3164082 w 5146190"/>
              <a:gd name="connsiteY10" fmla="*/ 4213226 h 5153026"/>
              <a:gd name="connsiteX11" fmla="*/ 2721954 w 5146190"/>
              <a:gd name="connsiteY11" fmla="*/ 5153026 h 5153026"/>
              <a:gd name="connsiteX12" fmla="*/ 2721954 w 5146190"/>
              <a:gd name="connsiteY12" fmla="*/ 5143500 h 5153026"/>
              <a:gd name="connsiteX13" fmla="*/ 2442882 w 5146190"/>
              <a:gd name="connsiteY13" fmla="*/ 5143500 h 5153026"/>
              <a:gd name="connsiteX14" fmla="*/ 2438400 w 5146190"/>
              <a:gd name="connsiteY14" fmla="*/ 5153026 h 5153026"/>
              <a:gd name="connsiteX15" fmla="*/ 2438400 w 5146190"/>
              <a:gd name="connsiteY15" fmla="*/ 5143500 h 5153026"/>
              <a:gd name="connsiteX16" fmla="*/ 283554 w 5146190"/>
              <a:gd name="connsiteY16" fmla="*/ 5143500 h 5153026"/>
              <a:gd name="connsiteX17" fmla="*/ 0 w 5146190"/>
              <a:gd name="connsiteY17" fmla="*/ 5143500 h 5153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146190" h="5153026">
                <a:moveTo>
                  <a:pt x="0" y="0"/>
                </a:moveTo>
                <a:lnTo>
                  <a:pt x="283554" y="0"/>
                </a:lnTo>
                <a:lnTo>
                  <a:pt x="2438400" y="0"/>
                </a:lnTo>
                <a:lnTo>
                  <a:pt x="2721954" y="0"/>
                </a:lnTo>
                <a:lnTo>
                  <a:pt x="2721954" y="1"/>
                </a:lnTo>
                <a:lnTo>
                  <a:pt x="4862636" y="1"/>
                </a:lnTo>
                <a:lnTo>
                  <a:pt x="5146190" y="1"/>
                </a:lnTo>
                <a:lnTo>
                  <a:pt x="4708543" y="930276"/>
                </a:lnTo>
                <a:lnTo>
                  <a:pt x="4708544" y="930276"/>
                </a:lnTo>
                <a:lnTo>
                  <a:pt x="3164083" y="4213226"/>
                </a:lnTo>
                <a:lnTo>
                  <a:pt x="3164082" y="4213226"/>
                </a:lnTo>
                <a:lnTo>
                  <a:pt x="2721954" y="5153026"/>
                </a:lnTo>
                <a:lnTo>
                  <a:pt x="2721954" y="5143500"/>
                </a:lnTo>
                <a:lnTo>
                  <a:pt x="2442882" y="5143500"/>
                </a:lnTo>
                <a:lnTo>
                  <a:pt x="2438400" y="5153026"/>
                </a:lnTo>
                <a:lnTo>
                  <a:pt x="2438400" y="5143500"/>
                </a:lnTo>
                <a:lnTo>
                  <a:pt x="283554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40963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70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sym typeface="Helvetica Ligh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24000" y="857250"/>
            <a:ext cx="5783539" cy="5175766"/>
            <a:chOff x="0" y="0"/>
            <a:chExt cx="7711386" cy="6901022"/>
          </a:xfrm>
        </p:grpSpPr>
        <p:sp>
          <p:nvSpPr>
            <p:cNvPr id="8" name="Freeform 7"/>
            <p:cNvSpPr/>
            <p:nvPr/>
          </p:nvSpPr>
          <p:spPr bwMode="auto">
            <a:xfrm>
              <a:off x="0" y="0"/>
              <a:ext cx="6891867" cy="6901022"/>
            </a:xfrm>
            <a:custGeom>
              <a:avLst/>
              <a:gdLst>
                <a:gd name="connsiteX0" fmla="*/ 0 w 5146190"/>
                <a:gd name="connsiteY0" fmla="*/ 0 h 5153026"/>
                <a:gd name="connsiteX1" fmla="*/ 283554 w 5146190"/>
                <a:gd name="connsiteY1" fmla="*/ 0 h 5153026"/>
                <a:gd name="connsiteX2" fmla="*/ 2438400 w 5146190"/>
                <a:gd name="connsiteY2" fmla="*/ 0 h 5153026"/>
                <a:gd name="connsiteX3" fmla="*/ 2721954 w 5146190"/>
                <a:gd name="connsiteY3" fmla="*/ 0 h 5153026"/>
                <a:gd name="connsiteX4" fmla="*/ 2721954 w 5146190"/>
                <a:gd name="connsiteY4" fmla="*/ 1 h 5153026"/>
                <a:gd name="connsiteX5" fmla="*/ 4862636 w 5146190"/>
                <a:gd name="connsiteY5" fmla="*/ 1 h 5153026"/>
                <a:gd name="connsiteX6" fmla="*/ 5146190 w 5146190"/>
                <a:gd name="connsiteY6" fmla="*/ 1 h 5153026"/>
                <a:gd name="connsiteX7" fmla="*/ 4708543 w 5146190"/>
                <a:gd name="connsiteY7" fmla="*/ 930276 h 5153026"/>
                <a:gd name="connsiteX8" fmla="*/ 4708544 w 5146190"/>
                <a:gd name="connsiteY8" fmla="*/ 930276 h 5153026"/>
                <a:gd name="connsiteX9" fmla="*/ 3164083 w 5146190"/>
                <a:gd name="connsiteY9" fmla="*/ 4213226 h 5153026"/>
                <a:gd name="connsiteX10" fmla="*/ 3164082 w 5146190"/>
                <a:gd name="connsiteY10" fmla="*/ 4213226 h 5153026"/>
                <a:gd name="connsiteX11" fmla="*/ 2721954 w 5146190"/>
                <a:gd name="connsiteY11" fmla="*/ 5153026 h 5153026"/>
                <a:gd name="connsiteX12" fmla="*/ 2721954 w 5146190"/>
                <a:gd name="connsiteY12" fmla="*/ 5143500 h 5153026"/>
                <a:gd name="connsiteX13" fmla="*/ 2442882 w 5146190"/>
                <a:gd name="connsiteY13" fmla="*/ 5143500 h 5153026"/>
                <a:gd name="connsiteX14" fmla="*/ 2438400 w 5146190"/>
                <a:gd name="connsiteY14" fmla="*/ 5153026 h 5153026"/>
                <a:gd name="connsiteX15" fmla="*/ 2438400 w 5146190"/>
                <a:gd name="connsiteY15" fmla="*/ 5143500 h 5153026"/>
                <a:gd name="connsiteX16" fmla="*/ 283554 w 5146190"/>
                <a:gd name="connsiteY16" fmla="*/ 5143500 h 5153026"/>
                <a:gd name="connsiteX17" fmla="*/ 0 w 5146190"/>
                <a:gd name="connsiteY17" fmla="*/ 5143500 h 515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46190" h="5153026">
                  <a:moveTo>
                    <a:pt x="0" y="0"/>
                  </a:moveTo>
                  <a:lnTo>
                    <a:pt x="283554" y="0"/>
                  </a:lnTo>
                  <a:lnTo>
                    <a:pt x="2438400" y="0"/>
                  </a:lnTo>
                  <a:lnTo>
                    <a:pt x="2721954" y="0"/>
                  </a:lnTo>
                  <a:lnTo>
                    <a:pt x="2721954" y="1"/>
                  </a:lnTo>
                  <a:lnTo>
                    <a:pt x="4862636" y="1"/>
                  </a:lnTo>
                  <a:lnTo>
                    <a:pt x="5146190" y="1"/>
                  </a:lnTo>
                  <a:lnTo>
                    <a:pt x="4708543" y="930276"/>
                  </a:lnTo>
                  <a:lnTo>
                    <a:pt x="4708544" y="930276"/>
                  </a:lnTo>
                  <a:lnTo>
                    <a:pt x="3164083" y="4213226"/>
                  </a:lnTo>
                  <a:lnTo>
                    <a:pt x="3164082" y="4213226"/>
                  </a:lnTo>
                  <a:lnTo>
                    <a:pt x="2721954" y="5153026"/>
                  </a:lnTo>
                  <a:lnTo>
                    <a:pt x="2721954" y="5143500"/>
                  </a:lnTo>
                  <a:lnTo>
                    <a:pt x="2442882" y="5143500"/>
                  </a:lnTo>
                  <a:lnTo>
                    <a:pt x="2438400" y="5153026"/>
                  </a:lnTo>
                  <a:lnTo>
                    <a:pt x="2438400" y="5143500"/>
                  </a:lnTo>
                  <a:lnTo>
                    <a:pt x="283554" y="5143500"/>
                  </a:lnTo>
                  <a:lnTo>
                    <a:pt x="0" y="5143500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40963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7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Helvetica Light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232602" y="474133"/>
              <a:ext cx="3478784" cy="5909734"/>
              <a:chOff x="5211465" y="491044"/>
              <a:chExt cx="2503192" cy="4252406"/>
            </a:xfrm>
            <a:solidFill>
              <a:srgbClr val="FCC009"/>
            </a:solidFill>
          </p:grpSpPr>
          <p:sp>
            <p:nvSpPr>
              <p:cNvPr id="9" name="Freeform 8"/>
              <p:cNvSpPr/>
              <p:nvPr/>
            </p:nvSpPr>
            <p:spPr bwMode="auto">
              <a:xfrm>
                <a:off x="5211465" y="1221294"/>
                <a:ext cx="1851096" cy="3282950"/>
              </a:xfrm>
              <a:custGeom>
                <a:avLst/>
                <a:gdLst>
                  <a:gd name="connsiteX0" fmla="*/ 1544461 w 1851096"/>
                  <a:gd name="connsiteY0" fmla="*/ 0 h 3282950"/>
                  <a:gd name="connsiteX1" fmla="*/ 1851096 w 1851096"/>
                  <a:gd name="connsiteY1" fmla="*/ 0 h 3282950"/>
                  <a:gd name="connsiteX2" fmla="*/ 306635 w 1851096"/>
                  <a:gd name="connsiteY2" fmla="*/ 3282950 h 3282950"/>
                  <a:gd name="connsiteX3" fmla="*/ 0 w 1851096"/>
                  <a:gd name="connsiteY3" fmla="*/ 3282950 h 3282950"/>
                  <a:gd name="connsiteX4" fmla="*/ 1544461 w 1851096"/>
                  <a:gd name="connsiteY4" fmla="*/ 0 h 32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96" h="3282950">
                    <a:moveTo>
                      <a:pt x="1544461" y="0"/>
                    </a:moveTo>
                    <a:lnTo>
                      <a:pt x="1851096" y="0"/>
                    </a:lnTo>
                    <a:lnTo>
                      <a:pt x="306635" y="3282950"/>
                    </a:lnTo>
                    <a:lnTo>
                      <a:pt x="0" y="3282950"/>
                    </a:lnTo>
                    <a:lnTo>
                      <a:pt x="1544461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40963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7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Helvetica Light"/>
                </a:endParaRPr>
              </a:p>
            </p:txBody>
          </p:sp>
          <p:sp>
            <p:nvSpPr>
              <p:cNvPr id="10" name="Freeform 9"/>
              <p:cNvSpPr/>
              <p:nvPr/>
            </p:nvSpPr>
            <p:spPr bwMode="auto">
              <a:xfrm>
                <a:off x="6580871" y="491044"/>
                <a:ext cx="1133786" cy="2010788"/>
              </a:xfrm>
              <a:custGeom>
                <a:avLst/>
                <a:gdLst>
                  <a:gd name="connsiteX0" fmla="*/ 1544461 w 1851096"/>
                  <a:gd name="connsiteY0" fmla="*/ 0 h 3282950"/>
                  <a:gd name="connsiteX1" fmla="*/ 1851096 w 1851096"/>
                  <a:gd name="connsiteY1" fmla="*/ 0 h 3282950"/>
                  <a:gd name="connsiteX2" fmla="*/ 306635 w 1851096"/>
                  <a:gd name="connsiteY2" fmla="*/ 3282950 h 3282950"/>
                  <a:gd name="connsiteX3" fmla="*/ 0 w 1851096"/>
                  <a:gd name="connsiteY3" fmla="*/ 3282950 h 3282950"/>
                  <a:gd name="connsiteX4" fmla="*/ 1544461 w 1851096"/>
                  <a:gd name="connsiteY4" fmla="*/ 0 h 32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96" h="3282950">
                    <a:moveTo>
                      <a:pt x="1544461" y="0"/>
                    </a:moveTo>
                    <a:lnTo>
                      <a:pt x="1851096" y="0"/>
                    </a:lnTo>
                    <a:lnTo>
                      <a:pt x="306635" y="3282950"/>
                    </a:lnTo>
                    <a:lnTo>
                      <a:pt x="0" y="3282950"/>
                    </a:lnTo>
                    <a:lnTo>
                      <a:pt x="1544461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40963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7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Helvetica Light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 bwMode="auto">
              <a:xfrm>
                <a:off x="5597768" y="3424812"/>
                <a:ext cx="743516" cy="1318638"/>
              </a:xfrm>
              <a:custGeom>
                <a:avLst/>
                <a:gdLst>
                  <a:gd name="connsiteX0" fmla="*/ 1544461 w 1851096"/>
                  <a:gd name="connsiteY0" fmla="*/ 0 h 3282950"/>
                  <a:gd name="connsiteX1" fmla="*/ 1851096 w 1851096"/>
                  <a:gd name="connsiteY1" fmla="*/ 0 h 3282950"/>
                  <a:gd name="connsiteX2" fmla="*/ 306635 w 1851096"/>
                  <a:gd name="connsiteY2" fmla="*/ 3282950 h 3282950"/>
                  <a:gd name="connsiteX3" fmla="*/ 0 w 1851096"/>
                  <a:gd name="connsiteY3" fmla="*/ 3282950 h 3282950"/>
                  <a:gd name="connsiteX4" fmla="*/ 1544461 w 1851096"/>
                  <a:gd name="connsiteY4" fmla="*/ 0 h 32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96" h="3282950">
                    <a:moveTo>
                      <a:pt x="1544461" y="0"/>
                    </a:moveTo>
                    <a:lnTo>
                      <a:pt x="1851096" y="0"/>
                    </a:lnTo>
                    <a:lnTo>
                      <a:pt x="306635" y="3282950"/>
                    </a:lnTo>
                    <a:lnTo>
                      <a:pt x="0" y="3282950"/>
                    </a:lnTo>
                    <a:lnTo>
                      <a:pt x="1544461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40963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700" dirty="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Helvetica Light"/>
                </a:endParaRPr>
              </a:p>
            </p:txBody>
          </p:sp>
        </p:grpSp>
      </p:grpSp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4" r="185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769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127"/>
            <a:ext cx="10896600" cy="892175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Lucida Sans" panose="020B0602030504020204" pitchFamily="34" charset="0"/>
              </a:rPr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100" y="1066800"/>
            <a:ext cx="9093200" cy="4419600"/>
          </a:xfrm>
        </p:spPr>
        <p:txBody>
          <a:bodyPr>
            <a:normAutofit/>
          </a:bodyPr>
          <a:lstStyle/>
          <a:p>
            <a:pPr marL="0" indent="182880">
              <a:lnSpc>
                <a:spcPct val="100000"/>
              </a:lnSpc>
              <a:spcBef>
                <a:spcPts val="0"/>
              </a:spcBef>
              <a:buClr>
                <a:srgbClr val="FF0033"/>
              </a:buClr>
              <a:defRPr/>
            </a:pPr>
            <a:r>
              <a:rPr lang="en-US" altLang="en-US" sz="3600" kern="0" dirty="0" smtClean="0">
                <a:latin typeface="Lucida Sans" panose="020B0602030504020204" pitchFamily="34" charset="0"/>
              </a:rPr>
              <a:t>About KNCCI</a:t>
            </a:r>
          </a:p>
          <a:p>
            <a:pPr marL="0" indent="182880">
              <a:lnSpc>
                <a:spcPct val="100000"/>
              </a:lnSpc>
              <a:spcBef>
                <a:spcPts val="0"/>
              </a:spcBef>
              <a:buClr>
                <a:srgbClr val="FF0033"/>
              </a:buClr>
              <a:defRPr/>
            </a:pPr>
            <a:r>
              <a:rPr lang="en-US" sz="3600" dirty="0"/>
              <a:t>KNCCI Business Development </a:t>
            </a:r>
            <a:r>
              <a:rPr lang="en-US" sz="3600" dirty="0" smtClean="0"/>
              <a:t>Services</a:t>
            </a:r>
          </a:p>
          <a:p>
            <a:pPr marL="0" indent="182880">
              <a:lnSpc>
                <a:spcPct val="100000"/>
              </a:lnSpc>
              <a:spcBef>
                <a:spcPts val="0"/>
              </a:spcBef>
              <a:buClr>
                <a:srgbClr val="FF0033"/>
              </a:buClr>
              <a:defRPr/>
            </a:pPr>
            <a:r>
              <a:rPr lang="en-US" sz="3600" dirty="0"/>
              <a:t>KNCCI International </a:t>
            </a:r>
            <a:r>
              <a:rPr lang="en-US" sz="3600" dirty="0" smtClean="0"/>
              <a:t>Agenda</a:t>
            </a:r>
          </a:p>
          <a:p>
            <a:pPr marL="0" indent="182880">
              <a:lnSpc>
                <a:spcPct val="100000"/>
              </a:lnSpc>
              <a:spcBef>
                <a:spcPts val="0"/>
              </a:spcBef>
              <a:buClr>
                <a:srgbClr val="FF0033"/>
              </a:buClr>
              <a:defRPr/>
            </a:pPr>
            <a:r>
              <a:rPr lang="en-US" sz="3600" dirty="0" smtClean="0"/>
              <a:t>Investment </a:t>
            </a:r>
            <a:r>
              <a:rPr lang="en-US" sz="3600" dirty="0"/>
              <a:t>Support </a:t>
            </a:r>
            <a:r>
              <a:rPr lang="en-US" sz="3600" dirty="0" smtClean="0"/>
              <a:t>Services</a:t>
            </a:r>
          </a:p>
          <a:p>
            <a:pPr marL="0" indent="182880">
              <a:lnSpc>
                <a:spcPct val="100000"/>
              </a:lnSpc>
              <a:spcBef>
                <a:spcPts val="0"/>
              </a:spcBef>
              <a:buClr>
                <a:srgbClr val="FF0033"/>
              </a:buClr>
              <a:defRPr/>
            </a:pPr>
            <a:r>
              <a:rPr lang="en-US" sz="3600" dirty="0" smtClean="0"/>
              <a:t>KNCCI SMEs </a:t>
            </a:r>
            <a:r>
              <a:rPr lang="en-US" sz="3600" dirty="0"/>
              <a:t>Support </a:t>
            </a:r>
            <a:r>
              <a:rPr lang="en-US" sz="3600" dirty="0" smtClean="0"/>
              <a:t>Services</a:t>
            </a:r>
          </a:p>
          <a:p>
            <a:pPr marL="0" indent="182880">
              <a:lnSpc>
                <a:spcPct val="100000"/>
              </a:lnSpc>
              <a:spcBef>
                <a:spcPts val="0"/>
              </a:spcBef>
              <a:buClr>
                <a:srgbClr val="FF0033"/>
              </a:buClr>
              <a:defRPr/>
            </a:pPr>
            <a:r>
              <a:rPr lang="en-US" sz="3600" dirty="0"/>
              <a:t>Policy and Advocacy</a:t>
            </a:r>
            <a:endParaRPr lang="en-US" sz="3600" dirty="0" smtClean="0"/>
          </a:p>
          <a:p>
            <a:pPr marL="0" indent="182880">
              <a:lnSpc>
                <a:spcPct val="100000"/>
              </a:lnSpc>
              <a:spcBef>
                <a:spcPts val="0"/>
              </a:spcBef>
              <a:buClr>
                <a:srgbClr val="FF0033"/>
              </a:buClr>
              <a:defRPr/>
            </a:pPr>
            <a:endParaRPr lang="en-US" sz="3600" b="1" dirty="0" smtClean="0"/>
          </a:p>
          <a:p>
            <a:pPr marL="0" indent="182880">
              <a:lnSpc>
                <a:spcPct val="100000"/>
              </a:lnSpc>
              <a:spcBef>
                <a:spcPts val="0"/>
              </a:spcBef>
              <a:buClr>
                <a:srgbClr val="FF0033"/>
              </a:buClr>
              <a:defRPr/>
            </a:pPr>
            <a:endParaRPr lang="en-US" sz="3600" b="1" dirty="0" smtClean="0"/>
          </a:p>
          <a:p>
            <a:pPr marL="0" indent="182880">
              <a:lnSpc>
                <a:spcPct val="100000"/>
              </a:lnSpc>
              <a:spcBef>
                <a:spcPts val="0"/>
              </a:spcBef>
              <a:buClr>
                <a:srgbClr val="FF0033"/>
              </a:buClr>
              <a:defRPr/>
            </a:pP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67586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3200" y="1062838"/>
            <a:ext cx="10693400" cy="4669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1093" indent="-241093" algn="just" defTabSz="482186">
              <a:lnSpc>
                <a:spcPct val="90000"/>
              </a:lnSpc>
              <a:spcBef>
                <a:spcPts val="527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Lucida Sans" panose="020B0602030504020204" pitchFamily="34" charset="0"/>
              </a:rPr>
              <a:t>KNCCI was established in 1965 with a mandate to protect and develop the interests of the business community</a:t>
            </a:r>
          </a:p>
          <a:p>
            <a:pPr marL="241093" indent="-241093" algn="just" defTabSz="482186">
              <a:lnSpc>
                <a:spcPct val="90000"/>
              </a:lnSpc>
              <a:spcBef>
                <a:spcPts val="527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Lucida Sans" panose="020B0602030504020204" pitchFamily="34" charset="0"/>
              </a:rPr>
              <a:t>The Chamber has an International network of 177 Chambers, regional networks and a countrywide outreach of 47 county chapters</a:t>
            </a:r>
          </a:p>
          <a:p>
            <a:pPr marL="241093" indent="-241093" algn="just" defTabSz="482186">
              <a:lnSpc>
                <a:spcPct val="90000"/>
              </a:lnSpc>
              <a:spcBef>
                <a:spcPts val="527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Lucida Sans" panose="020B0602030504020204" pitchFamily="34" charset="0"/>
              </a:rPr>
              <a:t>The chamber was re-launched in 2014 and its new strategic plan 2016-2018 envisages a vibrant and prosperous business community  with a mission of facilitating and promoting a sustainable business environment for economic growth and prosperity</a:t>
            </a:r>
          </a:p>
          <a:p>
            <a:pPr marL="241093" indent="-241093" algn="just" defTabSz="482186">
              <a:lnSpc>
                <a:spcPct val="90000"/>
              </a:lnSpc>
              <a:spcBef>
                <a:spcPts val="527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Lucida Sans" panose="020B0602030504020204" pitchFamily="34" charset="0"/>
              </a:rPr>
              <a:t>The chamber operates on 4 pillars: Policy and advocacy, Trade development, SME development, County development.</a:t>
            </a:r>
          </a:p>
          <a:p>
            <a:pPr marL="241093" indent="-241093" algn="just" defTabSz="482186">
              <a:lnSpc>
                <a:spcPct val="90000"/>
              </a:lnSpc>
              <a:spcBef>
                <a:spcPts val="527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Lucida Sans" panose="020B0602030504020204" pitchFamily="34" charset="0"/>
              </a:rPr>
              <a:t>The pillars are supported by 3 foundations (enablers) : Membership and Communication, Institutional excellence, Networking and partnership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65232" y="601237"/>
            <a:ext cx="3088622" cy="461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defTabSz="410751" latinLnBrk="1" hangingPunct="0"/>
            <a:r>
              <a:rPr lang="en-US" sz="2531" b="1" dirty="0">
                <a:solidFill>
                  <a:srgbClr val="000000"/>
                </a:solidFill>
                <a:latin typeface="Lucida Sans" panose="020B0602030504020204" pitchFamily="34" charset="0"/>
                <a:sym typeface="Helvetica Light"/>
              </a:rPr>
              <a:t>About KNCCI</a:t>
            </a:r>
          </a:p>
        </p:txBody>
      </p:sp>
    </p:spTree>
    <p:extLst>
      <p:ext uri="{BB962C8B-B14F-4D97-AF65-F5344CB8AC3E}">
        <p14:creationId xmlns:p14="http://schemas.microsoft.com/office/powerpoint/2010/main" val="37598497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5125"/>
            <a:ext cx="11010900" cy="8921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Lucida Sans" panose="020B0602030504020204" pitchFamily="34" charset="0"/>
              </a:rPr>
              <a:t>KNCCI Business Development Services</a:t>
            </a:r>
            <a:endParaRPr lang="en-US" b="1" dirty="0">
              <a:latin typeface="Lucida Sans" panose="020B0602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257300"/>
            <a:ext cx="11163300" cy="488156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Lucida Sans" panose="020B0602030504020204" pitchFamily="34" charset="0"/>
              </a:rPr>
              <a:t>Trade Facilitation</a:t>
            </a:r>
          </a:p>
          <a:p>
            <a:r>
              <a:rPr lang="en-US" sz="3200" dirty="0" smtClean="0">
                <a:latin typeface="Lucida Sans" panose="020B0602030504020204" pitchFamily="34" charset="0"/>
              </a:rPr>
              <a:t>Trade Promotion</a:t>
            </a:r>
          </a:p>
          <a:p>
            <a:r>
              <a:rPr lang="en-US" sz="3200" dirty="0" smtClean="0">
                <a:latin typeface="Lucida Sans" panose="020B0602030504020204" pitchFamily="34" charset="0"/>
              </a:rPr>
              <a:t>Trade Statistics </a:t>
            </a:r>
          </a:p>
          <a:p>
            <a:r>
              <a:rPr lang="en-US" sz="3200" dirty="0" smtClean="0">
                <a:latin typeface="Lucida Sans" panose="020B0602030504020204" pitchFamily="34" charset="0"/>
              </a:rPr>
              <a:t>Advocacy &amp; Policy</a:t>
            </a:r>
          </a:p>
          <a:p>
            <a:r>
              <a:rPr lang="en-US" sz="3200" dirty="0" smtClean="0">
                <a:latin typeface="Lucida Sans" panose="020B0602030504020204" pitchFamily="34" charset="0"/>
              </a:rPr>
              <a:t>Business Dissemination  &amp; Research</a:t>
            </a:r>
          </a:p>
          <a:p>
            <a:r>
              <a:rPr lang="en-US" sz="3200" dirty="0" smtClean="0">
                <a:latin typeface="Lucida Sans" panose="020B0602030504020204" pitchFamily="34" charset="0"/>
              </a:rPr>
              <a:t>County Business Agenda</a:t>
            </a:r>
          </a:p>
          <a:p>
            <a:r>
              <a:rPr lang="en-US" sz="3200" dirty="0" smtClean="0">
                <a:latin typeface="Lucida Sans" panose="020B0602030504020204" pitchFamily="34" charset="0"/>
              </a:rPr>
              <a:t>Events and Networking</a:t>
            </a:r>
          </a:p>
          <a:p>
            <a:r>
              <a:rPr lang="en-US" sz="3200" dirty="0" smtClean="0">
                <a:latin typeface="Lucida Sans" panose="020B0602030504020204" pitchFamily="34" charset="0"/>
              </a:rPr>
              <a:t>Training &amp; Consultation services</a:t>
            </a:r>
            <a:endParaRPr lang="en-US" sz="32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10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365125"/>
            <a:ext cx="10782300" cy="892175"/>
          </a:xfrm>
        </p:spPr>
        <p:txBody>
          <a:bodyPr/>
          <a:lstStyle/>
          <a:p>
            <a:r>
              <a:rPr lang="en-US" b="1" dirty="0" smtClean="0">
                <a:latin typeface="Lucida Sans" panose="020B0602030504020204" pitchFamily="34" charset="0"/>
              </a:rPr>
              <a:t>KNCCI International Agenda</a:t>
            </a:r>
            <a:endParaRPr lang="en-US" b="1" dirty="0">
              <a:latin typeface="Lucida Sans" panose="020B0602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003300"/>
            <a:ext cx="11023600" cy="5135563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Lucida Sans" panose="020B0602030504020204" pitchFamily="34" charset="0"/>
              </a:rPr>
              <a:t>Support state visits, official missions and trade missions</a:t>
            </a:r>
          </a:p>
          <a:p>
            <a:r>
              <a:rPr lang="en-US" sz="2400" dirty="0" smtClean="0">
                <a:latin typeface="Lucida Sans" panose="020B0602030504020204" pitchFamily="34" charset="0"/>
              </a:rPr>
              <a:t>Support organize national pavilions at international trade fairs</a:t>
            </a:r>
          </a:p>
          <a:p>
            <a:r>
              <a:rPr lang="en-US" sz="2400" dirty="0" smtClean="0">
                <a:latin typeface="Lucida Sans" panose="020B0602030504020204" pitchFamily="34" charset="0"/>
              </a:rPr>
              <a:t>Organize group visits to international trade fairs</a:t>
            </a:r>
          </a:p>
          <a:p>
            <a:r>
              <a:rPr lang="en-US" sz="2400" dirty="0" smtClean="0">
                <a:latin typeface="Lucida Sans" panose="020B0602030504020204" pitchFamily="34" charset="0"/>
              </a:rPr>
              <a:t>International partnerships events</a:t>
            </a:r>
          </a:p>
          <a:p>
            <a:r>
              <a:rPr lang="en-US" sz="2400" dirty="0" smtClean="0">
                <a:latin typeface="Lucida Sans" panose="020B0602030504020204" pitchFamily="34" charset="0"/>
              </a:rPr>
              <a:t>Support exports seminars, workshops and roundtable discussions</a:t>
            </a:r>
          </a:p>
          <a:p>
            <a:r>
              <a:rPr lang="en-US" sz="2400" dirty="0" smtClean="0">
                <a:latin typeface="Lucida Sans" panose="020B0602030504020204" pitchFamily="34" charset="0"/>
              </a:rPr>
              <a:t>Trade promotion programs, including overseas event planning</a:t>
            </a:r>
          </a:p>
          <a:p>
            <a:r>
              <a:rPr lang="en-US" sz="2400" dirty="0" smtClean="0">
                <a:latin typeface="Lucida Sans" panose="020B0602030504020204" pitchFamily="34" charset="0"/>
              </a:rPr>
              <a:t>Contact with foreign companies and distributors</a:t>
            </a:r>
          </a:p>
          <a:p>
            <a:r>
              <a:rPr lang="en-US" sz="2400" dirty="0" smtClean="0">
                <a:latin typeface="Lucida Sans" panose="020B0602030504020204" pitchFamily="34" charset="0"/>
              </a:rPr>
              <a:t>Hosting trade missions from other countries</a:t>
            </a:r>
          </a:p>
          <a:p>
            <a:r>
              <a:rPr lang="en-US" sz="2400" dirty="0" smtClean="0">
                <a:latin typeface="Lucida Sans" panose="020B0602030504020204" pitchFamily="34" charset="0"/>
              </a:rPr>
              <a:t>International activities at domestics trade shows</a:t>
            </a:r>
          </a:p>
          <a:p>
            <a:r>
              <a:rPr lang="en-US" sz="2400" dirty="0" smtClean="0">
                <a:latin typeface="Lucida Sans" panose="020B0602030504020204" pitchFamily="34" charset="0"/>
              </a:rPr>
              <a:t>Certificate of origin</a:t>
            </a:r>
            <a:endParaRPr lang="en-US" sz="24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23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65125"/>
            <a:ext cx="10820400" cy="739775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latin typeface="Lucida Sans" panose="020B0602030504020204" pitchFamily="34" charset="0"/>
              </a:rPr>
              <a:t>Investment Support Services</a:t>
            </a:r>
            <a:endParaRPr lang="en-US" sz="4800" b="1" dirty="0">
              <a:latin typeface="Lucida Sans" panose="020B0602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104900"/>
            <a:ext cx="11087100" cy="5033963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Lucida Sans" panose="020B0602030504020204" pitchFamily="34" charset="0"/>
              </a:rPr>
              <a:t>As a chamber we provide pre &amp; post investment support services </a:t>
            </a:r>
          </a:p>
          <a:p>
            <a:r>
              <a:rPr lang="en-US" sz="3200" dirty="0" smtClean="0">
                <a:latin typeface="Lucida Sans" panose="020B0602030504020204" pitchFamily="34" charset="0"/>
              </a:rPr>
              <a:t>Country market information</a:t>
            </a:r>
          </a:p>
          <a:p>
            <a:r>
              <a:rPr lang="en-US" sz="3200" dirty="0" smtClean="0">
                <a:latin typeface="Lucida Sans" panose="020B0602030504020204" pitchFamily="34" charset="0"/>
              </a:rPr>
              <a:t>Investment establishment services</a:t>
            </a:r>
          </a:p>
          <a:p>
            <a:r>
              <a:rPr lang="en-US" sz="3200" dirty="0" smtClean="0">
                <a:latin typeface="Lucida Sans" panose="020B0602030504020204" pitchFamily="34" charset="0"/>
              </a:rPr>
              <a:t>After sales support services</a:t>
            </a:r>
          </a:p>
          <a:p>
            <a:r>
              <a:rPr lang="en-US" sz="3200" dirty="0" smtClean="0">
                <a:latin typeface="Lucida Sans" panose="020B0602030504020204" pitchFamily="34" charset="0"/>
              </a:rPr>
              <a:t>Transaction management &amp; consulting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685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65125"/>
            <a:ext cx="10731500" cy="892175"/>
          </a:xfrm>
        </p:spPr>
        <p:txBody>
          <a:bodyPr/>
          <a:lstStyle/>
          <a:p>
            <a:r>
              <a:rPr lang="en-US" b="1" dirty="0" smtClean="0">
                <a:latin typeface="Lucida Sans" panose="020B0602030504020204" pitchFamily="34" charset="0"/>
              </a:rPr>
              <a:t>KNCCI SMEs Support Services</a:t>
            </a:r>
            <a:endParaRPr lang="en-US" b="1" dirty="0">
              <a:latin typeface="Lucida Sans" panose="020B0602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130300"/>
            <a:ext cx="11023600" cy="5008563"/>
          </a:xfrm>
        </p:spPr>
        <p:txBody>
          <a:bodyPr/>
          <a:lstStyle/>
          <a:p>
            <a:r>
              <a:rPr lang="en-US" dirty="0" smtClean="0">
                <a:latin typeface="Lucida Sans" panose="020B0602030504020204" pitchFamily="34" charset="0"/>
              </a:rPr>
              <a:t>Business Information Services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Access to credit and financial support services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Institution development programs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Enterprise leadership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Market development and partnerships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Enterprise networking and mentorship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Women in Business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Youth in Business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56978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365125"/>
            <a:ext cx="10883900" cy="625475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latin typeface="Lucida Sans" panose="020B0602030504020204" pitchFamily="34" charset="0"/>
              </a:rPr>
              <a:t>Policy and Advocacy</a:t>
            </a:r>
            <a:endParaRPr lang="en-US" sz="4800" b="1" dirty="0">
              <a:latin typeface="Lucida Sans" panose="020B0602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" y="1257300"/>
            <a:ext cx="10693400" cy="48815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KNCCI addresses issues to do with business environment  on:</a:t>
            </a:r>
          </a:p>
          <a:p>
            <a:r>
              <a:rPr lang="en-US" dirty="0">
                <a:latin typeface="Lucida Sans" panose="020B0602030504020204" pitchFamily="34" charset="0"/>
              </a:rPr>
              <a:t>L</a:t>
            </a:r>
            <a:r>
              <a:rPr lang="en-US" dirty="0" smtClean="0">
                <a:latin typeface="Lucida Sans" panose="020B0602030504020204" pitchFamily="34" charset="0"/>
              </a:rPr>
              <a:t>egal framework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Taxation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Credit access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Market access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Standards and regulations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Work force and productivity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790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80110"/>
            <a:ext cx="8596668" cy="720436"/>
          </a:xfrm>
        </p:spPr>
        <p:txBody>
          <a:bodyPr>
            <a:normAutofit/>
          </a:bodyPr>
          <a:lstStyle/>
          <a:p>
            <a:r>
              <a:rPr lang="en-US" dirty="0">
                <a:latin typeface="Lucida Sans" panose="020B0602030504020204" pitchFamily="34" charset="0"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91492"/>
            <a:ext cx="9673166" cy="490529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400" dirty="0">
                <a:latin typeface="Lucida Sans" panose="020B0602030504020204" pitchFamily="34" charset="0"/>
              </a:rPr>
              <a:t>Kenya still remain as an economic hub in Eastern Africa.</a:t>
            </a:r>
          </a:p>
          <a:p>
            <a:pPr algn="just"/>
            <a:r>
              <a:rPr lang="en-US" sz="2400" dirty="0">
                <a:latin typeface="Lucida Sans" panose="020B0602030504020204" pitchFamily="34" charset="0"/>
              </a:rPr>
              <a:t>Kenya is a gate-way to East African Community (EAC) with population of more than 150 million.</a:t>
            </a:r>
          </a:p>
          <a:p>
            <a:pPr algn="just"/>
            <a:r>
              <a:rPr lang="en-US" sz="2400" dirty="0">
                <a:latin typeface="Lucida Sans" panose="020B0602030504020204" pitchFamily="34" charset="0"/>
              </a:rPr>
              <a:t>The Kenyan economy will strengthen in 2019, driven by infrastructure investment and improving domestic financial conditions.</a:t>
            </a:r>
          </a:p>
          <a:p>
            <a:pPr algn="just"/>
            <a:r>
              <a:rPr lang="en-US" sz="2400" dirty="0">
                <a:latin typeface="Lucida Sans" panose="020B0602030504020204" pitchFamily="34" charset="0"/>
              </a:rPr>
              <a:t>Kenyan consumers will benefit from lower global oil prices and an increasingly dynamic services sector, which will support a robust long-term growth outlook.</a:t>
            </a:r>
          </a:p>
          <a:p>
            <a:pPr algn="just"/>
            <a:r>
              <a:rPr lang="en-US" sz="2400" dirty="0">
                <a:latin typeface="Lucida Sans" panose="020B0602030504020204" pitchFamily="34" charset="0"/>
              </a:rPr>
              <a:t>Fiscal consolidation efforts will be undermined by weak budgeting processes and the government's focus on boosting infrastructure investment.</a:t>
            </a:r>
          </a:p>
          <a:p>
            <a:pPr algn="just"/>
            <a:r>
              <a:rPr lang="en-US" sz="2400" dirty="0">
                <a:latin typeface="Lucida Sans" panose="020B0602030504020204" pitchFamily="34" charset="0"/>
              </a:rPr>
              <a:t>Investors are therefore encouraged to enter Kenyan market as they stand to benefit a great deal, at the same time improving her economy.</a:t>
            </a:r>
          </a:p>
          <a:p>
            <a:pPr algn="just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669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1232</TotalTime>
  <Words>460</Words>
  <Application>Microsoft Office PowerPoint</Application>
  <PresentationFormat>Widescreen</PresentationFormat>
  <Paragraphs>67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9" baseType="lpstr">
      <vt:lpstr>ＭＳ Ｐゴシック</vt:lpstr>
      <vt:lpstr>ＭＳ Ｐゴシック</vt:lpstr>
      <vt:lpstr>Arial</vt:lpstr>
      <vt:lpstr>Calibri</vt:lpstr>
      <vt:lpstr>Calibri Light</vt:lpstr>
      <vt:lpstr>Gill Sans MT</vt:lpstr>
      <vt:lpstr>Helvetica Light</vt:lpstr>
      <vt:lpstr>Lucida Sans</vt:lpstr>
      <vt:lpstr>Montserrat Semi Bold</vt:lpstr>
      <vt:lpstr>Museo Sans</vt:lpstr>
      <vt:lpstr>Raleway</vt:lpstr>
      <vt:lpstr>Wingdings</vt:lpstr>
      <vt:lpstr>Office Theme</vt:lpstr>
      <vt:lpstr>Custom Design</vt:lpstr>
      <vt:lpstr>3_White</vt:lpstr>
      <vt:lpstr>1_White</vt:lpstr>
      <vt:lpstr>1_Office Theme</vt:lpstr>
      <vt:lpstr>2_Office Theme</vt:lpstr>
      <vt:lpstr>think-cell Slide</vt:lpstr>
      <vt:lpstr>PowerPoint Presentation</vt:lpstr>
      <vt:lpstr>Table of contents</vt:lpstr>
      <vt:lpstr>PowerPoint Presentation</vt:lpstr>
      <vt:lpstr>KNCCI Business Development Services</vt:lpstr>
      <vt:lpstr>KNCCI International Agenda</vt:lpstr>
      <vt:lpstr>Investment Support Services</vt:lpstr>
      <vt:lpstr>KNCCI SMEs Support Services</vt:lpstr>
      <vt:lpstr>Policy and Advocacy</vt:lpstr>
      <vt:lpstr>Conclusion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josi</dc:creator>
  <cp:lastModifiedBy>Fredrick</cp:lastModifiedBy>
  <cp:revision>133</cp:revision>
  <cp:lastPrinted>2019-01-30T04:41:04Z</cp:lastPrinted>
  <dcterms:created xsi:type="dcterms:W3CDTF">2016-05-02T19:07:43Z</dcterms:created>
  <dcterms:modified xsi:type="dcterms:W3CDTF">2019-01-30T04:49:15Z</dcterms:modified>
</cp:coreProperties>
</file>