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charts/chart1.xml" ContentType="application/vnd.openxmlformats-officedocument.drawingml.chart+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2"/>
  </p:notesMasterIdLst>
  <p:handoutMasterIdLst>
    <p:handoutMasterId r:id="rId23"/>
  </p:handoutMasterIdLst>
  <p:sldIdLst>
    <p:sldId id="476" r:id="rId2"/>
    <p:sldId id="478" r:id="rId3"/>
    <p:sldId id="1109" r:id="rId4"/>
    <p:sldId id="1126" r:id="rId5"/>
    <p:sldId id="1129" r:id="rId6"/>
    <p:sldId id="1081" r:id="rId7"/>
    <p:sldId id="1130" r:id="rId8"/>
    <p:sldId id="544" r:id="rId9"/>
    <p:sldId id="1111" r:id="rId10"/>
    <p:sldId id="1112" r:id="rId11"/>
    <p:sldId id="1070" r:id="rId12"/>
    <p:sldId id="1124" r:id="rId13"/>
    <p:sldId id="545" r:id="rId14"/>
    <p:sldId id="530" r:id="rId15"/>
    <p:sldId id="532" r:id="rId16"/>
    <p:sldId id="546" r:id="rId17"/>
    <p:sldId id="587" r:id="rId18"/>
    <p:sldId id="1073" r:id="rId19"/>
    <p:sldId id="1125" r:id="rId20"/>
    <p:sldId id="491" r:id="rId21"/>
  </p:sldIdLst>
  <p:sldSz cx="11949113" cy="6721475"/>
  <p:notesSz cx="7010400" cy="9296400"/>
  <p:custDataLst>
    <p:tags r:id="rId2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an Githinji" initials="JG" lastIdx="1" clrIdx="0">
    <p:extLst>
      <p:ext uri="{19B8F6BF-5375-455C-9EA6-DF929625EA0E}">
        <p15:presenceInfo xmlns:p15="http://schemas.microsoft.com/office/powerpoint/2012/main" userId="06759d4aa9dfb96c" providerId="Windows Live"/>
      </p:ext>
    </p:extLst>
  </p:cmAuthor>
  <p:cmAuthor id="2" name="Mungai Munene" initials="MM" lastIdx="1" clrIdx="1">
    <p:extLst>
      <p:ext uri="{19B8F6BF-5375-455C-9EA6-DF929625EA0E}">
        <p15:presenceInfo xmlns:p15="http://schemas.microsoft.com/office/powerpoint/2012/main" userId="7118e1a059ace9c4" providerId="Windows Live"/>
      </p:ext>
    </p:extLst>
  </p:cmAuthor>
  <p:cmAuthor id="3" name="James Wahome" initials="JW" lastIdx="1" clrIdx="2">
    <p:extLst>
      <p:ext uri="{19B8F6BF-5375-455C-9EA6-DF929625EA0E}">
        <p15:presenceInfo xmlns:p15="http://schemas.microsoft.com/office/powerpoint/2012/main" userId="b0275f5f74c2662d" providerId="Windows Live"/>
      </p:ext>
    </p:extLst>
  </p:cmAuthor>
  <p:cmAuthor id="4" name="lenovo" initials="l" lastIdx="5" clrIdx="3">
    <p:extLst>
      <p:ext uri="{19B8F6BF-5375-455C-9EA6-DF929625EA0E}">
        <p15:presenceInfo xmlns:p15="http://schemas.microsoft.com/office/powerpoint/2012/main" userId="lenov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a:srgbClr val="44546A"/>
    <a:srgbClr val="002060"/>
    <a:srgbClr val="3F6AB7"/>
    <a:srgbClr val="7991CE"/>
    <a:srgbClr val="B3BEDF"/>
    <a:srgbClr val="FFFFFF"/>
    <a:srgbClr val="FFEFEF"/>
    <a:srgbClr val="800000"/>
    <a:srgbClr val="0093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5" d="100"/>
          <a:sy n="75" d="100"/>
        </p:scale>
        <p:origin x="354" y="66"/>
      </p:cViewPr>
      <p:guideLst/>
    </p:cSldViewPr>
  </p:slideViewPr>
  <p:notesTextViewPr>
    <p:cViewPr>
      <p:scale>
        <a:sx n="1" d="1"/>
        <a:sy n="1" d="1"/>
      </p:scale>
      <p:origin x="0" y="0"/>
    </p:cViewPr>
  </p:notesTextViewPr>
  <p:notesViewPr>
    <p:cSldViewPr snapToGrid="0">
      <p:cViewPr varScale="1">
        <p:scale>
          <a:sx n="50" d="100"/>
          <a:sy n="50" d="100"/>
        </p:scale>
        <p:origin x="1760" y="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presProps" Target="presProps.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commentAuthors" Target="commentAuthor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tags" Target="tags/tag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handoutMaster" Target="handoutMasters/handoutMaster1.xml" /><Relationship Id="rId28" Type="http://schemas.openxmlformats.org/officeDocument/2006/relationships/theme" Target="theme/theme1.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notesMaster" Target="notesMasters/notesMaster1.xml" /><Relationship Id="rId27" Type="http://schemas.openxmlformats.org/officeDocument/2006/relationships/viewProps" Target="viewProps.xml" /></Relationships>
</file>

<file path=ppt/charts/_rels/chart2.xml.rels><?xml version="1.0" encoding="UTF-8" standalone="yes"?>
<Relationships xmlns="http://schemas.openxmlformats.org/package/2006/relationships"><Relationship Id="rId2" Type="http://schemas.microsoft.com/office/2011/relationships/chartColorStyle" Target="colors1.xml" /><Relationship Id="rId1" Type="http://schemas.microsoft.com/office/2011/relationships/chartStyle" Target="style1.xml" /></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0984665052461663E-2"/>
          <c:y val="2.009273570324575E-2"/>
          <c:w val="0.95803066989507668"/>
          <c:h val="0.95981452859350846"/>
        </c:manualLayout>
      </c:layout>
      <c:barChart>
        <c:barDir val="col"/>
        <c:grouping val="clustered"/>
        <c:varyColors val="0"/>
        <c:ser>
          <c:idx val="0"/>
          <c:order val="0"/>
          <c:spPr>
            <a:solidFill>
              <a:srgbClr val="006600"/>
            </a:solidFill>
            <a:ln>
              <a:noFill/>
            </a:ln>
          </c:spPr>
          <c:invertIfNegative val="0"/>
          <c:dPt>
            <c:idx val="0"/>
            <c:invertIfNegative val="0"/>
            <c:bubble3D val="0"/>
            <c:spPr>
              <a:solidFill>
                <a:schemeClr val="tx2"/>
              </a:solidFill>
              <a:ln>
                <a:noFill/>
              </a:ln>
            </c:spPr>
            <c:extLst>
              <c:ext xmlns:c16="http://schemas.microsoft.com/office/drawing/2014/chart" uri="{C3380CC4-5D6E-409C-BE32-E72D297353CC}">
                <c16:uniqueId val="{00000004-86A7-4012-BDF7-1F02131A0758}"/>
              </c:ext>
            </c:extLst>
          </c:dPt>
          <c:dPt>
            <c:idx val="1"/>
            <c:invertIfNegative val="0"/>
            <c:bubble3D val="0"/>
            <c:spPr>
              <a:solidFill>
                <a:schemeClr val="tx2"/>
              </a:solidFill>
              <a:ln>
                <a:noFill/>
              </a:ln>
            </c:spPr>
            <c:extLst>
              <c:ext xmlns:c16="http://schemas.microsoft.com/office/drawing/2014/chart" uri="{C3380CC4-5D6E-409C-BE32-E72D297353CC}">
                <c16:uniqueId val="{00000005-86A7-4012-BDF7-1F02131A0758}"/>
              </c:ext>
            </c:extLst>
          </c:dPt>
          <c:val>
            <c:numRef>
              <c:f>Sheet1!$A$1:$B$1</c:f>
              <c:numCache>
                <c:formatCode>General</c:formatCode>
                <c:ptCount val="2"/>
                <c:pt idx="0">
                  <c:v>80000</c:v>
                </c:pt>
                <c:pt idx="1">
                  <c:v>49000</c:v>
                </c:pt>
              </c:numCache>
            </c:numRef>
          </c:val>
          <c:extLst>
            <c:ext xmlns:c16="http://schemas.microsoft.com/office/drawing/2014/chart" uri="{C3380CC4-5D6E-409C-BE32-E72D297353CC}">
              <c16:uniqueId val="{00000000-86A7-4012-BDF7-1F02131A0758}"/>
            </c:ext>
          </c:extLst>
        </c:ser>
        <c:ser>
          <c:idx val="1"/>
          <c:order val="1"/>
          <c:spPr>
            <a:solidFill>
              <a:srgbClr val="BB0000"/>
            </a:solidFill>
            <a:ln>
              <a:noFill/>
            </a:ln>
          </c:spPr>
          <c:invertIfNegative val="0"/>
          <c:dPt>
            <c:idx val="1"/>
            <c:invertIfNegative val="0"/>
            <c:bubble3D val="0"/>
            <c:spPr>
              <a:solidFill>
                <a:srgbClr val="A61B13"/>
              </a:solidFill>
              <a:ln>
                <a:noFill/>
              </a:ln>
            </c:spPr>
            <c:extLst>
              <c:ext xmlns:c16="http://schemas.microsoft.com/office/drawing/2014/chart" uri="{C3380CC4-5D6E-409C-BE32-E72D297353CC}">
                <c16:uniqueId val="{00000002-86A7-4012-BDF7-1F02131A0758}"/>
              </c:ext>
            </c:extLst>
          </c:dPt>
          <c:val>
            <c:numRef>
              <c:f>Sheet1!$A$2:$B$2</c:f>
              <c:numCache>
                <c:formatCode>General</c:formatCode>
                <c:ptCount val="2"/>
                <c:pt idx="0">
                  <c:v>170000</c:v>
                </c:pt>
                <c:pt idx="1">
                  <c:v>1000</c:v>
                </c:pt>
              </c:numCache>
            </c:numRef>
          </c:val>
          <c:extLst>
            <c:ext xmlns:c16="http://schemas.microsoft.com/office/drawing/2014/chart" uri="{C3380CC4-5D6E-409C-BE32-E72D297353CC}">
              <c16:uniqueId val="{00000003-86A7-4012-BDF7-1F02131A0758}"/>
            </c:ext>
          </c:extLst>
        </c:ser>
        <c:dLbls>
          <c:showLegendKey val="0"/>
          <c:showVal val="0"/>
          <c:showCatName val="0"/>
          <c:showSerName val="0"/>
          <c:showPercent val="0"/>
          <c:showBubbleSize val="0"/>
        </c:dLbls>
        <c:gapWidth val="80"/>
        <c:axId val="86750848"/>
        <c:axId val="86748888"/>
      </c:barChart>
      <c:catAx>
        <c:axId val="86750848"/>
        <c:scaling>
          <c:orientation val="minMax"/>
        </c:scaling>
        <c:delete val="0"/>
        <c:axPos val="b"/>
        <c:majorGridlines>
          <c:spPr>
            <a:ln>
              <a:noFill/>
            </a:ln>
          </c:spPr>
        </c:majorGridlines>
        <c:majorTickMark val="none"/>
        <c:minorTickMark val="none"/>
        <c:tickLblPos val="none"/>
        <c:spPr>
          <a:ln w="9525">
            <a:solidFill>
              <a:schemeClr val="tx1"/>
            </a:solidFill>
            <a:prstDash val="solid"/>
          </a:ln>
        </c:spPr>
        <c:crossAx val="86748888"/>
        <c:crosses val="min"/>
        <c:auto val="0"/>
        <c:lblAlgn val="ctr"/>
        <c:lblOffset val="100"/>
        <c:noMultiLvlLbl val="0"/>
      </c:catAx>
      <c:valAx>
        <c:axId val="86748888"/>
        <c:scaling>
          <c:orientation val="minMax"/>
          <c:max val="170000"/>
          <c:min val="0"/>
        </c:scaling>
        <c:delete val="1"/>
        <c:axPos val="l"/>
        <c:numFmt formatCode="General" sourceLinked="1"/>
        <c:majorTickMark val="out"/>
        <c:minorTickMark val="none"/>
        <c:tickLblPos val="nextTo"/>
        <c:crossAx val="86750848"/>
        <c:crosses val="min"/>
        <c:crossBetween val="between"/>
      </c:valAx>
    </c:plotArea>
    <c:plotVisOnly val="0"/>
    <c:dispBlanksAs val="gap"/>
    <c:showDLblsOverMax val="1"/>
  </c:char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22905860163254799"/>
          <c:y val="1.7801381004966647E-2"/>
          <c:w val="0.51796888681063136"/>
          <c:h val="0.74331772662010476"/>
        </c:manualLayout>
      </c:layout>
      <c:doughnutChart>
        <c:varyColors val="1"/>
        <c:ser>
          <c:idx val="0"/>
          <c:order val="0"/>
          <c:tx>
            <c:strRef>
              <c:f>Sheet1!$B$1</c:f>
              <c:strCache>
                <c:ptCount val="1"/>
                <c:pt idx="0">
                  <c:v>Land Breakdown</c:v>
                </c:pt>
              </c:strCache>
            </c:strRef>
          </c:tx>
          <c:dPt>
            <c:idx val="0"/>
            <c:bubble3D val="0"/>
            <c:spPr>
              <a:solidFill>
                <a:srgbClr val="44546A"/>
              </a:solidFill>
              <a:ln w="19050">
                <a:solidFill>
                  <a:schemeClr val="lt1"/>
                </a:solidFill>
              </a:ln>
              <a:effectLst/>
            </c:spPr>
            <c:extLst>
              <c:ext xmlns:c16="http://schemas.microsoft.com/office/drawing/2014/chart" uri="{C3380CC4-5D6E-409C-BE32-E72D297353CC}">
                <c16:uniqueId val="{00000003-F043-4A52-999E-91E02644A613}"/>
              </c:ext>
            </c:extLst>
          </c:dPt>
          <c:dPt>
            <c:idx val="1"/>
            <c:bubble3D val="0"/>
            <c:spPr>
              <a:solidFill>
                <a:schemeClr val="accent1">
                  <a:shade val="86000"/>
                </a:schemeClr>
              </a:solidFill>
              <a:ln w="19050">
                <a:solidFill>
                  <a:schemeClr val="lt1"/>
                </a:solidFill>
              </a:ln>
              <a:effectLst/>
            </c:spPr>
            <c:extLst>
              <c:ext xmlns:c16="http://schemas.microsoft.com/office/drawing/2014/chart" uri="{C3380CC4-5D6E-409C-BE32-E72D297353CC}">
                <c16:uniqueId val="{00000004-F043-4A52-999E-91E02644A613}"/>
              </c:ext>
            </c:extLst>
          </c:dPt>
          <c:dPt>
            <c:idx val="2"/>
            <c:bubble3D val="0"/>
            <c:spPr>
              <a:solidFill>
                <a:schemeClr val="accent1">
                  <a:tint val="86000"/>
                </a:schemeClr>
              </a:solidFill>
              <a:ln w="19050">
                <a:solidFill>
                  <a:schemeClr val="lt1"/>
                </a:solidFill>
              </a:ln>
              <a:effectLst/>
            </c:spPr>
            <c:extLst>
              <c:ext xmlns:c16="http://schemas.microsoft.com/office/drawing/2014/chart" uri="{C3380CC4-5D6E-409C-BE32-E72D297353CC}">
                <c16:uniqueId val="{00000002-F043-4A52-999E-91E02644A613}"/>
              </c:ext>
            </c:extLst>
          </c:dPt>
          <c:dPt>
            <c:idx val="3"/>
            <c:bubble3D val="0"/>
            <c:spPr>
              <a:solidFill>
                <a:schemeClr val="accent1">
                  <a:tint val="58000"/>
                </a:schemeClr>
              </a:solidFill>
              <a:ln w="19050">
                <a:solidFill>
                  <a:schemeClr val="lt1"/>
                </a:solidFill>
              </a:ln>
              <a:effectLst/>
            </c:spPr>
            <c:extLst>
              <c:ext xmlns:c16="http://schemas.microsoft.com/office/drawing/2014/chart" uri="{C3380CC4-5D6E-409C-BE32-E72D297353CC}">
                <c16:uniqueId val="{00000001-F043-4A52-999E-91E02644A613}"/>
              </c:ext>
            </c:extLst>
          </c:dPt>
          <c:dLbls>
            <c:dLbl>
              <c:idx val="0"/>
              <c:layout>
                <c:manualLayout>
                  <c:x val="0.14826624153049012"/>
                  <c:y val="9.087285200849527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043-4A52-999E-91E02644A613}"/>
                </c:ext>
              </c:extLst>
            </c:dLbl>
            <c:dLbl>
              <c:idx val="1"/>
              <c:layout>
                <c:manualLayout>
                  <c:x val="2.6305363682867601E-2"/>
                  <c:y val="0.18649151598892458"/>
                </c:manualLayout>
              </c:layout>
              <c:showLegendKey val="0"/>
              <c:showVal val="0"/>
              <c:showCatName val="1"/>
              <c:showSerName val="0"/>
              <c:showPercent val="1"/>
              <c:showBubbleSize val="0"/>
              <c:extLst>
                <c:ext xmlns:c15="http://schemas.microsoft.com/office/drawing/2012/chart" uri="{CE6537A1-D6FC-4f65-9D91-7224C49458BB}">
                  <c15:layout>
                    <c:manualLayout>
                      <c:w val="0.25489039457951373"/>
                      <c:h val="0.17308895826540302"/>
                    </c:manualLayout>
                  </c15:layout>
                </c:ext>
                <c:ext xmlns:c16="http://schemas.microsoft.com/office/drawing/2014/chart" uri="{C3380CC4-5D6E-409C-BE32-E72D297353CC}">
                  <c16:uniqueId val="{00000004-F043-4A52-999E-91E02644A613}"/>
                </c:ext>
              </c:extLst>
            </c:dLbl>
            <c:dLbl>
              <c:idx val="2"/>
              <c:layout>
                <c:manualLayout>
                  <c:x val="-0.17377441211638103"/>
                  <c:y val="0.16739735896301761"/>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F043-4A52-999E-91E02644A613}"/>
                </c:ext>
              </c:extLst>
            </c:dLbl>
            <c:dLbl>
              <c:idx val="3"/>
              <c:layout>
                <c:manualLayout>
                  <c:x val="-0.19768832204065365"/>
                  <c:y val="6.6958943585207042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043-4A52-999E-91E02644A613}"/>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0"/>
            <c:extLst>
              <c:ext xmlns:c15="http://schemas.microsoft.com/office/drawing/2012/chart" uri="{CE6537A1-D6FC-4f65-9D91-7224C49458BB}"/>
            </c:extLst>
          </c:dLbls>
          <c:cat>
            <c:strRef>
              <c:f>Sheet1!$A$2:$A$5</c:f>
              <c:strCache>
                <c:ptCount val="4"/>
                <c:pt idx="0">
                  <c:v>Residential</c:v>
                </c:pt>
                <c:pt idx="1">
                  <c:v>Community Facilities with Retail</c:v>
                </c:pt>
                <c:pt idx="2">
                  <c:v>Open Space</c:v>
                </c:pt>
                <c:pt idx="3">
                  <c:v>Utilities, Roads, and Services</c:v>
                </c:pt>
              </c:strCache>
            </c:strRef>
          </c:cat>
          <c:val>
            <c:numRef>
              <c:f>Sheet1!$B$2:$B$5</c:f>
              <c:numCache>
                <c:formatCode>General</c:formatCode>
                <c:ptCount val="4"/>
                <c:pt idx="0">
                  <c:v>50</c:v>
                </c:pt>
                <c:pt idx="1">
                  <c:v>10</c:v>
                </c:pt>
                <c:pt idx="2">
                  <c:v>15</c:v>
                </c:pt>
                <c:pt idx="3">
                  <c:v>25</c:v>
                </c:pt>
              </c:numCache>
            </c:numRef>
          </c:val>
          <c:extLst>
            <c:ext xmlns:c16="http://schemas.microsoft.com/office/drawing/2014/chart" uri="{C3380CC4-5D6E-409C-BE32-E72D297353CC}">
              <c16:uniqueId val="{00000000-F043-4A52-999E-91E02644A613}"/>
            </c:ext>
          </c:extLst>
        </c:ser>
        <c:dLbls>
          <c:showLegendKey val="0"/>
          <c:showVal val="0"/>
          <c:showCatName val="1"/>
          <c:showSerName val="0"/>
          <c:showPercent val="1"/>
          <c:showBubbleSize val="0"/>
          <c:showLeaderLines val="0"/>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5.emf"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45500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7329B21-DDFD-43A2-A6F9-6C744E81BB9E}"/>
              </a:ext>
            </a:extLst>
          </p:cNvPr>
          <p:cNvSpPr>
            <a:spLocks noGrp="1" noRot="1" noChangeAspect="1"/>
          </p:cNvSpPr>
          <p:nvPr>
            <p:ph type="sldImg" idx="2"/>
          </p:nvPr>
        </p:nvSpPr>
        <p:spPr>
          <a:xfrm>
            <a:off x="-125413" y="582613"/>
            <a:ext cx="7269163" cy="4089400"/>
          </a:xfrm>
          <a:prstGeom prst="rect">
            <a:avLst/>
          </a:prstGeom>
          <a:noFill/>
          <a:ln w="9528">
            <a:solidFill>
              <a:srgbClr val="FFFFFF"/>
            </a:solidFill>
            <a:prstDash val="solid"/>
            <a:miter/>
          </a:ln>
        </p:spPr>
      </p:sp>
      <p:sp>
        <p:nvSpPr>
          <p:cNvPr id="3" name="Rectangle 3">
            <a:extLst>
              <a:ext uri="{FF2B5EF4-FFF2-40B4-BE49-F238E27FC236}">
                <a16:creationId xmlns:a16="http://schemas.microsoft.com/office/drawing/2014/main" id="{399A2B62-B784-4B0D-8B4E-CAC6EF3C5E11}"/>
              </a:ext>
            </a:extLst>
          </p:cNvPr>
          <p:cNvSpPr txBox="1">
            <a:spLocks noGrp="1"/>
          </p:cNvSpPr>
          <p:nvPr>
            <p:ph type="body" sz="quarter" idx="3"/>
          </p:nvPr>
        </p:nvSpPr>
        <p:spPr>
          <a:xfrm>
            <a:off x="567696" y="4995321"/>
            <a:ext cx="5974022" cy="1231102"/>
          </a:xfrm>
          <a:prstGeom prst="rect">
            <a:avLst/>
          </a:prstGeom>
          <a:noFill/>
          <a:ln>
            <a:noFill/>
          </a:ln>
        </p:spPr>
        <p:txBody>
          <a:bodyPr vert="horz" wrap="square" lIns="0" tIns="0" rIns="0" bIns="0" anchor="t" anchorCtr="0" compatLnSpc="1">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a:extLst>
              <a:ext uri="{FF2B5EF4-FFF2-40B4-BE49-F238E27FC236}">
                <a16:creationId xmlns:a16="http://schemas.microsoft.com/office/drawing/2014/main" id="{2EAF7D0C-BF7D-49B1-A612-85AEF5056665}"/>
              </a:ext>
            </a:extLst>
          </p:cNvPr>
          <p:cNvSpPr txBox="1">
            <a:spLocks noGrp="1"/>
          </p:cNvSpPr>
          <p:nvPr>
            <p:ph type="sldNum" sz="quarter" idx="5"/>
          </p:nvPr>
        </p:nvSpPr>
        <p:spPr>
          <a:xfrm>
            <a:off x="6256224" y="8928485"/>
            <a:ext cx="556147" cy="184663"/>
          </a:xfrm>
          <a:prstGeom prst="rect">
            <a:avLst/>
          </a:prstGeom>
          <a:noFill/>
          <a:ln>
            <a:noFill/>
          </a:ln>
        </p:spPr>
        <p:txBody>
          <a:bodyPr vert="horz" wrap="square" lIns="0" tIns="0" rIns="0" bIns="0" anchor="b" anchorCtr="0" compatLnSpc="1">
            <a:sp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Arial"/>
              </a:defRPr>
            </a:lvl1pPr>
          </a:lstStyle>
          <a:p>
            <a:pPr lvl="0"/>
            <a:fld id="{2669B876-EEB8-448D-B7BD-73B553FB19ED}" type="slidenum">
              <a:t>‹#›</a:t>
            </a:fld>
            <a:endParaRPr lang="en-US"/>
          </a:p>
        </p:txBody>
      </p:sp>
      <p:sp>
        <p:nvSpPr>
          <p:cNvPr id="5" name="doc id">
            <a:extLst>
              <a:ext uri="{FF2B5EF4-FFF2-40B4-BE49-F238E27FC236}">
                <a16:creationId xmlns:a16="http://schemas.microsoft.com/office/drawing/2014/main" id="{064B82CD-67FC-447F-8B75-65E78D250833}"/>
              </a:ext>
            </a:extLst>
          </p:cNvPr>
          <p:cNvSpPr txBox="1">
            <a:spLocks noGrp="1"/>
          </p:cNvSpPr>
          <p:nvPr>
            <p:ph type="ftr" sz="quarter" idx="4"/>
          </p:nvPr>
        </p:nvSpPr>
        <p:spPr>
          <a:xfrm>
            <a:off x="6812307" y="95893"/>
            <a:ext cx="64" cy="123114"/>
          </a:xfrm>
          <a:prstGeom prst="rect">
            <a:avLst/>
          </a:prstGeom>
          <a:noFill/>
          <a:ln>
            <a:noFill/>
          </a:ln>
        </p:spPr>
        <p:txBody>
          <a:bodyPr vert="horz" wrap="none" lIns="0" tIns="0" rIns="0" bIns="0" anchor="b" anchorCtr="0" compatLnSpc="1">
            <a:spAutoFit/>
          </a:bodyPr>
          <a:lstStyle>
            <a:lvl1pPr marL="0" marR="0" lvl="0" indent="0" algn="r" defTabSz="914400" rtl="0" fontAlgn="auto" hangingPunct="1">
              <a:lnSpc>
                <a:spcPct val="100000"/>
              </a:lnSpc>
              <a:spcBef>
                <a:spcPts val="0"/>
              </a:spcBef>
              <a:spcAft>
                <a:spcPts val="0"/>
              </a:spcAft>
              <a:buNone/>
              <a:tabLst/>
              <a:defRPr lang="en-US" sz="800" b="0" i="0" u="none" strike="noStrike" kern="1200" cap="none" spc="0" baseline="0">
                <a:solidFill>
                  <a:srgbClr val="000000"/>
                </a:solidFill>
                <a:uFillTx/>
                <a:latin typeface="Arial"/>
              </a:defRPr>
            </a:lvl1pPr>
          </a:lstStyle>
          <a:p>
            <a:pPr lvl="0"/>
            <a:endParaRPr lang="en-US"/>
          </a:p>
        </p:txBody>
      </p:sp>
    </p:spTree>
    <p:extLst>
      <p:ext uri="{BB962C8B-B14F-4D97-AF65-F5344CB8AC3E}">
        <p14:creationId xmlns:p14="http://schemas.microsoft.com/office/powerpoint/2010/main" val="4000727032"/>
      </p:ext>
    </p:extLst>
  </p:cSld>
  <p:clrMap bg1="lt1" tx1="dk1" bg2="lt2" tx2="dk2" accent1="accent1" accent2="accent2" accent3="accent3" accent4="accent4" accent5="accent5" accent6="accent6" hlink="hlink" folHlink="folHlink"/>
  <p:notesStyle>
    <a:lvl1pPr marL="0" marR="0" lvl="0" indent="0" algn="l" defTabSz="895353" rtl="0" fontAlgn="auto" hangingPunct="0">
      <a:lnSpc>
        <a:spcPct val="100000"/>
      </a:lnSpc>
      <a:spcBef>
        <a:spcPts val="0"/>
      </a:spcBef>
      <a:spcAft>
        <a:spcPts val="0"/>
      </a:spcAft>
      <a:buNone/>
      <a:tabLst/>
      <a:defRPr lang="en-US" sz="1600" b="0" i="0" u="none" strike="noStrike" kern="1200" cap="none" spc="0" baseline="0">
        <a:solidFill>
          <a:srgbClr val="000000"/>
        </a:solidFill>
        <a:uFillTx/>
        <a:latin typeface="Arial"/>
      </a:defRPr>
    </a:lvl1pPr>
    <a:lvl2pPr marL="117472" marR="0" lvl="1" indent="-115891" algn="l" defTabSz="895353" rtl="0" fontAlgn="auto" hangingPunct="0">
      <a:lnSpc>
        <a:spcPct val="100000"/>
      </a:lnSpc>
      <a:spcBef>
        <a:spcPts val="0"/>
      </a:spcBef>
      <a:spcAft>
        <a:spcPts val="0"/>
      </a:spcAft>
      <a:buClr>
        <a:srgbClr val="000000"/>
      </a:buClr>
      <a:buSzPct val="120000"/>
      <a:buFont typeface="Arial"/>
      <a:buChar char="▪"/>
      <a:tabLst/>
      <a:defRPr lang="en-US" sz="1600" b="0" i="0" u="none" strike="noStrike" kern="1200" cap="none" spc="0" baseline="0">
        <a:solidFill>
          <a:srgbClr val="000000"/>
        </a:solidFill>
        <a:uFillTx/>
        <a:latin typeface="Arial"/>
      </a:defRPr>
    </a:lvl2pPr>
    <a:lvl3pPr marL="300042" marR="0" lvl="2" indent="-180978" algn="l" defTabSz="895353" rtl="0" fontAlgn="auto" hangingPunct="0">
      <a:lnSpc>
        <a:spcPct val="100000"/>
      </a:lnSpc>
      <a:spcBef>
        <a:spcPts val="0"/>
      </a:spcBef>
      <a:spcAft>
        <a:spcPts val="0"/>
      </a:spcAft>
      <a:buClr>
        <a:srgbClr val="000000"/>
      </a:buClr>
      <a:buSzPct val="120000"/>
      <a:buFont typeface="Arial"/>
      <a:buChar char="–"/>
      <a:tabLst/>
      <a:defRPr lang="en-US" sz="1600" b="0" i="0" u="none" strike="noStrike" kern="1200" cap="none" spc="0" baseline="0">
        <a:solidFill>
          <a:srgbClr val="000000"/>
        </a:solidFill>
        <a:uFillTx/>
        <a:latin typeface="Arial"/>
      </a:defRPr>
    </a:lvl3pPr>
    <a:lvl4pPr marL="427033" marR="0" lvl="3" indent="-125409" algn="l" defTabSz="895353" rtl="0" fontAlgn="auto" hangingPunct="0">
      <a:lnSpc>
        <a:spcPct val="100000"/>
      </a:lnSpc>
      <a:spcBef>
        <a:spcPts val="0"/>
      </a:spcBef>
      <a:spcAft>
        <a:spcPts val="0"/>
      </a:spcAft>
      <a:buClr>
        <a:srgbClr val="000000"/>
      </a:buClr>
      <a:buSzPct val="100000"/>
      <a:buFont typeface="Arial"/>
      <a:buChar char="▫"/>
      <a:tabLst/>
      <a:defRPr lang="en-US" sz="1600" b="0" i="0" u="none" strike="noStrike" kern="1200" cap="none" spc="0" baseline="0">
        <a:solidFill>
          <a:srgbClr val="000000"/>
        </a:solidFill>
        <a:uFillTx/>
        <a:latin typeface="Arial"/>
      </a:defRPr>
    </a:lvl4pPr>
    <a:lvl5pPr marL="542925" marR="0" lvl="4" indent="-114300" algn="l" defTabSz="895353" rtl="0" fontAlgn="auto" hangingPunct="0">
      <a:lnSpc>
        <a:spcPct val="100000"/>
      </a:lnSpc>
      <a:spcBef>
        <a:spcPts val="0"/>
      </a:spcBef>
      <a:spcAft>
        <a:spcPts val="0"/>
      </a:spcAft>
      <a:buClr>
        <a:srgbClr val="000000"/>
      </a:buClr>
      <a:buSzPct val="89000"/>
      <a:buFont typeface="Arial"/>
      <a:buChar char="-"/>
      <a:tabLst/>
      <a:defRPr lang="en-US" sz="1600" b="0" i="0" u="none" strike="noStrike" kern="1200" cap="none" spc="0" baseline="0">
        <a:solidFill>
          <a:srgbClr val="000000"/>
        </a:solidFill>
        <a:uFillTx/>
        <a:latin typeface="Arial"/>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413" y="582613"/>
            <a:ext cx="7269163" cy="4089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2669B876-EEB8-448D-B7BD-73B553FB19ED}" type="slidenum">
              <a:rPr lang="en-US" smtClean="0"/>
              <a:t>1</a:t>
            </a:fld>
            <a:endParaRPr lang="en-US" dirty="0"/>
          </a:p>
        </p:txBody>
      </p:sp>
    </p:spTree>
    <p:extLst>
      <p:ext uri="{BB962C8B-B14F-4D97-AF65-F5344CB8AC3E}">
        <p14:creationId xmlns:p14="http://schemas.microsoft.com/office/powerpoint/2010/main" val="30507407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4.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4.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4.png" /><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2C463-9F42-4F27-BA68-4320415C23F1}"/>
              </a:ext>
            </a:extLst>
          </p:cNvPr>
          <p:cNvSpPr>
            <a:spLocks noGrp="1"/>
          </p:cNvSpPr>
          <p:nvPr>
            <p:ph type="title"/>
          </p:nvPr>
        </p:nvSpPr>
        <p:spPr>
          <a:xfrm>
            <a:off x="981031" y="133808"/>
            <a:ext cx="10785519" cy="744262"/>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29CCED9-10B1-4514-8043-A9E4E9E185F5}"/>
              </a:ext>
            </a:extLst>
          </p:cNvPr>
          <p:cNvSpPr>
            <a:spLocks noGrp="1"/>
          </p:cNvSpPr>
          <p:nvPr>
            <p:ph type="dt" sz="half" idx="10"/>
          </p:nvPr>
        </p:nvSpPr>
        <p:spPr/>
        <p:txBody>
          <a:bodyPr/>
          <a:lstStyle/>
          <a:p>
            <a:fld id="{28433C42-6ABA-43AA-9D50-E022538A6DC2}" type="datetime7">
              <a:rPr lang="en-US" smtClean="0"/>
              <a:t>Jan-19</a:t>
            </a:fld>
            <a:endParaRPr lang="en-US" dirty="0"/>
          </a:p>
        </p:txBody>
      </p:sp>
      <p:sp>
        <p:nvSpPr>
          <p:cNvPr id="4" name="Footer Placeholder 3">
            <a:extLst>
              <a:ext uri="{FF2B5EF4-FFF2-40B4-BE49-F238E27FC236}">
                <a16:creationId xmlns:a16="http://schemas.microsoft.com/office/drawing/2014/main" id="{760919E2-5E4C-4E29-BBC3-17FBA6286297}"/>
              </a:ext>
            </a:extLst>
          </p:cNvPr>
          <p:cNvSpPr>
            <a:spLocks noGrp="1"/>
          </p:cNvSpPr>
          <p:nvPr>
            <p:ph type="ftr" sz="quarter" idx="11"/>
          </p:nvPr>
        </p:nvSpPr>
        <p:spPr/>
        <p:txBody>
          <a:bodyPr/>
          <a:lstStyle/>
          <a:p>
            <a:r>
              <a:rPr lang="en-US"/>
              <a:t>CONFIDENTIAL</a:t>
            </a:r>
          </a:p>
        </p:txBody>
      </p:sp>
      <p:sp>
        <p:nvSpPr>
          <p:cNvPr id="5" name="Slide Number Placeholder 4">
            <a:extLst>
              <a:ext uri="{FF2B5EF4-FFF2-40B4-BE49-F238E27FC236}">
                <a16:creationId xmlns:a16="http://schemas.microsoft.com/office/drawing/2014/main" id="{C75E70F7-DF61-4031-BD0F-E7B05E315CAF}"/>
              </a:ext>
            </a:extLst>
          </p:cNvPr>
          <p:cNvSpPr>
            <a:spLocks noGrp="1"/>
          </p:cNvSpPr>
          <p:nvPr>
            <p:ph type="sldNum" sz="quarter" idx="12"/>
          </p:nvPr>
        </p:nvSpPr>
        <p:spPr/>
        <p:txBody>
          <a:bodyPr/>
          <a:lstStyle/>
          <a:p>
            <a:fld id="{48F63A3B-78C7-47BE-AE5E-E10140E04643}" type="slidenum">
              <a:rPr lang="en-US" smtClean="0"/>
              <a:t>‹#›</a:t>
            </a:fld>
            <a:endParaRPr lang="en-US" dirty="0"/>
          </a:p>
        </p:txBody>
      </p:sp>
      <p:sp>
        <p:nvSpPr>
          <p:cNvPr id="8" name="TextBox 7">
            <a:extLst>
              <a:ext uri="{FF2B5EF4-FFF2-40B4-BE49-F238E27FC236}">
                <a16:creationId xmlns:a16="http://schemas.microsoft.com/office/drawing/2014/main" id="{15346937-E80A-44DD-9C6E-AE23BD788F97}"/>
              </a:ext>
            </a:extLst>
          </p:cNvPr>
          <p:cNvSpPr txBox="1"/>
          <p:nvPr userDrawn="1"/>
        </p:nvSpPr>
        <p:spPr>
          <a:xfrm>
            <a:off x="184149" y="3390816"/>
            <a:ext cx="7470685" cy="830997"/>
          </a:xfrm>
          <a:prstGeom prst="rect">
            <a:avLst/>
          </a:prstGeom>
          <a:noFill/>
        </p:spPr>
        <p:txBody>
          <a:bodyPr wrap="square" rtlCol="0">
            <a:spAutoFit/>
          </a:bodyPr>
          <a:lstStyle/>
          <a:p>
            <a:r>
              <a:rPr lang="en-US" sz="4800" b="1" dirty="0">
                <a:solidFill>
                  <a:schemeClr val="bg1"/>
                </a:solidFill>
                <a:latin typeface="Arial" panose="020B0604020202020204" pitchFamily="34" charset="0"/>
                <a:cs typeface="Arial" panose="020B0604020202020204" pitchFamily="34" charset="0"/>
              </a:rPr>
              <a:t>Housing Fund Structure</a:t>
            </a:r>
          </a:p>
        </p:txBody>
      </p:sp>
      <p:sp>
        <p:nvSpPr>
          <p:cNvPr id="9" name="TextBox 8">
            <a:extLst>
              <a:ext uri="{FF2B5EF4-FFF2-40B4-BE49-F238E27FC236}">
                <a16:creationId xmlns:a16="http://schemas.microsoft.com/office/drawing/2014/main" id="{5A6F9329-FE79-46E2-B784-C1CF91E6A54F}"/>
              </a:ext>
            </a:extLst>
          </p:cNvPr>
          <p:cNvSpPr txBox="1"/>
          <p:nvPr userDrawn="1"/>
        </p:nvSpPr>
        <p:spPr>
          <a:xfrm>
            <a:off x="1547626" y="4623163"/>
            <a:ext cx="2296336"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March 2018 </a:t>
            </a:r>
          </a:p>
        </p:txBody>
      </p:sp>
      <p:sp>
        <p:nvSpPr>
          <p:cNvPr id="10" name="TextBox 9">
            <a:extLst>
              <a:ext uri="{FF2B5EF4-FFF2-40B4-BE49-F238E27FC236}">
                <a16:creationId xmlns:a16="http://schemas.microsoft.com/office/drawing/2014/main" id="{F4FAC233-91C4-417D-B3D0-B4BD1C2D807A}"/>
              </a:ext>
            </a:extLst>
          </p:cNvPr>
          <p:cNvSpPr txBox="1"/>
          <p:nvPr userDrawn="1"/>
        </p:nvSpPr>
        <p:spPr>
          <a:xfrm>
            <a:off x="1547628" y="4260111"/>
            <a:ext cx="7787335" cy="307777"/>
          </a:xfrm>
          <a:prstGeom prst="rect">
            <a:avLst/>
          </a:prstGeom>
          <a:noFill/>
        </p:spPr>
        <p:txBody>
          <a:bodyPr wrap="square" rtlCol="0">
            <a:spAutoFit/>
          </a:bodyPr>
          <a:lstStyle/>
          <a:p>
            <a:r>
              <a:rPr lang="en-US" sz="1400" dirty="0">
                <a:solidFill>
                  <a:schemeClr val="bg1"/>
                </a:solidFill>
                <a:latin typeface="Arial" panose="020B0604020202020204" pitchFamily="34" charset="0"/>
                <a:cs typeface="Arial" panose="020B0604020202020204" pitchFamily="34" charset="0"/>
              </a:rPr>
              <a:t>Executive Brief </a:t>
            </a:r>
          </a:p>
        </p:txBody>
      </p:sp>
      <p:pic>
        <p:nvPicPr>
          <p:cNvPr id="13" name="Graphic 12" descr="House">
            <a:extLst>
              <a:ext uri="{FF2B5EF4-FFF2-40B4-BE49-F238E27FC236}">
                <a16:creationId xmlns:a16="http://schemas.microsoft.com/office/drawing/2014/main" id="{176704F4-E38A-4F73-B0D7-E440CCB01927}"/>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336" y="133351"/>
            <a:ext cx="720695" cy="720695"/>
          </a:xfrm>
          <a:prstGeom prst="rect">
            <a:avLst/>
          </a:prstGeom>
        </p:spPr>
      </p:pic>
      <p:grpSp>
        <p:nvGrpSpPr>
          <p:cNvPr id="11" name="Group 10">
            <a:extLst>
              <a:ext uri="{FF2B5EF4-FFF2-40B4-BE49-F238E27FC236}">
                <a16:creationId xmlns:a16="http://schemas.microsoft.com/office/drawing/2014/main" id="{21C422E0-AD42-4C05-8762-87322FEF019A}"/>
              </a:ext>
            </a:extLst>
          </p:cNvPr>
          <p:cNvGrpSpPr/>
          <p:nvPr userDrawn="1"/>
        </p:nvGrpSpPr>
        <p:grpSpPr>
          <a:xfrm>
            <a:off x="-4728" y="907571"/>
            <a:ext cx="11978640" cy="75511"/>
            <a:chOff x="-4728" y="907571"/>
            <a:chExt cx="11978640" cy="75511"/>
          </a:xfrm>
        </p:grpSpPr>
        <p:cxnSp>
          <p:nvCxnSpPr>
            <p:cNvPr id="12" name="Straight Connector 58">
              <a:extLst>
                <a:ext uri="{FF2B5EF4-FFF2-40B4-BE49-F238E27FC236}">
                  <a16:creationId xmlns:a16="http://schemas.microsoft.com/office/drawing/2014/main" id="{C8657928-E50C-476B-8444-1FAE57B78524}"/>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4" name="Straight Connector 62">
              <a:extLst>
                <a:ext uri="{FF2B5EF4-FFF2-40B4-BE49-F238E27FC236}">
                  <a16:creationId xmlns:a16="http://schemas.microsoft.com/office/drawing/2014/main" id="{3B6E531E-517A-4E77-B62F-A5FDA7B921ED}"/>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1659393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B14663-75BA-43EA-978F-1358C8060375}" type="datetime7">
              <a:rPr lang="en-US" smtClean="0"/>
              <a:t>Jan-19</a:t>
            </a:fld>
            <a:endParaRPr lang="en-US" dirty="0"/>
          </a:p>
        </p:txBody>
      </p:sp>
      <p:sp>
        <p:nvSpPr>
          <p:cNvPr id="3" name="Footer Placeholder 2"/>
          <p:cNvSpPr>
            <a:spLocks noGrp="1"/>
          </p:cNvSpPr>
          <p:nvPr>
            <p:ph type="ftr" sz="quarter" idx="11"/>
          </p:nvPr>
        </p:nvSpPr>
        <p:spPr/>
        <p:txBody>
          <a:bodyPr/>
          <a:lstStyle/>
          <a:p>
            <a:r>
              <a:rPr lang="en-US"/>
              <a:t>CONFIDENTIAL</a:t>
            </a: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0492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52500" y="133808"/>
            <a:ext cx="10814050" cy="744262"/>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F92750-AD18-401B-BAAD-32CA19F51E41}" type="datetime7">
              <a:rPr lang="en-US" smtClean="0"/>
              <a:t>Jan-19</a:t>
            </a:fld>
            <a:endParaRPr lang="en-US" dirty="0"/>
          </a:p>
        </p:txBody>
      </p:sp>
      <p:sp>
        <p:nvSpPr>
          <p:cNvPr id="5" name="Footer Placeholder 4"/>
          <p:cNvSpPr>
            <a:spLocks noGrp="1"/>
          </p:cNvSpPr>
          <p:nvPr>
            <p:ph type="ftr" sz="quarter" idx="11"/>
          </p:nvPr>
        </p:nvSpPr>
        <p:spPr/>
        <p:txBody>
          <a:bodyPr/>
          <a:lstStyle/>
          <a:p>
            <a:r>
              <a:rPr lang="en-US"/>
              <a:t>CONFIDENTIAL</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Graphic 6" descr="House">
            <a:extLst>
              <a:ext uri="{FF2B5EF4-FFF2-40B4-BE49-F238E27FC236}">
                <a16:creationId xmlns:a16="http://schemas.microsoft.com/office/drawing/2014/main" id="{150D796D-54EF-4830-A41E-580C2F7E00F8}"/>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336" y="133351"/>
            <a:ext cx="720695" cy="720695"/>
          </a:xfrm>
          <a:prstGeom prst="rect">
            <a:avLst/>
          </a:prstGeom>
        </p:spPr>
      </p:pic>
      <p:grpSp>
        <p:nvGrpSpPr>
          <p:cNvPr id="8" name="Group 7">
            <a:extLst>
              <a:ext uri="{FF2B5EF4-FFF2-40B4-BE49-F238E27FC236}">
                <a16:creationId xmlns:a16="http://schemas.microsoft.com/office/drawing/2014/main" id="{92F53115-A543-4608-9A1A-903889D9D2A0}"/>
              </a:ext>
            </a:extLst>
          </p:cNvPr>
          <p:cNvGrpSpPr/>
          <p:nvPr userDrawn="1"/>
        </p:nvGrpSpPr>
        <p:grpSpPr>
          <a:xfrm>
            <a:off x="-4728" y="907571"/>
            <a:ext cx="11978640" cy="75511"/>
            <a:chOff x="-4728" y="907571"/>
            <a:chExt cx="11978640" cy="75511"/>
          </a:xfrm>
        </p:grpSpPr>
        <p:cxnSp>
          <p:nvCxnSpPr>
            <p:cNvPr id="9" name="Straight Connector 58">
              <a:extLst>
                <a:ext uri="{FF2B5EF4-FFF2-40B4-BE49-F238E27FC236}">
                  <a16:creationId xmlns:a16="http://schemas.microsoft.com/office/drawing/2014/main" id="{45BF4431-D800-4356-A075-6BEC2B49FCD8}"/>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0" name="Straight Connector 62">
              <a:extLst>
                <a:ext uri="{FF2B5EF4-FFF2-40B4-BE49-F238E27FC236}">
                  <a16:creationId xmlns:a16="http://schemas.microsoft.com/office/drawing/2014/main" id="{C9A3C5D3-B0D4-41C2-B4AF-43BC3AC73076}"/>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538680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6974" y="1905000"/>
            <a:ext cx="2576527" cy="414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84150" y="357856"/>
            <a:ext cx="8794749" cy="56961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1C20CB-D9E9-4BBB-8C76-5E37EE868591}" type="datetime7">
              <a:rPr lang="en-US" smtClean="0"/>
              <a:t>Jan-19</a:t>
            </a:fld>
            <a:endParaRPr lang="en-US" dirty="0"/>
          </a:p>
        </p:txBody>
      </p:sp>
      <p:sp>
        <p:nvSpPr>
          <p:cNvPr id="5" name="Footer Placeholder 4"/>
          <p:cNvSpPr>
            <a:spLocks noGrp="1"/>
          </p:cNvSpPr>
          <p:nvPr>
            <p:ph type="ftr" sz="quarter" idx="11"/>
          </p:nvPr>
        </p:nvSpPr>
        <p:spPr/>
        <p:txBody>
          <a:bodyPr/>
          <a:lstStyle/>
          <a:p>
            <a:r>
              <a:rPr lang="en-US"/>
              <a:t>CONFIDENTIAL</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Graphic 6" descr="House">
            <a:extLst>
              <a:ext uri="{FF2B5EF4-FFF2-40B4-BE49-F238E27FC236}">
                <a16:creationId xmlns:a16="http://schemas.microsoft.com/office/drawing/2014/main" id="{D032A1E4-FAA9-4614-B64E-77422538A510}"/>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9215362" y="133807"/>
            <a:ext cx="1658177" cy="1658177"/>
          </a:xfrm>
          <a:prstGeom prst="rect">
            <a:avLst/>
          </a:prstGeom>
        </p:spPr>
      </p:pic>
      <p:grpSp>
        <p:nvGrpSpPr>
          <p:cNvPr id="8" name="Group 7">
            <a:extLst>
              <a:ext uri="{FF2B5EF4-FFF2-40B4-BE49-F238E27FC236}">
                <a16:creationId xmlns:a16="http://schemas.microsoft.com/office/drawing/2014/main" id="{02081854-FB55-4555-AC6E-54358B154CC0}"/>
              </a:ext>
            </a:extLst>
          </p:cNvPr>
          <p:cNvGrpSpPr/>
          <p:nvPr userDrawn="1"/>
        </p:nvGrpSpPr>
        <p:grpSpPr>
          <a:xfrm rot="5400000">
            <a:off x="5676094" y="3345526"/>
            <a:ext cx="6766560" cy="75511"/>
            <a:chOff x="-4728" y="907571"/>
            <a:chExt cx="11978640" cy="75511"/>
          </a:xfrm>
        </p:grpSpPr>
        <p:cxnSp>
          <p:nvCxnSpPr>
            <p:cNvPr id="9" name="Straight Connector 58">
              <a:extLst>
                <a:ext uri="{FF2B5EF4-FFF2-40B4-BE49-F238E27FC236}">
                  <a16:creationId xmlns:a16="http://schemas.microsoft.com/office/drawing/2014/main" id="{7A233C98-9C2D-4B1B-896F-C6B869BC7CAA}"/>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0" name="Straight Connector 62">
              <a:extLst>
                <a:ext uri="{FF2B5EF4-FFF2-40B4-BE49-F238E27FC236}">
                  <a16:creationId xmlns:a16="http://schemas.microsoft.com/office/drawing/2014/main" id="{797E85FA-E882-464D-A469-4B8902958C0D}"/>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607078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63700" y="132318"/>
            <a:ext cx="10103996" cy="606236"/>
          </a:xfrm>
        </p:spPr>
        <p:txBody>
          <a:bodyPr anchor="b"/>
          <a:lstStyle>
            <a:lvl1pPr>
              <a:defRPr sz="3136"/>
            </a:lvl1pPr>
          </a:lstStyle>
          <a:p>
            <a:r>
              <a:rPr lang="en-US" dirty="0"/>
              <a:t>Click to edit Master title style</a:t>
            </a:r>
          </a:p>
        </p:txBody>
      </p:sp>
      <p:sp>
        <p:nvSpPr>
          <p:cNvPr id="3" name="Content Placeholder 2"/>
          <p:cNvSpPr>
            <a:spLocks noGrp="1"/>
          </p:cNvSpPr>
          <p:nvPr>
            <p:ph idx="1"/>
          </p:nvPr>
        </p:nvSpPr>
        <p:spPr>
          <a:xfrm>
            <a:off x="4203699" y="1125414"/>
            <a:ext cx="7563997" cy="4940423"/>
          </a:xfrm>
        </p:spPr>
        <p:txBody>
          <a:bodyPr/>
          <a:lstStyle>
            <a:lvl1pPr>
              <a:defRPr sz="3136"/>
            </a:lvl1pPr>
            <a:lvl2pPr>
              <a:defRPr sz="2744"/>
            </a:lvl2pPr>
            <a:lvl3pPr>
              <a:defRPr sz="2352"/>
            </a:lvl3pPr>
            <a:lvl4pPr>
              <a:defRPr sz="1960"/>
            </a:lvl4pPr>
            <a:lvl5pPr>
              <a:defRPr sz="1960"/>
            </a:lvl5pPr>
            <a:lvl6pPr>
              <a:defRPr sz="1960"/>
            </a:lvl6pPr>
            <a:lvl7pPr>
              <a:defRPr sz="1960"/>
            </a:lvl7pPr>
            <a:lvl8pPr>
              <a:defRPr sz="1960"/>
            </a:lvl8pPr>
            <a:lvl9pPr>
              <a:defRPr sz="196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84150" y="1125414"/>
            <a:ext cx="3853900" cy="4940424"/>
          </a:xfrm>
        </p:spPr>
        <p:txBody>
          <a:bodyPr/>
          <a:lstStyle>
            <a:lvl1pPr marL="0" indent="0">
              <a:buNone/>
              <a:defRPr sz="1568"/>
            </a:lvl1pPr>
            <a:lvl2pPr marL="448102" indent="0">
              <a:buNone/>
              <a:defRPr sz="1372"/>
            </a:lvl2pPr>
            <a:lvl3pPr marL="896203" indent="0">
              <a:buNone/>
              <a:defRPr sz="1176"/>
            </a:lvl3pPr>
            <a:lvl4pPr marL="1344305" indent="0">
              <a:buNone/>
              <a:defRPr sz="980"/>
            </a:lvl4pPr>
            <a:lvl5pPr marL="1792407" indent="0">
              <a:buNone/>
              <a:defRPr sz="980"/>
            </a:lvl5pPr>
            <a:lvl6pPr marL="2240509" indent="0">
              <a:buNone/>
              <a:defRPr sz="980"/>
            </a:lvl6pPr>
            <a:lvl7pPr marL="2688610" indent="0">
              <a:buNone/>
              <a:defRPr sz="980"/>
            </a:lvl7pPr>
            <a:lvl8pPr marL="3136712" indent="0">
              <a:buNone/>
              <a:defRPr sz="980"/>
            </a:lvl8pPr>
            <a:lvl9pPr marL="3584814" indent="0">
              <a:buNone/>
              <a:defRPr sz="980"/>
            </a:lvl9pPr>
          </a:lstStyle>
          <a:p>
            <a:pPr lvl="0"/>
            <a:r>
              <a:rPr lang="en-US"/>
              <a:t>Edit Master text styles</a:t>
            </a:r>
          </a:p>
        </p:txBody>
      </p:sp>
      <p:sp>
        <p:nvSpPr>
          <p:cNvPr id="5" name="Date Placeholder 4"/>
          <p:cNvSpPr>
            <a:spLocks noGrp="1"/>
          </p:cNvSpPr>
          <p:nvPr>
            <p:ph type="dt" sz="half" idx="10"/>
          </p:nvPr>
        </p:nvSpPr>
        <p:spPr/>
        <p:txBody>
          <a:bodyPr/>
          <a:lstStyle/>
          <a:p>
            <a:fld id="{8144AF0B-B96E-4186-94B3-F7787C3EB498}" type="datetime7">
              <a:rPr lang="en-US" smtClean="0"/>
              <a:t>Jan-19</a:t>
            </a:fld>
            <a:endParaRPr lang="en-US" dirty="0"/>
          </a:p>
        </p:txBody>
      </p:sp>
      <p:sp>
        <p:nvSpPr>
          <p:cNvPr id="6" name="Footer Placeholder 5"/>
          <p:cNvSpPr>
            <a:spLocks noGrp="1"/>
          </p:cNvSpPr>
          <p:nvPr>
            <p:ph type="ftr" sz="quarter" idx="11"/>
          </p:nvPr>
        </p:nvSpPr>
        <p:spPr/>
        <p:txBody>
          <a:bodyPr/>
          <a:lstStyle/>
          <a:p>
            <a:r>
              <a:rPr lang="en-US"/>
              <a:t>CONFIDENTIAL</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Graphic 7" descr="House">
            <a:extLst>
              <a:ext uri="{FF2B5EF4-FFF2-40B4-BE49-F238E27FC236}">
                <a16:creationId xmlns:a16="http://schemas.microsoft.com/office/drawing/2014/main" id="{23EA14C5-2258-4F34-84FB-6487F8529F1B}"/>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61218" y="6445"/>
            <a:ext cx="857982" cy="857982"/>
          </a:xfrm>
          <a:prstGeom prst="rect">
            <a:avLst/>
          </a:prstGeom>
        </p:spPr>
      </p:pic>
      <p:grpSp>
        <p:nvGrpSpPr>
          <p:cNvPr id="9" name="Group 8">
            <a:extLst>
              <a:ext uri="{FF2B5EF4-FFF2-40B4-BE49-F238E27FC236}">
                <a16:creationId xmlns:a16="http://schemas.microsoft.com/office/drawing/2014/main" id="{540DAA48-440D-4C50-B573-7D57D8E504AB}"/>
              </a:ext>
            </a:extLst>
          </p:cNvPr>
          <p:cNvGrpSpPr/>
          <p:nvPr userDrawn="1"/>
        </p:nvGrpSpPr>
        <p:grpSpPr>
          <a:xfrm>
            <a:off x="-4728" y="907571"/>
            <a:ext cx="11978640" cy="75511"/>
            <a:chOff x="-4728" y="907571"/>
            <a:chExt cx="11978640" cy="75511"/>
          </a:xfrm>
        </p:grpSpPr>
        <p:cxnSp>
          <p:nvCxnSpPr>
            <p:cNvPr id="10" name="Straight Connector 58">
              <a:extLst>
                <a:ext uri="{FF2B5EF4-FFF2-40B4-BE49-F238E27FC236}">
                  <a16:creationId xmlns:a16="http://schemas.microsoft.com/office/drawing/2014/main" id="{F799DAE4-CB8D-45CC-BC93-619DAEDDDE9D}"/>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1" name="Straight Connector 62">
              <a:extLst>
                <a:ext uri="{FF2B5EF4-FFF2-40B4-BE49-F238E27FC236}">
                  <a16:creationId xmlns:a16="http://schemas.microsoft.com/office/drawing/2014/main" id="{2C014210-DDC2-4A90-8306-F4443F4DD02E}"/>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2311030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4483" y="132319"/>
            <a:ext cx="10163213" cy="700019"/>
          </a:xfrm>
        </p:spPr>
        <p:txBody>
          <a:bodyPr anchor="b"/>
          <a:lstStyle>
            <a:lvl1pPr>
              <a:defRPr sz="3136"/>
            </a:lvl1pPr>
          </a:lstStyle>
          <a:p>
            <a:r>
              <a:rPr lang="en-US" dirty="0"/>
              <a:t>Click to edit Master title style</a:t>
            </a:r>
          </a:p>
        </p:txBody>
      </p:sp>
      <p:sp>
        <p:nvSpPr>
          <p:cNvPr id="3" name="Picture Placeholder 2"/>
          <p:cNvSpPr>
            <a:spLocks noGrp="1" noChangeAspect="1"/>
          </p:cNvSpPr>
          <p:nvPr>
            <p:ph type="pic" idx="1"/>
          </p:nvPr>
        </p:nvSpPr>
        <p:spPr>
          <a:xfrm>
            <a:off x="5079930" y="1073348"/>
            <a:ext cx="6687767" cy="4992489"/>
          </a:xfrm>
        </p:spPr>
        <p:txBody>
          <a:bodyPr anchor="t"/>
          <a:lstStyle>
            <a:lvl1pPr marL="0" indent="0">
              <a:buNone/>
              <a:defRPr sz="3136"/>
            </a:lvl1pPr>
            <a:lvl2pPr marL="448102" indent="0">
              <a:buNone/>
              <a:defRPr sz="2744"/>
            </a:lvl2pPr>
            <a:lvl3pPr marL="896203" indent="0">
              <a:buNone/>
              <a:defRPr sz="2352"/>
            </a:lvl3pPr>
            <a:lvl4pPr marL="1344305" indent="0">
              <a:buNone/>
              <a:defRPr sz="1960"/>
            </a:lvl4pPr>
            <a:lvl5pPr marL="1792407" indent="0">
              <a:buNone/>
              <a:defRPr sz="1960"/>
            </a:lvl5pPr>
            <a:lvl6pPr marL="2240509" indent="0">
              <a:buNone/>
              <a:defRPr sz="1960"/>
            </a:lvl6pPr>
            <a:lvl7pPr marL="2688610" indent="0">
              <a:buNone/>
              <a:defRPr sz="1960"/>
            </a:lvl7pPr>
            <a:lvl8pPr marL="3136712" indent="0">
              <a:buNone/>
              <a:defRPr sz="1960"/>
            </a:lvl8pPr>
            <a:lvl9pPr marL="3584814" indent="0">
              <a:buNone/>
              <a:defRPr sz="1960"/>
            </a:lvl9pPr>
          </a:lstStyle>
          <a:p>
            <a:r>
              <a:rPr lang="en-US"/>
              <a:t>Click icon to add picture</a:t>
            </a:r>
            <a:endParaRPr lang="en-US" dirty="0"/>
          </a:p>
        </p:txBody>
      </p:sp>
      <p:sp>
        <p:nvSpPr>
          <p:cNvPr id="4" name="Text Placeholder 3"/>
          <p:cNvSpPr>
            <a:spLocks noGrp="1"/>
          </p:cNvSpPr>
          <p:nvPr>
            <p:ph type="body" sz="half" idx="2"/>
          </p:nvPr>
        </p:nvSpPr>
        <p:spPr>
          <a:xfrm>
            <a:off x="208818" y="1073348"/>
            <a:ext cx="4693382" cy="4992489"/>
          </a:xfrm>
        </p:spPr>
        <p:txBody>
          <a:bodyPr/>
          <a:lstStyle>
            <a:lvl1pPr marL="0" indent="0">
              <a:buNone/>
              <a:defRPr sz="1568"/>
            </a:lvl1pPr>
            <a:lvl2pPr marL="448102" indent="0">
              <a:buNone/>
              <a:defRPr sz="1372"/>
            </a:lvl2pPr>
            <a:lvl3pPr marL="896203" indent="0">
              <a:buNone/>
              <a:defRPr sz="1176"/>
            </a:lvl3pPr>
            <a:lvl4pPr marL="1344305" indent="0">
              <a:buNone/>
              <a:defRPr sz="980"/>
            </a:lvl4pPr>
            <a:lvl5pPr marL="1792407" indent="0">
              <a:buNone/>
              <a:defRPr sz="980"/>
            </a:lvl5pPr>
            <a:lvl6pPr marL="2240509" indent="0">
              <a:buNone/>
              <a:defRPr sz="980"/>
            </a:lvl6pPr>
            <a:lvl7pPr marL="2688610" indent="0">
              <a:buNone/>
              <a:defRPr sz="980"/>
            </a:lvl7pPr>
            <a:lvl8pPr marL="3136712" indent="0">
              <a:buNone/>
              <a:defRPr sz="980"/>
            </a:lvl8pPr>
            <a:lvl9pPr marL="3584814" indent="0">
              <a:buNone/>
              <a:defRPr sz="980"/>
            </a:lvl9pPr>
          </a:lstStyle>
          <a:p>
            <a:pPr lvl="0"/>
            <a:r>
              <a:rPr lang="en-US"/>
              <a:t>Edit Master text styles</a:t>
            </a:r>
          </a:p>
        </p:txBody>
      </p:sp>
      <p:sp>
        <p:nvSpPr>
          <p:cNvPr id="5" name="Date Placeholder 4"/>
          <p:cNvSpPr>
            <a:spLocks noGrp="1"/>
          </p:cNvSpPr>
          <p:nvPr>
            <p:ph type="dt" sz="half" idx="10"/>
          </p:nvPr>
        </p:nvSpPr>
        <p:spPr/>
        <p:txBody>
          <a:bodyPr/>
          <a:lstStyle/>
          <a:p>
            <a:fld id="{91714408-1CDF-4FC4-9EA4-DFE9F18C949A}" type="datetime7">
              <a:rPr lang="en-US" smtClean="0"/>
              <a:t>Jan-19</a:t>
            </a:fld>
            <a:endParaRPr lang="en-US" dirty="0"/>
          </a:p>
        </p:txBody>
      </p:sp>
      <p:sp>
        <p:nvSpPr>
          <p:cNvPr id="6" name="Footer Placeholder 5"/>
          <p:cNvSpPr>
            <a:spLocks noGrp="1"/>
          </p:cNvSpPr>
          <p:nvPr>
            <p:ph type="ftr" sz="quarter" idx="11"/>
          </p:nvPr>
        </p:nvSpPr>
        <p:spPr/>
        <p:txBody>
          <a:bodyPr/>
          <a:lstStyle/>
          <a:p>
            <a:r>
              <a:rPr lang="en-US"/>
              <a:t>CONFIDENTIAL</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9" name="Graphic 8" descr="House">
            <a:extLst>
              <a:ext uri="{FF2B5EF4-FFF2-40B4-BE49-F238E27FC236}">
                <a16:creationId xmlns:a16="http://schemas.microsoft.com/office/drawing/2014/main" id="{F52850B3-A924-4CAA-A7AF-E534591BF911}"/>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8818" y="0"/>
            <a:ext cx="909373" cy="909373"/>
          </a:xfrm>
          <a:prstGeom prst="rect">
            <a:avLst/>
          </a:prstGeom>
        </p:spPr>
      </p:pic>
      <p:grpSp>
        <p:nvGrpSpPr>
          <p:cNvPr id="10" name="Group 9">
            <a:extLst>
              <a:ext uri="{FF2B5EF4-FFF2-40B4-BE49-F238E27FC236}">
                <a16:creationId xmlns:a16="http://schemas.microsoft.com/office/drawing/2014/main" id="{9D23A179-6B0E-417B-AA9A-406307FF0C71}"/>
              </a:ext>
            </a:extLst>
          </p:cNvPr>
          <p:cNvGrpSpPr/>
          <p:nvPr userDrawn="1"/>
        </p:nvGrpSpPr>
        <p:grpSpPr>
          <a:xfrm>
            <a:off x="-4728" y="907571"/>
            <a:ext cx="11978640" cy="75511"/>
            <a:chOff x="-4728" y="907571"/>
            <a:chExt cx="11978640" cy="75511"/>
          </a:xfrm>
        </p:grpSpPr>
        <p:cxnSp>
          <p:nvCxnSpPr>
            <p:cNvPr id="11" name="Straight Connector 58">
              <a:extLst>
                <a:ext uri="{FF2B5EF4-FFF2-40B4-BE49-F238E27FC236}">
                  <a16:creationId xmlns:a16="http://schemas.microsoft.com/office/drawing/2014/main" id="{CE22895A-F284-4644-8F63-9B36A70B36E8}"/>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2" name="Straight Connector 62">
              <a:extLst>
                <a:ext uri="{FF2B5EF4-FFF2-40B4-BE49-F238E27FC236}">
                  <a16:creationId xmlns:a16="http://schemas.microsoft.com/office/drawing/2014/main" id="{0D5158F7-6591-44C8-9BCF-EBAB388D9BA8}"/>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13041112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0_Title Slide">
    <p:bg>
      <p:bgPr>
        <a:solidFill>
          <a:schemeClr val="bg2">
            <a:lumMod val="90000"/>
          </a:schemeClr>
        </a:solidFill>
        <a:effectLst/>
      </p:bgPr>
    </p:bg>
    <p:spTree>
      <p:nvGrpSpPr>
        <p:cNvPr id="1" name=""/>
        <p:cNvGrpSpPr/>
        <p:nvPr/>
      </p:nvGrpSpPr>
      <p:grpSpPr>
        <a:xfrm>
          <a:off x="0" y="0"/>
          <a:ext cx="0" cy="0"/>
          <a:chOff x="0" y="0"/>
          <a:chExt cx="0" cy="0"/>
        </a:xfrm>
      </p:grpSpPr>
      <p:sp>
        <p:nvSpPr>
          <p:cNvPr id="12" name="Freeform 14">
            <a:extLst>
              <a:ext uri="{FF2B5EF4-FFF2-40B4-BE49-F238E27FC236}">
                <a16:creationId xmlns:a16="http://schemas.microsoft.com/office/drawing/2014/main" id="{5CFA8C51-E664-4C29-91A3-5DB0E52ED44E}"/>
              </a:ext>
            </a:extLst>
          </p:cNvPr>
          <p:cNvSpPr/>
          <p:nvPr userDrawn="1"/>
        </p:nvSpPr>
        <p:spPr>
          <a:xfrm>
            <a:off x="0" y="-2075"/>
            <a:ext cx="9920478" cy="6725625"/>
          </a:xfrm>
          <a:custGeom>
            <a:avLst/>
            <a:gdLst>
              <a:gd name="connsiteX0" fmla="*/ 0 w 5693698"/>
              <a:gd name="connsiteY0" fmla="*/ 0 h 5143500"/>
              <a:gd name="connsiteX1" fmla="*/ 5693698 w 5693698"/>
              <a:gd name="connsiteY1" fmla="*/ 0 h 5143500"/>
              <a:gd name="connsiteX2" fmla="*/ 3507262 w 5693698"/>
              <a:gd name="connsiteY2" fmla="*/ 5143500 h 5143500"/>
              <a:gd name="connsiteX3" fmla="*/ 0 w 5693698"/>
              <a:gd name="connsiteY3" fmla="*/ 5143500 h 5143500"/>
              <a:gd name="connsiteX4" fmla="*/ 0 w 5693698"/>
              <a:gd name="connsiteY4" fmla="*/ 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3698" h="5143500">
                <a:moveTo>
                  <a:pt x="0" y="0"/>
                </a:moveTo>
                <a:lnTo>
                  <a:pt x="5693698" y="0"/>
                </a:lnTo>
                <a:lnTo>
                  <a:pt x="3507262" y="5143500"/>
                </a:lnTo>
                <a:lnTo>
                  <a:pt x="0" y="514350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83" dirty="0">
              <a:solidFill>
                <a:prstClr val="white"/>
              </a:solidFill>
            </a:endParaRPr>
          </a:p>
        </p:txBody>
      </p:sp>
      <p:sp>
        <p:nvSpPr>
          <p:cNvPr id="7" name="Title 1"/>
          <p:cNvSpPr>
            <a:spLocks noGrp="1"/>
          </p:cNvSpPr>
          <p:nvPr>
            <p:ph type="ctrTitle" hasCustomPrompt="1"/>
          </p:nvPr>
        </p:nvSpPr>
        <p:spPr>
          <a:xfrm>
            <a:off x="516553" y="1929317"/>
            <a:ext cx="7246223" cy="1369189"/>
          </a:xfrm>
        </p:spPr>
        <p:txBody>
          <a:bodyPr anchor="t">
            <a:normAutofit/>
          </a:bodyPr>
          <a:lstStyle>
            <a:lvl1pPr algn="l">
              <a:lnSpc>
                <a:spcPct val="85000"/>
              </a:lnSpc>
              <a:spcAft>
                <a:spcPts val="588"/>
              </a:spcAft>
              <a:defRPr sz="2614">
                <a:solidFill>
                  <a:schemeClr val="tx1"/>
                </a:solidFill>
              </a:defRPr>
            </a:lvl1pPr>
          </a:lstStyle>
          <a:p>
            <a:r>
              <a:rPr lang="en-US" dirty="0"/>
              <a:t>Cover heading title</a:t>
            </a:r>
            <a:endParaRPr lang="en-GB" dirty="0"/>
          </a:p>
        </p:txBody>
      </p:sp>
      <p:sp>
        <p:nvSpPr>
          <p:cNvPr id="9" name="Subtitle 2"/>
          <p:cNvSpPr>
            <a:spLocks noGrp="1"/>
          </p:cNvSpPr>
          <p:nvPr>
            <p:ph type="subTitle" idx="1" hasCustomPrompt="1"/>
          </p:nvPr>
        </p:nvSpPr>
        <p:spPr>
          <a:xfrm>
            <a:off x="516551" y="3542580"/>
            <a:ext cx="7246224" cy="564596"/>
          </a:xfrm>
          <a:prstGeom prst="rect">
            <a:avLst/>
          </a:prstGeom>
        </p:spPr>
        <p:txBody>
          <a:bodyPr anchor="t">
            <a:normAutofit/>
          </a:bodyPr>
          <a:lstStyle>
            <a:lvl1pPr marL="0" indent="0" algn="l">
              <a:buNone/>
              <a:defRPr sz="2091">
                <a:solidFill>
                  <a:schemeClr val="tx1"/>
                </a:solidFill>
              </a:defRPr>
            </a:lvl1pPr>
            <a:lvl2pPr marL="448080" indent="0" algn="ctr">
              <a:buNone/>
              <a:defRPr>
                <a:solidFill>
                  <a:schemeClr val="tx1">
                    <a:tint val="75000"/>
                  </a:schemeClr>
                </a:solidFill>
              </a:defRPr>
            </a:lvl2pPr>
            <a:lvl3pPr marL="896160" indent="0" algn="ctr">
              <a:buNone/>
              <a:defRPr>
                <a:solidFill>
                  <a:schemeClr val="tx1">
                    <a:tint val="75000"/>
                  </a:schemeClr>
                </a:solidFill>
              </a:defRPr>
            </a:lvl3pPr>
            <a:lvl4pPr marL="1344239" indent="0" algn="ctr">
              <a:buNone/>
              <a:defRPr>
                <a:solidFill>
                  <a:schemeClr val="tx1">
                    <a:tint val="75000"/>
                  </a:schemeClr>
                </a:solidFill>
              </a:defRPr>
            </a:lvl4pPr>
            <a:lvl5pPr marL="1792318" indent="0" algn="ctr">
              <a:buNone/>
              <a:defRPr>
                <a:solidFill>
                  <a:schemeClr val="tx1">
                    <a:tint val="75000"/>
                  </a:schemeClr>
                </a:solidFill>
              </a:defRPr>
            </a:lvl5pPr>
            <a:lvl6pPr marL="2240397" indent="0" algn="ctr">
              <a:buNone/>
              <a:defRPr>
                <a:solidFill>
                  <a:schemeClr val="tx1">
                    <a:tint val="75000"/>
                  </a:schemeClr>
                </a:solidFill>
              </a:defRPr>
            </a:lvl6pPr>
            <a:lvl7pPr marL="2688476" indent="0" algn="ctr">
              <a:buNone/>
              <a:defRPr>
                <a:solidFill>
                  <a:schemeClr val="tx1">
                    <a:tint val="75000"/>
                  </a:schemeClr>
                </a:solidFill>
              </a:defRPr>
            </a:lvl7pPr>
            <a:lvl8pPr marL="3136555" indent="0" algn="ctr">
              <a:buNone/>
              <a:defRPr>
                <a:solidFill>
                  <a:schemeClr val="tx1">
                    <a:tint val="75000"/>
                  </a:schemeClr>
                </a:solidFill>
              </a:defRPr>
            </a:lvl8pPr>
            <a:lvl9pPr marL="3584635" indent="0" algn="ctr">
              <a:buNone/>
              <a:defRPr>
                <a:solidFill>
                  <a:schemeClr val="tx1">
                    <a:tint val="75000"/>
                  </a:schemeClr>
                </a:solidFill>
              </a:defRPr>
            </a:lvl9pPr>
          </a:lstStyle>
          <a:p>
            <a:r>
              <a:rPr lang="en-US" dirty="0"/>
              <a:t>Sub heading</a:t>
            </a:r>
            <a:endParaRPr lang="en-GB" dirty="0"/>
          </a:p>
        </p:txBody>
      </p:sp>
      <p:sp>
        <p:nvSpPr>
          <p:cNvPr id="10" name="Text Placeholder 14"/>
          <p:cNvSpPr>
            <a:spLocks noGrp="1"/>
          </p:cNvSpPr>
          <p:nvPr>
            <p:ph type="body" sz="quarter" idx="13" hasCustomPrompt="1"/>
          </p:nvPr>
        </p:nvSpPr>
        <p:spPr>
          <a:xfrm>
            <a:off x="516551" y="4046109"/>
            <a:ext cx="7246224" cy="1298654"/>
          </a:xfrm>
          <a:prstGeom prst="rect">
            <a:avLst/>
          </a:prstGeom>
        </p:spPr>
        <p:txBody>
          <a:bodyPr>
            <a:normAutofit/>
          </a:bodyPr>
          <a:lstStyle>
            <a:lvl1pPr>
              <a:defRPr sz="1568">
                <a:solidFill>
                  <a:schemeClr val="tx1"/>
                </a:solidFill>
              </a:defRPr>
            </a:lvl1pPr>
          </a:lstStyle>
          <a:p>
            <a:pPr lvl="0"/>
            <a:r>
              <a:rPr lang="en-US" dirty="0"/>
              <a:t>Additional detail</a:t>
            </a:r>
          </a:p>
        </p:txBody>
      </p:sp>
    </p:spTree>
    <p:extLst>
      <p:ext uri="{BB962C8B-B14F-4D97-AF65-F5344CB8AC3E}">
        <p14:creationId xmlns:p14="http://schemas.microsoft.com/office/powerpoint/2010/main" val="2833678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1031" y="133808"/>
            <a:ext cx="10785519" cy="744262"/>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FD0C92-4D17-484C-B0C8-3018CC0923F7}" type="datetime7">
              <a:rPr lang="en-US" smtClean="0"/>
              <a:t>Jan-19</a:t>
            </a:fld>
            <a:endParaRPr lang="en-US" dirty="0"/>
          </a:p>
        </p:txBody>
      </p:sp>
      <p:sp>
        <p:nvSpPr>
          <p:cNvPr id="5" name="Footer Placeholder 4"/>
          <p:cNvSpPr>
            <a:spLocks noGrp="1"/>
          </p:cNvSpPr>
          <p:nvPr>
            <p:ph type="ftr" sz="quarter" idx="11"/>
          </p:nvPr>
        </p:nvSpPr>
        <p:spPr/>
        <p:txBody>
          <a:bodyPr/>
          <a:lstStyle/>
          <a:p>
            <a:r>
              <a:rPr lang="en-US"/>
              <a:t>CONFIDENTIAL</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Graphic 6" descr="House">
            <a:extLst>
              <a:ext uri="{FF2B5EF4-FFF2-40B4-BE49-F238E27FC236}">
                <a16:creationId xmlns:a16="http://schemas.microsoft.com/office/drawing/2014/main" id="{FC547290-BA8C-4963-8E62-60C84DF4E705}"/>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336" y="132318"/>
            <a:ext cx="720695" cy="720695"/>
          </a:xfrm>
          <a:prstGeom prst="rect">
            <a:avLst/>
          </a:prstGeom>
        </p:spPr>
      </p:pic>
      <p:grpSp>
        <p:nvGrpSpPr>
          <p:cNvPr id="8" name="Group 7">
            <a:extLst>
              <a:ext uri="{FF2B5EF4-FFF2-40B4-BE49-F238E27FC236}">
                <a16:creationId xmlns:a16="http://schemas.microsoft.com/office/drawing/2014/main" id="{F2798E00-031B-4000-9E2E-5E31E5197593}"/>
              </a:ext>
            </a:extLst>
          </p:cNvPr>
          <p:cNvGrpSpPr/>
          <p:nvPr userDrawn="1"/>
        </p:nvGrpSpPr>
        <p:grpSpPr>
          <a:xfrm>
            <a:off x="-4728" y="907571"/>
            <a:ext cx="11978640" cy="75511"/>
            <a:chOff x="-4728" y="907571"/>
            <a:chExt cx="11978640" cy="75511"/>
          </a:xfrm>
        </p:grpSpPr>
        <p:cxnSp>
          <p:nvCxnSpPr>
            <p:cNvPr id="9" name="Straight Connector 58">
              <a:extLst>
                <a:ext uri="{FF2B5EF4-FFF2-40B4-BE49-F238E27FC236}">
                  <a16:creationId xmlns:a16="http://schemas.microsoft.com/office/drawing/2014/main" id="{5BF04E6C-0D33-4FC2-AB3E-08FB30FCC3E0}"/>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0" name="Straight Connector 62">
              <a:extLst>
                <a:ext uri="{FF2B5EF4-FFF2-40B4-BE49-F238E27FC236}">
                  <a16:creationId xmlns:a16="http://schemas.microsoft.com/office/drawing/2014/main" id="{2DED2441-4522-49C9-986F-2D8D7972C305}"/>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4038494027"/>
      </p:ext>
    </p:extLst>
  </p:cSld>
  <p:clrMapOvr>
    <a:masterClrMapping/>
  </p:clrMapOvr>
  <p:extLst mod="1">
    <p:ext uri="{DCECCB84-F9BA-43D5-87BE-67443E8EF086}">
      <p15:sldGuideLst xmlns:p15="http://schemas.microsoft.com/office/powerpoint/2012/main">
        <p15:guide id="1" orient="horz" pos="65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56B89C6-A5DB-4642-BD35-BF74EBC3423A}" type="datetime7">
              <a:rPr lang="en-US" smtClean="0"/>
              <a:t>Jan-19</a:t>
            </a:fld>
            <a:endParaRPr lang="en-US" dirty="0"/>
          </a:p>
        </p:txBody>
      </p:sp>
      <p:sp>
        <p:nvSpPr>
          <p:cNvPr id="5" name="Footer Placeholder 4"/>
          <p:cNvSpPr>
            <a:spLocks noGrp="1"/>
          </p:cNvSpPr>
          <p:nvPr>
            <p:ph type="ftr" sz="quarter" idx="11"/>
          </p:nvPr>
        </p:nvSpPr>
        <p:spPr/>
        <p:txBody>
          <a:bodyPr/>
          <a:lstStyle/>
          <a:p>
            <a:r>
              <a:rPr lang="en-US"/>
              <a:t>CONFIDENTIAL</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
        <p:nvSpPr>
          <p:cNvPr id="3" name="Subtitle 2"/>
          <p:cNvSpPr>
            <a:spLocks noGrp="1"/>
          </p:cNvSpPr>
          <p:nvPr>
            <p:ph type="subTitle" idx="1"/>
          </p:nvPr>
        </p:nvSpPr>
        <p:spPr>
          <a:xfrm>
            <a:off x="208818" y="4192889"/>
            <a:ext cx="5792787" cy="640762"/>
          </a:xfrm>
        </p:spPr>
        <p:txBody>
          <a:bodyPr/>
          <a:lstStyle>
            <a:lvl1pPr marL="0" indent="0" algn="l">
              <a:buNone/>
              <a:defRPr sz="2352">
                <a:solidFill>
                  <a:schemeClr val="bg1"/>
                </a:solidFill>
              </a:defRPr>
            </a:lvl1pPr>
            <a:lvl2pPr marL="448102" indent="0" algn="ctr">
              <a:buNone/>
              <a:defRPr sz="1960"/>
            </a:lvl2pPr>
            <a:lvl3pPr marL="896203" indent="0" algn="ctr">
              <a:buNone/>
              <a:defRPr sz="1764"/>
            </a:lvl3pPr>
            <a:lvl4pPr marL="1344305" indent="0" algn="ctr">
              <a:buNone/>
              <a:defRPr sz="1568"/>
            </a:lvl4pPr>
            <a:lvl5pPr marL="1792407" indent="0" algn="ctr">
              <a:buNone/>
              <a:defRPr sz="1568"/>
            </a:lvl5pPr>
            <a:lvl6pPr marL="2240509" indent="0" algn="ctr">
              <a:buNone/>
              <a:defRPr sz="1568"/>
            </a:lvl6pPr>
            <a:lvl7pPr marL="2688610" indent="0" algn="ctr">
              <a:buNone/>
              <a:defRPr sz="1568"/>
            </a:lvl7pPr>
            <a:lvl8pPr marL="3136712" indent="0" algn="ctr">
              <a:buNone/>
              <a:defRPr sz="1568"/>
            </a:lvl8pPr>
            <a:lvl9pPr marL="3584814" indent="0" algn="ctr">
              <a:buNone/>
              <a:defRPr sz="1568"/>
            </a:lvl9pPr>
          </a:lstStyle>
          <a:p>
            <a:r>
              <a:rPr lang="en-US"/>
              <a:t>Click to edit Master subtitle style</a:t>
            </a:r>
            <a:endParaRPr lang="en-US" dirty="0"/>
          </a:p>
        </p:txBody>
      </p:sp>
      <p:sp>
        <p:nvSpPr>
          <p:cNvPr id="2" name="Title 1"/>
          <p:cNvSpPr>
            <a:spLocks noGrp="1"/>
          </p:cNvSpPr>
          <p:nvPr>
            <p:ph type="ctrTitle"/>
          </p:nvPr>
        </p:nvSpPr>
        <p:spPr>
          <a:xfrm>
            <a:off x="208818" y="1852820"/>
            <a:ext cx="5792787" cy="2340069"/>
          </a:xfrm>
        </p:spPr>
        <p:txBody>
          <a:bodyPr anchor="b"/>
          <a:lstStyle>
            <a:lvl1pPr algn="l">
              <a:defRPr sz="5881">
                <a:solidFill>
                  <a:schemeClr val="bg1"/>
                </a:solidFill>
              </a:defRPr>
            </a:lvl1pPr>
          </a:lstStyle>
          <a:p>
            <a:r>
              <a:rPr lang="en-US" dirty="0"/>
              <a:t>Click to edit Master title style</a:t>
            </a:r>
          </a:p>
        </p:txBody>
      </p:sp>
      <p:grpSp>
        <p:nvGrpSpPr>
          <p:cNvPr id="7" name="Group 6">
            <a:extLst>
              <a:ext uri="{FF2B5EF4-FFF2-40B4-BE49-F238E27FC236}">
                <a16:creationId xmlns:a16="http://schemas.microsoft.com/office/drawing/2014/main" id="{B36280A4-57ED-4B70-BE8A-571228242009}"/>
              </a:ext>
            </a:extLst>
          </p:cNvPr>
          <p:cNvGrpSpPr/>
          <p:nvPr userDrawn="1"/>
        </p:nvGrpSpPr>
        <p:grpSpPr>
          <a:xfrm>
            <a:off x="0" y="-8467"/>
            <a:ext cx="11949114" cy="6880536"/>
            <a:chOff x="0" y="-8467"/>
            <a:chExt cx="11949114" cy="6880536"/>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6" t="127" r="45614" b="-127"/>
            <a:stretch/>
          </p:blipFill>
          <p:spPr>
            <a:xfrm>
              <a:off x="5449824" y="50"/>
              <a:ext cx="6499290" cy="6721426"/>
            </a:xfrm>
            <a:prstGeom prst="rect">
              <a:avLst/>
            </a:prstGeom>
          </p:spPr>
        </p:pic>
        <p:sp>
          <p:nvSpPr>
            <p:cNvPr id="8" name="Freeform 14">
              <a:extLst>
                <a:ext uri="{FF2B5EF4-FFF2-40B4-BE49-F238E27FC236}">
                  <a16:creationId xmlns:a16="http://schemas.microsoft.com/office/drawing/2014/main" id="{C9F62F91-E722-4A29-9435-A41335863CB1}"/>
                </a:ext>
              </a:extLst>
            </p:cNvPr>
            <p:cNvSpPr/>
            <p:nvPr userDrawn="1"/>
          </p:nvSpPr>
          <p:spPr>
            <a:xfrm>
              <a:off x="0" y="-8467"/>
              <a:ext cx="9367230" cy="6880536"/>
            </a:xfrm>
            <a:custGeom>
              <a:avLst/>
              <a:gdLst>
                <a:gd name="connsiteX0" fmla="*/ 0 w 5693698"/>
                <a:gd name="connsiteY0" fmla="*/ 0 h 5143500"/>
                <a:gd name="connsiteX1" fmla="*/ 5693698 w 5693698"/>
                <a:gd name="connsiteY1" fmla="*/ 0 h 5143500"/>
                <a:gd name="connsiteX2" fmla="*/ 3507262 w 5693698"/>
                <a:gd name="connsiteY2" fmla="*/ 5143500 h 5143500"/>
                <a:gd name="connsiteX3" fmla="*/ 0 w 5693698"/>
                <a:gd name="connsiteY3" fmla="*/ 5143500 h 5143500"/>
                <a:gd name="connsiteX4" fmla="*/ 0 w 5693698"/>
                <a:gd name="connsiteY4" fmla="*/ 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3698" h="5143500">
                  <a:moveTo>
                    <a:pt x="0" y="0"/>
                  </a:moveTo>
                  <a:lnTo>
                    <a:pt x="5693698" y="0"/>
                  </a:lnTo>
                  <a:lnTo>
                    <a:pt x="3507262" y="5143500"/>
                  </a:lnTo>
                  <a:lnTo>
                    <a:pt x="0" y="5143500"/>
                  </a:lnTo>
                  <a:lnTo>
                    <a:pt x="0" y="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37" dirty="0">
                <a:solidFill>
                  <a:prstClr val="white"/>
                </a:solidFill>
              </a:endParaRPr>
            </a:p>
          </p:txBody>
        </p:sp>
      </p:grpSp>
    </p:spTree>
    <p:extLst>
      <p:ext uri="{BB962C8B-B14F-4D97-AF65-F5344CB8AC3E}">
        <p14:creationId xmlns:p14="http://schemas.microsoft.com/office/powerpoint/2010/main" val="2242972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alpha val="78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4150" y="4498099"/>
            <a:ext cx="5776550" cy="1470322"/>
          </a:xfrm>
        </p:spPr>
        <p:txBody>
          <a:bodyPr/>
          <a:lstStyle>
            <a:lvl1pPr marL="0" indent="0">
              <a:buNone/>
              <a:defRPr sz="2352">
                <a:solidFill>
                  <a:schemeClr val="bg1"/>
                </a:solidFill>
              </a:defRPr>
            </a:lvl1pPr>
            <a:lvl2pPr marL="448102" indent="0">
              <a:buNone/>
              <a:defRPr sz="1960">
                <a:solidFill>
                  <a:schemeClr val="tx1">
                    <a:tint val="75000"/>
                  </a:schemeClr>
                </a:solidFill>
              </a:defRPr>
            </a:lvl2pPr>
            <a:lvl3pPr marL="896203" indent="0">
              <a:buNone/>
              <a:defRPr sz="1764">
                <a:solidFill>
                  <a:schemeClr val="tx1">
                    <a:tint val="75000"/>
                  </a:schemeClr>
                </a:solidFill>
              </a:defRPr>
            </a:lvl3pPr>
            <a:lvl4pPr marL="1344305" indent="0">
              <a:buNone/>
              <a:defRPr sz="1568">
                <a:solidFill>
                  <a:schemeClr val="tx1">
                    <a:tint val="75000"/>
                  </a:schemeClr>
                </a:solidFill>
              </a:defRPr>
            </a:lvl4pPr>
            <a:lvl5pPr marL="1792407" indent="0">
              <a:buNone/>
              <a:defRPr sz="1568">
                <a:solidFill>
                  <a:schemeClr val="tx1">
                    <a:tint val="75000"/>
                  </a:schemeClr>
                </a:solidFill>
              </a:defRPr>
            </a:lvl5pPr>
            <a:lvl6pPr marL="2240509" indent="0">
              <a:buNone/>
              <a:defRPr sz="1568">
                <a:solidFill>
                  <a:schemeClr val="tx1">
                    <a:tint val="75000"/>
                  </a:schemeClr>
                </a:solidFill>
              </a:defRPr>
            </a:lvl6pPr>
            <a:lvl7pPr marL="2688610" indent="0">
              <a:buNone/>
              <a:defRPr sz="1568">
                <a:solidFill>
                  <a:schemeClr val="tx1">
                    <a:tint val="75000"/>
                  </a:schemeClr>
                </a:solidFill>
              </a:defRPr>
            </a:lvl7pPr>
            <a:lvl8pPr marL="3136712" indent="0">
              <a:buNone/>
              <a:defRPr sz="1568">
                <a:solidFill>
                  <a:schemeClr val="tx1">
                    <a:tint val="75000"/>
                  </a:schemeClr>
                </a:solidFill>
              </a:defRPr>
            </a:lvl8pPr>
            <a:lvl9pPr marL="3584814" indent="0">
              <a:buNone/>
              <a:defRPr sz="1568">
                <a:solidFill>
                  <a:schemeClr val="tx1">
                    <a:tint val="75000"/>
                  </a:schemeClr>
                </a:solidFill>
              </a:defRPr>
            </a:lvl9pPr>
          </a:lstStyle>
          <a:p>
            <a:pPr lvl="0"/>
            <a:r>
              <a:rPr lang="en-US"/>
              <a:t>Edit Master text styles</a:t>
            </a:r>
          </a:p>
        </p:txBody>
      </p:sp>
      <p:sp>
        <p:nvSpPr>
          <p:cNvPr id="9" name="Picture Placeholder 8">
            <a:extLst>
              <a:ext uri="{FF2B5EF4-FFF2-40B4-BE49-F238E27FC236}">
                <a16:creationId xmlns:a16="http://schemas.microsoft.com/office/drawing/2014/main" id="{36B9F319-E619-4D5B-A44A-0A1DA5481FD8}"/>
              </a:ext>
            </a:extLst>
          </p:cNvPr>
          <p:cNvSpPr>
            <a:spLocks noGrp="1"/>
          </p:cNvSpPr>
          <p:nvPr>
            <p:ph type="pic" sz="quarter" idx="10"/>
          </p:nvPr>
        </p:nvSpPr>
        <p:spPr>
          <a:xfrm>
            <a:off x="5960700" y="-6111"/>
            <a:ext cx="5973762" cy="6727586"/>
          </a:xfrm>
        </p:spPr>
        <p:txBody>
          <a:bodyPr/>
          <a:lstStyle>
            <a:lvl1pPr marL="0" indent="0">
              <a:buNone/>
              <a:defRPr/>
            </a:lvl1pPr>
          </a:lstStyle>
          <a:p>
            <a:endParaRPr lang="en-US" dirty="0"/>
          </a:p>
        </p:txBody>
      </p:sp>
      <p:sp>
        <p:nvSpPr>
          <p:cNvPr id="2" name="Title 1"/>
          <p:cNvSpPr>
            <a:spLocks noGrp="1"/>
          </p:cNvSpPr>
          <p:nvPr>
            <p:ph type="title"/>
          </p:nvPr>
        </p:nvSpPr>
        <p:spPr>
          <a:xfrm>
            <a:off x="104013" y="1387202"/>
            <a:ext cx="5765738" cy="2538345"/>
          </a:xfrm>
        </p:spPr>
        <p:txBody>
          <a:bodyPr anchor="b"/>
          <a:lstStyle>
            <a:lvl1pPr>
              <a:defRPr sz="588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905359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1031" y="133808"/>
            <a:ext cx="10785518" cy="744262"/>
          </a:xfrm>
        </p:spPr>
        <p:txBody>
          <a:bodyPr/>
          <a:lstStyle/>
          <a:p>
            <a:r>
              <a:rPr lang="en-US" dirty="0"/>
              <a:t>Click to edit Master title style</a:t>
            </a:r>
          </a:p>
        </p:txBody>
      </p:sp>
      <p:sp>
        <p:nvSpPr>
          <p:cNvPr id="3" name="Content Placeholder 2"/>
          <p:cNvSpPr>
            <a:spLocks noGrp="1"/>
          </p:cNvSpPr>
          <p:nvPr>
            <p:ph sz="half" idx="1"/>
          </p:nvPr>
        </p:nvSpPr>
        <p:spPr>
          <a:xfrm>
            <a:off x="184150" y="1029862"/>
            <a:ext cx="5715725" cy="50241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49238" y="1029862"/>
            <a:ext cx="5715725" cy="50241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98DF10-132A-4985-A2F4-DDECB038DC90}" type="datetime7">
              <a:rPr lang="en-US" smtClean="0"/>
              <a:t>Jan-19</a:t>
            </a:fld>
            <a:endParaRPr lang="en-US" dirty="0"/>
          </a:p>
        </p:txBody>
      </p:sp>
      <p:sp>
        <p:nvSpPr>
          <p:cNvPr id="6" name="Footer Placeholder 5"/>
          <p:cNvSpPr>
            <a:spLocks noGrp="1"/>
          </p:cNvSpPr>
          <p:nvPr>
            <p:ph type="ftr" sz="quarter" idx="11"/>
          </p:nvPr>
        </p:nvSpPr>
        <p:spPr/>
        <p:txBody>
          <a:bodyPr/>
          <a:lstStyle/>
          <a:p>
            <a:r>
              <a:rPr lang="en-US"/>
              <a:t>CONFIDENTIAL</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Graphic 7" descr="House">
            <a:extLst>
              <a:ext uri="{FF2B5EF4-FFF2-40B4-BE49-F238E27FC236}">
                <a16:creationId xmlns:a16="http://schemas.microsoft.com/office/drawing/2014/main" id="{5128179D-A597-4D60-81A9-A5DB380235D4}"/>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336" y="133351"/>
            <a:ext cx="720695" cy="720695"/>
          </a:xfrm>
          <a:prstGeom prst="rect">
            <a:avLst/>
          </a:prstGeom>
        </p:spPr>
      </p:pic>
      <p:grpSp>
        <p:nvGrpSpPr>
          <p:cNvPr id="9" name="Group 8">
            <a:extLst>
              <a:ext uri="{FF2B5EF4-FFF2-40B4-BE49-F238E27FC236}">
                <a16:creationId xmlns:a16="http://schemas.microsoft.com/office/drawing/2014/main" id="{BAE4F7B4-E135-4050-8988-FEE5BBBFBD6E}"/>
              </a:ext>
            </a:extLst>
          </p:cNvPr>
          <p:cNvGrpSpPr/>
          <p:nvPr userDrawn="1"/>
        </p:nvGrpSpPr>
        <p:grpSpPr>
          <a:xfrm>
            <a:off x="-4728" y="907571"/>
            <a:ext cx="11978640" cy="75511"/>
            <a:chOff x="-4728" y="907571"/>
            <a:chExt cx="11978640" cy="75511"/>
          </a:xfrm>
        </p:grpSpPr>
        <p:cxnSp>
          <p:nvCxnSpPr>
            <p:cNvPr id="10" name="Straight Connector 58">
              <a:extLst>
                <a:ext uri="{FF2B5EF4-FFF2-40B4-BE49-F238E27FC236}">
                  <a16:creationId xmlns:a16="http://schemas.microsoft.com/office/drawing/2014/main" id="{16A85045-56BE-4F11-A6B0-28D50547BC9A}"/>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1" name="Straight Connector 62">
              <a:extLst>
                <a:ext uri="{FF2B5EF4-FFF2-40B4-BE49-F238E27FC236}">
                  <a16:creationId xmlns:a16="http://schemas.microsoft.com/office/drawing/2014/main" id="{8E58A631-6174-49C1-BA6C-35EB434F0D0A}"/>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1263722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a:xfrm>
            <a:off x="981031" y="133808"/>
            <a:ext cx="10785518" cy="744262"/>
          </a:xfrm>
        </p:spPr>
        <p:txBody>
          <a:bodyPr/>
          <a:lstStyle/>
          <a:p>
            <a:r>
              <a:rPr lang="en-US" dirty="0"/>
              <a:t>Click to edit Master title style</a:t>
            </a:r>
          </a:p>
        </p:txBody>
      </p:sp>
      <p:sp>
        <p:nvSpPr>
          <p:cNvPr id="3" name="Content Placeholder 2"/>
          <p:cNvSpPr>
            <a:spLocks noGrp="1"/>
          </p:cNvSpPr>
          <p:nvPr>
            <p:ph sz="half" idx="1"/>
          </p:nvPr>
        </p:nvSpPr>
        <p:spPr>
          <a:xfrm>
            <a:off x="208818" y="1041874"/>
            <a:ext cx="2743200" cy="502413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6075229" y="1036638"/>
            <a:ext cx="2743200" cy="502413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5" name="Date Placeholder 4"/>
          <p:cNvSpPr>
            <a:spLocks noGrp="1"/>
          </p:cNvSpPr>
          <p:nvPr>
            <p:ph type="dt" sz="half" idx="10"/>
          </p:nvPr>
        </p:nvSpPr>
        <p:spPr/>
        <p:txBody>
          <a:bodyPr/>
          <a:lstStyle/>
          <a:p>
            <a:fld id="{F50F4361-381F-4BA3-B4EB-2D706490C46D}" type="datetime7">
              <a:rPr lang="en-US" smtClean="0"/>
              <a:t>Jan-19</a:t>
            </a:fld>
            <a:endParaRPr lang="en-US" dirty="0"/>
          </a:p>
        </p:txBody>
      </p:sp>
      <p:sp>
        <p:nvSpPr>
          <p:cNvPr id="6" name="Footer Placeholder 5"/>
          <p:cNvSpPr>
            <a:spLocks noGrp="1"/>
          </p:cNvSpPr>
          <p:nvPr>
            <p:ph type="ftr" sz="quarter" idx="11"/>
          </p:nvPr>
        </p:nvSpPr>
        <p:spPr/>
        <p:txBody>
          <a:bodyPr/>
          <a:lstStyle/>
          <a:p>
            <a:r>
              <a:rPr lang="en-US"/>
              <a:t>CONFIDENTIAL</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Graphic 7" descr="House">
            <a:extLst>
              <a:ext uri="{FF2B5EF4-FFF2-40B4-BE49-F238E27FC236}">
                <a16:creationId xmlns:a16="http://schemas.microsoft.com/office/drawing/2014/main" id="{5128179D-A597-4D60-81A9-A5DB380235D4}"/>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336" y="133351"/>
            <a:ext cx="720695" cy="720695"/>
          </a:xfrm>
          <a:prstGeom prst="rect">
            <a:avLst/>
          </a:prstGeom>
        </p:spPr>
      </p:pic>
      <p:sp>
        <p:nvSpPr>
          <p:cNvPr id="9" name="Content Placeholder 2">
            <a:extLst>
              <a:ext uri="{FF2B5EF4-FFF2-40B4-BE49-F238E27FC236}">
                <a16:creationId xmlns:a16="http://schemas.microsoft.com/office/drawing/2014/main" id="{497C2E38-836B-4205-A811-9EA294FEFB55}"/>
              </a:ext>
            </a:extLst>
          </p:cNvPr>
          <p:cNvSpPr>
            <a:spLocks noGrp="1"/>
          </p:cNvSpPr>
          <p:nvPr>
            <p:ph sz="half" idx="13"/>
          </p:nvPr>
        </p:nvSpPr>
        <p:spPr>
          <a:xfrm>
            <a:off x="3129027" y="1041874"/>
            <a:ext cx="2743200" cy="502413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0" name="Content Placeholder 3">
            <a:extLst>
              <a:ext uri="{FF2B5EF4-FFF2-40B4-BE49-F238E27FC236}">
                <a16:creationId xmlns:a16="http://schemas.microsoft.com/office/drawing/2014/main" id="{E98C2906-3086-4732-9FAD-C0B222E58749}"/>
              </a:ext>
            </a:extLst>
          </p:cNvPr>
          <p:cNvSpPr>
            <a:spLocks noGrp="1"/>
          </p:cNvSpPr>
          <p:nvPr>
            <p:ph sz="half" idx="14"/>
          </p:nvPr>
        </p:nvSpPr>
        <p:spPr>
          <a:xfrm>
            <a:off x="9021432" y="1041874"/>
            <a:ext cx="2743200" cy="502413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grpSp>
        <p:nvGrpSpPr>
          <p:cNvPr id="11" name="Group 10">
            <a:extLst>
              <a:ext uri="{FF2B5EF4-FFF2-40B4-BE49-F238E27FC236}">
                <a16:creationId xmlns:a16="http://schemas.microsoft.com/office/drawing/2014/main" id="{27CDB1E8-18C0-48A7-9747-1FA1AB1A168A}"/>
              </a:ext>
            </a:extLst>
          </p:cNvPr>
          <p:cNvGrpSpPr/>
          <p:nvPr userDrawn="1"/>
        </p:nvGrpSpPr>
        <p:grpSpPr>
          <a:xfrm>
            <a:off x="-4728" y="907571"/>
            <a:ext cx="11978640" cy="75511"/>
            <a:chOff x="-4728" y="907571"/>
            <a:chExt cx="11978640" cy="75511"/>
          </a:xfrm>
        </p:grpSpPr>
        <p:cxnSp>
          <p:nvCxnSpPr>
            <p:cNvPr id="12" name="Straight Connector 58">
              <a:extLst>
                <a:ext uri="{FF2B5EF4-FFF2-40B4-BE49-F238E27FC236}">
                  <a16:creationId xmlns:a16="http://schemas.microsoft.com/office/drawing/2014/main" id="{F0B7F155-5637-4CCA-B29D-0974F3D526AA}"/>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3" name="Straight Connector 62">
              <a:extLst>
                <a:ext uri="{FF2B5EF4-FFF2-40B4-BE49-F238E27FC236}">
                  <a16:creationId xmlns:a16="http://schemas.microsoft.com/office/drawing/2014/main" id="{C66D5DBB-5EB0-444F-867E-44FE24E6970A}"/>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2657242388"/>
      </p:ext>
    </p:extLst>
  </p:cSld>
  <p:clrMapOvr>
    <a:masterClrMapping/>
  </p:clrMapOvr>
  <p:extLst mod="1">
    <p:ext uri="{DCECCB84-F9BA-43D5-87BE-67443E8EF086}">
      <p15:sldGuideLst xmlns:p15="http://schemas.microsoft.com/office/powerpoint/2012/main">
        <p15:guide id="1" pos="1916" userDrawn="1">
          <p15:clr>
            <a:srgbClr val="FBAE40"/>
          </p15:clr>
        </p15:guide>
        <p15:guide id="2" pos="561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ur Comparison">
    <p:spTree>
      <p:nvGrpSpPr>
        <p:cNvPr id="1" name=""/>
        <p:cNvGrpSpPr/>
        <p:nvPr/>
      </p:nvGrpSpPr>
      <p:grpSpPr>
        <a:xfrm>
          <a:off x="0" y="0"/>
          <a:ext cx="0" cy="0"/>
          <a:chOff x="0" y="0"/>
          <a:chExt cx="0" cy="0"/>
        </a:xfrm>
      </p:grpSpPr>
      <p:sp>
        <p:nvSpPr>
          <p:cNvPr id="2" name="Title 1"/>
          <p:cNvSpPr>
            <a:spLocks noGrp="1"/>
          </p:cNvSpPr>
          <p:nvPr>
            <p:ph type="title"/>
          </p:nvPr>
        </p:nvSpPr>
        <p:spPr>
          <a:xfrm>
            <a:off x="981031" y="133808"/>
            <a:ext cx="10785518" cy="744262"/>
          </a:xfrm>
        </p:spPr>
        <p:txBody>
          <a:bodyPr/>
          <a:lstStyle/>
          <a:p>
            <a:r>
              <a:rPr lang="en-US" dirty="0"/>
              <a:t>Click to edit Master title style</a:t>
            </a:r>
          </a:p>
        </p:txBody>
      </p:sp>
      <p:sp>
        <p:nvSpPr>
          <p:cNvPr id="3" name="Content Placeholder 2"/>
          <p:cNvSpPr>
            <a:spLocks noGrp="1"/>
          </p:cNvSpPr>
          <p:nvPr>
            <p:ph sz="half" idx="1"/>
          </p:nvPr>
        </p:nvSpPr>
        <p:spPr>
          <a:xfrm>
            <a:off x="208818" y="1789332"/>
            <a:ext cx="2743200" cy="4276675"/>
          </a:xfrm>
        </p:spPr>
        <p:txBody>
          <a:bodyPr>
            <a:normAutofit/>
          </a:bodyPr>
          <a:lstStyle>
            <a:lvl1pPr>
              <a:defRPr sz="2000"/>
            </a:lvl1pPr>
            <a:lvl2pPr>
              <a:defRPr sz="1800"/>
            </a:lvl2pPr>
            <a:lvl3pPr>
              <a:defRPr sz="1600"/>
            </a:lvl3pPr>
            <a:lvl4pPr>
              <a:defRPr sz="14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6075229" y="1784096"/>
            <a:ext cx="2743200" cy="4276675"/>
          </a:xfrm>
        </p:spPr>
        <p:txBody>
          <a:bodyPr>
            <a:normAutofit/>
          </a:bodyPr>
          <a:lstStyle>
            <a:lvl1pPr>
              <a:defRPr sz="2000"/>
            </a:lvl1pPr>
            <a:lvl2pPr>
              <a:defRPr sz="1800"/>
            </a:lvl2pPr>
            <a:lvl3pPr>
              <a:defRPr sz="1600"/>
            </a:lvl3pPr>
            <a:lvl4pPr>
              <a:defRPr sz="14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5" name="Date Placeholder 4"/>
          <p:cNvSpPr>
            <a:spLocks noGrp="1"/>
          </p:cNvSpPr>
          <p:nvPr>
            <p:ph type="dt" sz="half" idx="10"/>
          </p:nvPr>
        </p:nvSpPr>
        <p:spPr/>
        <p:txBody>
          <a:bodyPr/>
          <a:lstStyle/>
          <a:p>
            <a:fld id="{613717A5-77BE-4702-B339-8C69215757A7}" type="datetime7">
              <a:rPr lang="en-US" smtClean="0"/>
              <a:t>Jan-19</a:t>
            </a:fld>
            <a:endParaRPr lang="en-US" dirty="0"/>
          </a:p>
        </p:txBody>
      </p:sp>
      <p:sp>
        <p:nvSpPr>
          <p:cNvPr id="6" name="Footer Placeholder 5"/>
          <p:cNvSpPr>
            <a:spLocks noGrp="1"/>
          </p:cNvSpPr>
          <p:nvPr>
            <p:ph type="ftr" sz="quarter" idx="11"/>
          </p:nvPr>
        </p:nvSpPr>
        <p:spPr/>
        <p:txBody>
          <a:bodyPr/>
          <a:lstStyle/>
          <a:p>
            <a:r>
              <a:rPr lang="en-US"/>
              <a:t>CONFIDENTIAL</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Graphic 7" descr="House">
            <a:extLst>
              <a:ext uri="{FF2B5EF4-FFF2-40B4-BE49-F238E27FC236}">
                <a16:creationId xmlns:a16="http://schemas.microsoft.com/office/drawing/2014/main" id="{5128179D-A597-4D60-81A9-A5DB380235D4}"/>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336" y="132318"/>
            <a:ext cx="720695" cy="720695"/>
          </a:xfrm>
          <a:prstGeom prst="rect">
            <a:avLst/>
          </a:prstGeom>
        </p:spPr>
      </p:pic>
      <p:sp>
        <p:nvSpPr>
          <p:cNvPr id="9" name="Content Placeholder 2">
            <a:extLst>
              <a:ext uri="{FF2B5EF4-FFF2-40B4-BE49-F238E27FC236}">
                <a16:creationId xmlns:a16="http://schemas.microsoft.com/office/drawing/2014/main" id="{497C2E38-836B-4205-A811-9EA294FEFB55}"/>
              </a:ext>
            </a:extLst>
          </p:cNvPr>
          <p:cNvSpPr>
            <a:spLocks noGrp="1"/>
          </p:cNvSpPr>
          <p:nvPr>
            <p:ph sz="half" idx="13"/>
          </p:nvPr>
        </p:nvSpPr>
        <p:spPr>
          <a:xfrm>
            <a:off x="3129027" y="1789332"/>
            <a:ext cx="2743200" cy="4276675"/>
          </a:xfrm>
        </p:spPr>
        <p:txBody>
          <a:bodyPr>
            <a:normAutofit/>
          </a:bodyPr>
          <a:lstStyle>
            <a:lvl1pPr>
              <a:defRPr sz="2000"/>
            </a:lvl1pPr>
            <a:lvl2pPr>
              <a:defRPr sz="1800"/>
            </a:lvl2pPr>
            <a:lvl3pPr>
              <a:defRPr sz="1600"/>
            </a:lvl3pPr>
            <a:lvl4pPr>
              <a:defRPr sz="14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0" name="Content Placeholder 3">
            <a:extLst>
              <a:ext uri="{FF2B5EF4-FFF2-40B4-BE49-F238E27FC236}">
                <a16:creationId xmlns:a16="http://schemas.microsoft.com/office/drawing/2014/main" id="{E98C2906-3086-4732-9FAD-C0B222E58749}"/>
              </a:ext>
            </a:extLst>
          </p:cNvPr>
          <p:cNvSpPr>
            <a:spLocks noGrp="1"/>
          </p:cNvSpPr>
          <p:nvPr>
            <p:ph sz="half" idx="14"/>
          </p:nvPr>
        </p:nvSpPr>
        <p:spPr>
          <a:xfrm>
            <a:off x="9021432" y="1789332"/>
            <a:ext cx="2743200" cy="4276675"/>
          </a:xfrm>
        </p:spPr>
        <p:txBody>
          <a:bodyPr>
            <a:normAutofit/>
          </a:bodyPr>
          <a:lstStyle>
            <a:lvl1pPr>
              <a:defRPr sz="2000"/>
            </a:lvl1pPr>
            <a:lvl2pPr>
              <a:defRPr sz="1800"/>
            </a:lvl2pPr>
            <a:lvl3pPr>
              <a:defRPr sz="1600"/>
            </a:lvl3pPr>
            <a:lvl4pPr>
              <a:defRPr sz="14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1" name="Text Placeholder 2">
            <a:extLst>
              <a:ext uri="{FF2B5EF4-FFF2-40B4-BE49-F238E27FC236}">
                <a16:creationId xmlns:a16="http://schemas.microsoft.com/office/drawing/2014/main" id="{F1982A98-C1AE-4B6E-936B-9BB31E6DDBDE}"/>
              </a:ext>
            </a:extLst>
          </p:cNvPr>
          <p:cNvSpPr>
            <a:spLocks noGrp="1"/>
          </p:cNvSpPr>
          <p:nvPr>
            <p:ph type="body" idx="15"/>
          </p:nvPr>
        </p:nvSpPr>
        <p:spPr>
          <a:xfrm>
            <a:off x="184150" y="1047608"/>
            <a:ext cx="2767868" cy="572186"/>
          </a:xfrm>
        </p:spPr>
        <p:txBody>
          <a:bodyPr anchor="b">
            <a:noAutofit/>
          </a:bodyPr>
          <a:lstStyle>
            <a:lvl1pPr marL="0" indent="0">
              <a:buNone/>
              <a:defRPr sz="2000" b="1"/>
            </a:lvl1pPr>
            <a:lvl2pPr marL="448102" indent="0">
              <a:buNone/>
              <a:defRPr sz="1960" b="1"/>
            </a:lvl2pPr>
            <a:lvl3pPr marL="896203" indent="0">
              <a:buNone/>
              <a:defRPr sz="1764" b="1"/>
            </a:lvl3pPr>
            <a:lvl4pPr marL="1344305" indent="0">
              <a:buNone/>
              <a:defRPr sz="1568" b="1"/>
            </a:lvl4pPr>
            <a:lvl5pPr marL="1792407" indent="0">
              <a:buNone/>
              <a:defRPr sz="1568" b="1"/>
            </a:lvl5pPr>
            <a:lvl6pPr marL="2240509" indent="0">
              <a:buNone/>
              <a:defRPr sz="1568" b="1"/>
            </a:lvl6pPr>
            <a:lvl7pPr marL="2688610" indent="0">
              <a:buNone/>
              <a:defRPr sz="1568" b="1"/>
            </a:lvl7pPr>
            <a:lvl8pPr marL="3136712" indent="0">
              <a:buNone/>
              <a:defRPr sz="1568" b="1"/>
            </a:lvl8pPr>
            <a:lvl9pPr marL="3584814" indent="0">
              <a:buNone/>
              <a:defRPr sz="1568" b="1"/>
            </a:lvl9pPr>
          </a:lstStyle>
          <a:p>
            <a:pPr lvl="0"/>
            <a:r>
              <a:rPr lang="en-US"/>
              <a:t>Edit Master text styles</a:t>
            </a:r>
          </a:p>
        </p:txBody>
      </p:sp>
      <p:sp>
        <p:nvSpPr>
          <p:cNvPr id="12" name="Text Placeholder 2">
            <a:extLst>
              <a:ext uri="{FF2B5EF4-FFF2-40B4-BE49-F238E27FC236}">
                <a16:creationId xmlns:a16="http://schemas.microsoft.com/office/drawing/2014/main" id="{49C14090-FDAE-4BE8-8893-D3DA4CF2BEB3}"/>
              </a:ext>
            </a:extLst>
          </p:cNvPr>
          <p:cNvSpPr>
            <a:spLocks noGrp="1"/>
          </p:cNvSpPr>
          <p:nvPr>
            <p:ph type="body" idx="16"/>
          </p:nvPr>
        </p:nvSpPr>
        <p:spPr>
          <a:xfrm>
            <a:off x="3129027" y="1041875"/>
            <a:ext cx="2767868" cy="572186"/>
          </a:xfrm>
        </p:spPr>
        <p:txBody>
          <a:bodyPr anchor="b">
            <a:noAutofit/>
          </a:bodyPr>
          <a:lstStyle>
            <a:lvl1pPr marL="0" indent="0">
              <a:buNone/>
              <a:defRPr sz="2000" b="1"/>
            </a:lvl1pPr>
            <a:lvl2pPr marL="448102" indent="0">
              <a:buNone/>
              <a:defRPr sz="1960" b="1"/>
            </a:lvl2pPr>
            <a:lvl3pPr marL="896203" indent="0">
              <a:buNone/>
              <a:defRPr sz="1764" b="1"/>
            </a:lvl3pPr>
            <a:lvl4pPr marL="1344305" indent="0">
              <a:buNone/>
              <a:defRPr sz="1568" b="1"/>
            </a:lvl4pPr>
            <a:lvl5pPr marL="1792407" indent="0">
              <a:buNone/>
              <a:defRPr sz="1568" b="1"/>
            </a:lvl5pPr>
            <a:lvl6pPr marL="2240509" indent="0">
              <a:buNone/>
              <a:defRPr sz="1568" b="1"/>
            </a:lvl6pPr>
            <a:lvl7pPr marL="2688610" indent="0">
              <a:buNone/>
              <a:defRPr sz="1568" b="1"/>
            </a:lvl7pPr>
            <a:lvl8pPr marL="3136712" indent="0">
              <a:buNone/>
              <a:defRPr sz="1568" b="1"/>
            </a:lvl8pPr>
            <a:lvl9pPr marL="3584814" indent="0">
              <a:buNone/>
              <a:defRPr sz="1568" b="1"/>
            </a:lvl9pPr>
          </a:lstStyle>
          <a:p>
            <a:pPr lvl="0"/>
            <a:r>
              <a:rPr lang="en-US"/>
              <a:t>Edit Master text styles</a:t>
            </a:r>
          </a:p>
        </p:txBody>
      </p:sp>
      <p:sp>
        <p:nvSpPr>
          <p:cNvPr id="13" name="Text Placeholder 2">
            <a:extLst>
              <a:ext uri="{FF2B5EF4-FFF2-40B4-BE49-F238E27FC236}">
                <a16:creationId xmlns:a16="http://schemas.microsoft.com/office/drawing/2014/main" id="{6CC96250-FAED-498C-84B5-5BCFD3226ED5}"/>
              </a:ext>
            </a:extLst>
          </p:cNvPr>
          <p:cNvSpPr>
            <a:spLocks noGrp="1"/>
          </p:cNvSpPr>
          <p:nvPr>
            <p:ph type="body" idx="17"/>
          </p:nvPr>
        </p:nvSpPr>
        <p:spPr>
          <a:xfrm>
            <a:off x="6062895" y="1041875"/>
            <a:ext cx="2767868" cy="572186"/>
          </a:xfrm>
        </p:spPr>
        <p:txBody>
          <a:bodyPr anchor="b">
            <a:noAutofit/>
          </a:bodyPr>
          <a:lstStyle>
            <a:lvl1pPr marL="0" indent="0">
              <a:buNone/>
              <a:defRPr sz="2000" b="1"/>
            </a:lvl1pPr>
            <a:lvl2pPr marL="448102" indent="0">
              <a:buNone/>
              <a:defRPr sz="1960" b="1"/>
            </a:lvl2pPr>
            <a:lvl3pPr marL="896203" indent="0">
              <a:buNone/>
              <a:defRPr sz="1764" b="1"/>
            </a:lvl3pPr>
            <a:lvl4pPr marL="1344305" indent="0">
              <a:buNone/>
              <a:defRPr sz="1568" b="1"/>
            </a:lvl4pPr>
            <a:lvl5pPr marL="1792407" indent="0">
              <a:buNone/>
              <a:defRPr sz="1568" b="1"/>
            </a:lvl5pPr>
            <a:lvl6pPr marL="2240509" indent="0">
              <a:buNone/>
              <a:defRPr sz="1568" b="1"/>
            </a:lvl6pPr>
            <a:lvl7pPr marL="2688610" indent="0">
              <a:buNone/>
              <a:defRPr sz="1568" b="1"/>
            </a:lvl7pPr>
            <a:lvl8pPr marL="3136712" indent="0">
              <a:buNone/>
              <a:defRPr sz="1568" b="1"/>
            </a:lvl8pPr>
            <a:lvl9pPr marL="3584814" indent="0">
              <a:buNone/>
              <a:defRPr sz="1568" b="1"/>
            </a:lvl9pPr>
          </a:lstStyle>
          <a:p>
            <a:pPr lvl="0"/>
            <a:r>
              <a:rPr lang="en-US"/>
              <a:t>Edit Master text styles</a:t>
            </a:r>
          </a:p>
        </p:txBody>
      </p:sp>
      <p:sp>
        <p:nvSpPr>
          <p:cNvPr id="14" name="Text Placeholder 2">
            <a:extLst>
              <a:ext uri="{FF2B5EF4-FFF2-40B4-BE49-F238E27FC236}">
                <a16:creationId xmlns:a16="http://schemas.microsoft.com/office/drawing/2014/main" id="{DFD9FA9B-27B0-4A16-861E-0A88338B9884}"/>
              </a:ext>
            </a:extLst>
          </p:cNvPr>
          <p:cNvSpPr>
            <a:spLocks noGrp="1"/>
          </p:cNvSpPr>
          <p:nvPr>
            <p:ph type="body" idx="18"/>
          </p:nvPr>
        </p:nvSpPr>
        <p:spPr>
          <a:xfrm>
            <a:off x="8996764" y="1047608"/>
            <a:ext cx="2767868" cy="572186"/>
          </a:xfrm>
        </p:spPr>
        <p:txBody>
          <a:bodyPr anchor="b">
            <a:noAutofit/>
          </a:bodyPr>
          <a:lstStyle>
            <a:lvl1pPr marL="0" indent="0">
              <a:buNone/>
              <a:defRPr sz="2000" b="1"/>
            </a:lvl1pPr>
            <a:lvl2pPr marL="448102" indent="0">
              <a:buNone/>
              <a:defRPr sz="1960" b="1"/>
            </a:lvl2pPr>
            <a:lvl3pPr marL="896203" indent="0">
              <a:buNone/>
              <a:defRPr sz="1764" b="1"/>
            </a:lvl3pPr>
            <a:lvl4pPr marL="1344305" indent="0">
              <a:buNone/>
              <a:defRPr sz="1568" b="1"/>
            </a:lvl4pPr>
            <a:lvl5pPr marL="1792407" indent="0">
              <a:buNone/>
              <a:defRPr sz="1568" b="1"/>
            </a:lvl5pPr>
            <a:lvl6pPr marL="2240509" indent="0">
              <a:buNone/>
              <a:defRPr sz="1568" b="1"/>
            </a:lvl6pPr>
            <a:lvl7pPr marL="2688610" indent="0">
              <a:buNone/>
              <a:defRPr sz="1568" b="1"/>
            </a:lvl7pPr>
            <a:lvl8pPr marL="3136712" indent="0">
              <a:buNone/>
              <a:defRPr sz="1568" b="1"/>
            </a:lvl8pPr>
            <a:lvl9pPr marL="3584814" indent="0">
              <a:buNone/>
              <a:defRPr sz="1568" b="1"/>
            </a:lvl9pPr>
          </a:lstStyle>
          <a:p>
            <a:pPr lvl="0"/>
            <a:r>
              <a:rPr lang="en-US"/>
              <a:t>Edit Master text styles</a:t>
            </a:r>
          </a:p>
        </p:txBody>
      </p:sp>
      <p:grpSp>
        <p:nvGrpSpPr>
          <p:cNvPr id="15" name="Group 14">
            <a:extLst>
              <a:ext uri="{FF2B5EF4-FFF2-40B4-BE49-F238E27FC236}">
                <a16:creationId xmlns:a16="http://schemas.microsoft.com/office/drawing/2014/main" id="{05A1A4DB-75C1-4D2D-BF8E-9026D35177B6}"/>
              </a:ext>
            </a:extLst>
          </p:cNvPr>
          <p:cNvGrpSpPr/>
          <p:nvPr userDrawn="1"/>
        </p:nvGrpSpPr>
        <p:grpSpPr>
          <a:xfrm>
            <a:off x="-4728" y="907571"/>
            <a:ext cx="11978640" cy="75511"/>
            <a:chOff x="-4728" y="907571"/>
            <a:chExt cx="11978640" cy="75511"/>
          </a:xfrm>
        </p:grpSpPr>
        <p:cxnSp>
          <p:nvCxnSpPr>
            <p:cNvPr id="16" name="Straight Connector 58">
              <a:extLst>
                <a:ext uri="{FF2B5EF4-FFF2-40B4-BE49-F238E27FC236}">
                  <a16:creationId xmlns:a16="http://schemas.microsoft.com/office/drawing/2014/main" id="{3E53CA96-3EF9-44A7-80D7-29C979A8B95A}"/>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7" name="Straight Connector 62">
              <a:extLst>
                <a:ext uri="{FF2B5EF4-FFF2-40B4-BE49-F238E27FC236}">
                  <a16:creationId xmlns:a16="http://schemas.microsoft.com/office/drawing/2014/main" id="{D2B7C964-60A6-47F4-80F7-C641F8786B16}"/>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1876156963"/>
      </p:ext>
    </p:extLst>
  </p:cSld>
  <p:clrMapOvr>
    <a:masterClrMapping/>
  </p:clrMapOvr>
  <p:extLst mod="1">
    <p:ext uri="{DCECCB84-F9BA-43D5-87BE-67443E8EF086}">
      <p15:sldGuideLst xmlns:p15="http://schemas.microsoft.com/office/powerpoint/2012/main">
        <p15:guide id="1" pos="1916">
          <p15:clr>
            <a:srgbClr val="FBAE40"/>
          </p15:clr>
        </p15:guide>
        <p15:guide id="2" pos="561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981031" y="122239"/>
            <a:ext cx="10786665" cy="762000"/>
          </a:xfrm>
        </p:spPr>
        <p:txBody>
          <a:bodyPr/>
          <a:lstStyle/>
          <a:p>
            <a:r>
              <a:rPr lang="en-US" dirty="0"/>
              <a:t>Click to edit Master title style</a:t>
            </a:r>
          </a:p>
        </p:txBody>
      </p:sp>
      <p:sp>
        <p:nvSpPr>
          <p:cNvPr id="3" name="Text Placeholder 2"/>
          <p:cNvSpPr>
            <a:spLocks noGrp="1"/>
          </p:cNvSpPr>
          <p:nvPr>
            <p:ph type="body" idx="1"/>
          </p:nvPr>
        </p:nvSpPr>
        <p:spPr>
          <a:xfrm>
            <a:off x="184150" y="1047608"/>
            <a:ext cx="5693944" cy="572186"/>
          </a:xfrm>
        </p:spPr>
        <p:txBody>
          <a:bodyPr anchor="b">
            <a:normAutofit/>
          </a:bodyPr>
          <a:lstStyle>
            <a:lvl1pPr marL="0" indent="0">
              <a:buNone/>
              <a:defRPr sz="2500" b="1"/>
            </a:lvl1pPr>
            <a:lvl2pPr marL="448102" indent="0">
              <a:buNone/>
              <a:defRPr sz="1960" b="1"/>
            </a:lvl2pPr>
            <a:lvl3pPr marL="896203" indent="0">
              <a:buNone/>
              <a:defRPr sz="1764" b="1"/>
            </a:lvl3pPr>
            <a:lvl4pPr marL="1344305" indent="0">
              <a:buNone/>
              <a:defRPr sz="1568" b="1"/>
            </a:lvl4pPr>
            <a:lvl5pPr marL="1792407" indent="0">
              <a:buNone/>
              <a:defRPr sz="1568" b="1"/>
            </a:lvl5pPr>
            <a:lvl6pPr marL="2240509" indent="0">
              <a:buNone/>
              <a:defRPr sz="1568" b="1"/>
            </a:lvl6pPr>
            <a:lvl7pPr marL="2688610" indent="0">
              <a:buNone/>
              <a:defRPr sz="1568" b="1"/>
            </a:lvl7pPr>
            <a:lvl8pPr marL="3136712" indent="0">
              <a:buNone/>
              <a:defRPr sz="1568" b="1"/>
            </a:lvl8pPr>
            <a:lvl9pPr marL="3584814" indent="0">
              <a:buNone/>
              <a:defRPr sz="1568" b="1"/>
            </a:lvl9pPr>
          </a:lstStyle>
          <a:p>
            <a:pPr lvl="0"/>
            <a:r>
              <a:rPr lang="en-US"/>
              <a:t>Edit Master text styles</a:t>
            </a:r>
          </a:p>
        </p:txBody>
      </p:sp>
      <p:sp>
        <p:nvSpPr>
          <p:cNvPr id="4" name="Content Placeholder 3"/>
          <p:cNvSpPr>
            <a:spLocks noGrp="1"/>
          </p:cNvSpPr>
          <p:nvPr>
            <p:ph sz="half" idx="2"/>
          </p:nvPr>
        </p:nvSpPr>
        <p:spPr>
          <a:xfrm>
            <a:off x="184150" y="1783164"/>
            <a:ext cx="5693944" cy="4283280"/>
          </a:xfrm>
        </p:spPr>
        <p:txBody>
          <a:bodyPr>
            <a:normAutofit/>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1019" y="1047608"/>
            <a:ext cx="5693943" cy="572186"/>
          </a:xfrm>
        </p:spPr>
        <p:txBody>
          <a:bodyPr anchor="b">
            <a:normAutofit/>
          </a:bodyPr>
          <a:lstStyle>
            <a:lvl1pPr marL="0" indent="0">
              <a:buNone/>
              <a:defRPr sz="2500" b="1"/>
            </a:lvl1pPr>
            <a:lvl2pPr marL="448102" indent="0">
              <a:buNone/>
              <a:defRPr sz="1960" b="1"/>
            </a:lvl2pPr>
            <a:lvl3pPr marL="896203" indent="0">
              <a:buNone/>
              <a:defRPr sz="1764" b="1"/>
            </a:lvl3pPr>
            <a:lvl4pPr marL="1344305" indent="0">
              <a:buNone/>
              <a:defRPr sz="1568" b="1"/>
            </a:lvl4pPr>
            <a:lvl5pPr marL="1792407" indent="0">
              <a:buNone/>
              <a:defRPr sz="1568" b="1"/>
            </a:lvl5pPr>
            <a:lvl6pPr marL="2240509" indent="0">
              <a:buNone/>
              <a:defRPr sz="1568" b="1"/>
            </a:lvl6pPr>
            <a:lvl7pPr marL="2688610" indent="0">
              <a:buNone/>
              <a:defRPr sz="1568" b="1"/>
            </a:lvl7pPr>
            <a:lvl8pPr marL="3136712" indent="0">
              <a:buNone/>
              <a:defRPr sz="1568" b="1"/>
            </a:lvl8pPr>
            <a:lvl9pPr marL="3584814" indent="0">
              <a:buNone/>
              <a:defRPr sz="1568" b="1"/>
            </a:lvl9pPr>
          </a:lstStyle>
          <a:p>
            <a:pPr lvl="0"/>
            <a:r>
              <a:rPr lang="en-US"/>
              <a:t>Edit Master text styles</a:t>
            </a:r>
          </a:p>
        </p:txBody>
      </p:sp>
      <p:sp>
        <p:nvSpPr>
          <p:cNvPr id="6" name="Content Placeholder 5"/>
          <p:cNvSpPr>
            <a:spLocks noGrp="1"/>
          </p:cNvSpPr>
          <p:nvPr>
            <p:ph sz="quarter" idx="4"/>
          </p:nvPr>
        </p:nvSpPr>
        <p:spPr>
          <a:xfrm>
            <a:off x="6071019" y="1783164"/>
            <a:ext cx="5695531" cy="4283280"/>
          </a:xfrm>
        </p:spPr>
        <p:txBody>
          <a:bodyPr>
            <a:normAutofit/>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15F09A-E6DE-4931-B6FC-D7B836203A7B}" type="datetime7">
              <a:rPr lang="en-US" smtClean="0"/>
              <a:t>Jan-19</a:t>
            </a:fld>
            <a:endParaRPr lang="en-US" dirty="0"/>
          </a:p>
        </p:txBody>
      </p:sp>
      <p:sp>
        <p:nvSpPr>
          <p:cNvPr id="8" name="Footer Placeholder 7"/>
          <p:cNvSpPr>
            <a:spLocks noGrp="1"/>
          </p:cNvSpPr>
          <p:nvPr>
            <p:ph type="ftr" sz="quarter" idx="11"/>
          </p:nvPr>
        </p:nvSpPr>
        <p:spPr/>
        <p:txBody>
          <a:bodyPr/>
          <a:lstStyle/>
          <a:p>
            <a:r>
              <a:rPr lang="en-US"/>
              <a:t>CONFIDENTIAL</a:t>
            </a: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pic>
        <p:nvPicPr>
          <p:cNvPr id="10" name="Graphic 9" descr="House">
            <a:extLst>
              <a:ext uri="{FF2B5EF4-FFF2-40B4-BE49-F238E27FC236}">
                <a16:creationId xmlns:a16="http://schemas.microsoft.com/office/drawing/2014/main" id="{EFAD7F95-9C5E-4E53-80A8-E1AE4A146095}"/>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336" y="133351"/>
            <a:ext cx="720695" cy="720695"/>
          </a:xfrm>
          <a:prstGeom prst="rect">
            <a:avLst/>
          </a:prstGeom>
        </p:spPr>
      </p:pic>
      <p:grpSp>
        <p:nvGrpSpPr>
          <p:cNvPr id="11" name="Group 10">
            <a:extLst>
              <a:ext uri="{FF2B5EF4-FFF2-40B4-BE49-F238E27FC236}">
                <a16:creationId xmlns:a16="http://schemas.microsoft.com/office/drawing/2014/main" id="{9787EA4A-5111-4C7A-91FD-B77751CD2E0D}"/>
              </a:ext>
            </a:extLst>
          </p:cNvPr>
          <p:cNvGrpSpPr/>
          <p:nvPr userDrawn="1"/>
        </p:nvGrpSpPr>
        <p:grpSpPr>
          <a:xfrm>
            <a:off x="-4728" y="907571"/>
            <a:ext cx="11978640" cy="75511"/>
            <a:chOff x="-4728" y="907571"/>
            <a:chExt cx="11978640" cy="75511"/>
          </a:xfrm>
        </p:grpSpPr>
        <p:cxnSp>
          <p:nvCxnSpPr>
            <p:cNvPr id="12" name="Straight Connector 58">
              <a:extLst>
                <a:ext uri="{FF2B5EF4-FFF2-40B4-BE49-F238E27FC236}">
                  <a16:creationId xmlns:a16="http://schemas.microsoft.com/office/drawing/2014/main" id="{D8A042B3-B695-4B68-B11E-E3A8A59AF299}"/>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3" name="Straight Connector 62">
              <a:extLst>
                <a:ext uri="{FF2B5EF4-FFF2-40B4-BE49-F238E27FC236}">
                  <a16:creationId xmlns:a16="http://schemas.microsoft.com/office/drawing/2014/main" id="{E9830D0F-DF97-44A1-834A-C213D7BE9B62}"/>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3858631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81032" y="348342"/>
            <a:ext cx="10785518" cy="529727"/>
          </a:xfrm>
        </p:spPr>
        <p:txBody>
          <a:bodyPr>
            <a:normAutofit/>
          </a:bodyPr>
          <a:lstStyle>
            <a:lvl1pPr>
              <a:defRPr sz="2800"/>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p:cNvSpPr>
            <a:spLocks noGrp="1"/>
          </p:cNvSpPr>
          <p:nvPr>
            <p:ph type="ftr" sz="quarter" idx="11"/>
          </p:nvPr>
        </p:nvSpPr>
        <p:spPr/>
        <p:txBody>
          <a:bodyPr/>
          <a:lstStyle/>
          <a:p>
            <a:r>
              <a:rPr lang="en-US"/>
              <a:t>CONFIDENTIAL</a:t>
            </a: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pic>
        <p:nvPicPr>
          <p:cNvPr id="6" name="Graphic 5" descr="House">
            <a:extLst>
              <a:ext uri="{FF2B5EF4-FFF2-40B4-BE49-F238E27FC236}">
                <a16:creationId xmlns:a16="http://schemas.microsoft.com/office/drawing/2014/main" id="{FFD870E6-31D0-4CA0-9B84-058F974918CA}"/>
              </a:ext>
            </a:extLst>
          </p:cNvPr>
          <p:cNvPicPr>
            <a:picLocks noChangeAspect="1"/>
          </p:cNvPicPr>
          <p:nvPr userDrawn="1"/>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0337" y="132318"/>
            <a:ext cx="720695" cy="720695"/>
          </a:xfrm>
          <a:prstGeom prst="rect">
            <a:avLst/>
          </a:prstGeom>
        </p:spPr>
      </p:pic>
      <p:sp>
        <p:nvSpPr>
          <p:cNvPr id="9" name="Content Placeholder 8">
            <a:extLst>
              <a:ext uri="{FF2B5EF4-FFF2-40B4-BE49-F238E27FC236}">
                <a16:creationId xmlns:a16="http://schemas.microsoft.com/office/drawing/2014/main" id="{49184192-65E3-44AD-AA27-78D7893970FC}"/>
              </a:ext>
            </a:extLst>
          </p:cNvPr>
          <p:cNvSpPr>
            <a:spLocks noGrp="1"/>
          </p:cNvSpPr>
          <p:nvPr>
            <p:ph sz="quarter" idx="13" hasCustomPrompt="1"/>
          </p:nvPr>
        </p:nvSpPr>
        <p:spPr>
          <a:xfrm>
            <a:off x="981075" y="122238"/>
            <a:ext cx="10785475" cy="201612"/>
          </a:xfrm>
        </p:spPr>
        <p:txBody>
          <a:bodyPr>
            <a:noAutofit/>
          </a:bodyPr>
          <a:lstStyle>
            <a:lvl1pPr marL="0" indent="0">
              <a:buFont typeface="Wingdings" panose="05000000000000000000" pitchFamily="2" charset="2"/>
              <a:buNone/>
              <a:defRPr sz="1200" b="1"/>
            </a:lvl1pPr>
          </a:lstStyle>
          <a:p>
            <a:pPr lvl="0"/>
            <a:r>
              <a:rPr lang="en-US" dirty="0"/>
              <a:t>Supertitle</a:t>
            </a:r>
          </a:p>
        </p:txBody>
      </p:sp>
      <p:grpSp>
        <p:nvGrpSpPr>
          <p:cNvPr id="8" name="Group 7">
            <a:extLst>
              <a:ext uri="{FF2B5EF4-FFF2-40B4-BE49-F238E27FC236}">
                <a16:creationId xmlns:a16="http://schemas.microsoft.com/office/drawing/2014/main" id="{AA7F9734-D028-4DC3-91CA-728CF21E384E}"/>
              </a:ext>
            </a:extLst>
          </p:cNvPr>
          <p:cNvGrpSpPr/>
          <p:nvPr userDrawn="1"/>
        </p:nvGrpSpPr>
        <p:grpSpPr>
          <a:xfrm>
            <a:off x="-4728" y="907571"/>
            <a:ext cx="11978640" cy="75511"/>
            <a:chOff x="-4728" y="907571"/>
            <a:chExt cx="11978640" cy="75511"/>
          </a:xfrm>
        </p:grpSpPr>
        <p:cxnSp>
          <p:nvCxnSpPr>
            <p:cNvPr id="10" name="Straight Connector 58">
              <a:extLst>
                <a:ext uri="{FF2B5EF4-FFF2-40B4-BE49-F238E27FC236}">
                  <a16:creationId xmlns:a16="http://schemas.microsoft.com/office/drawing/2014/main" id="{D436DC53-0F65-43CE-B474-25BB22524949}"/>
                </a:ext>
              </a:extLst>
            </p:cNvPr>
            <p:cNvCxnSpPr/>
            <p:nvPr/>
          </p:nvCxnSpPr>
          <p:spPr>
            <a:xfrm>
              <a:off x="-4728" y="907571"/>
              <a:ext cx="11978640" cy="0"/>
            </a:xfrm>
            <a:prstGeom prst="straightConnector1">
              <a:avLst/>
            </a:prstGeom>
            <a:noFill/>
            <a:ln w="47621" cap="flat">
              <a:solidFill>
                <a:schemeClr val="tx2"/>
              </a:solidFill>
              <a:prstDash val="solid"/>
            </a:ln>
          </p:spPr>
        </p:cxnSp>
        <p:cxnSp>
          <p:nvCxnSpPr>
            <p:cNvPr id="11" name="Straight Connector 62">
              <a:extLst>
                <a:ext uri="{FF2B5EF4-FFF2-40B4-BE49-F238E27FC236}">
                  <a16:creationId xmlns:a16="http://schemas.microsoft.com/office/drawing/2014/main" id="{57AB9240-EB58-4713-AA11-B8CDF0AE8239}"/>
                </a:ext>
              </a:extLst>
            </p:cNvPr>
            <p:cNvCxnSpPr/>
            <p:nvPr/>
          </p:nvCxnSpPr>
          <p:spPr>
            <a:xfrm>
              <a:off x="-4728" y="983082"/>
              <a:ext cx="11978640" cy="0"/>
            </a:xfrm>
            <a:prstGeom prst="straightConnector1">
              <a:avLst/>
            </a:prstGeom>
            <a:noFill/>
            <a:ln w="47621" cap="flat">
              <a:solidFill>
                <a:schemeClr val="tx1"/>
              </a:solidFill>
              <a:prstDash val="solid"/>
            </a:ln>
          </p:spPr>
        </p:cxnSp>
      </p:grpSp>
    </p:spTree>
    <p:extLst>
      <p:ext uri="{BB962C8B-B14F-4D97-AF65-F5344CB8AC3E}">
        <p14:creationId xmlns:p14="http://schemas.microsoft.com/office/powerpoint/2010/main" val="2798280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2" Type="http://schemas.openxmlformats.org/officeDocument/2006/relationships/slideLayout" Target="../slideLayouts/slideLayout2.xml" /><Relationship Id="rId16" Type="http://schemas.openxmlformats.org/officeDocument/2006/relationships/theme" Target="../theme/theme1.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4150" y="133808"/>
            <a:ext cx="11582400" cy="7442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84150" y="1053885"/>
            <a:ext cx="11582400" cy="500011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818" y="6231301"/>
            <a:ext cx="2688550" cy="357856"/>
          </a:xfrm>
          <a:prstGeom prst="rect">
            <a:avLst/>
          </a:prstGeom>
        </p:spPr>
        <p:txBody>
          <a:bodyPr vert="horz" lIns="91440" tIns="45720" rIns="91440" bIns="45720" rtlCol="0" anchor="ctr"/>
          <a:lstStyle>
            <a:lvl1pPr algn="l">
              <a:defRPr sz="1176">
                <a:solidFill>
                  <a:schemeClr val="tx1">
                    <a:tint val="75000"/>
                  </a:schemeClr>
                </a:solidFill>
              </a:defRPr>
            </a:lvl1pPr>
          </a:lstStyle>
          <a:p>
            <a:fld id="{D64FB057-96A7-4584-A969-BBD933C1A083}" type="datetime7">
              <a:rPr lang="en-US" smtClean="0"/>
              <a:t>Jan-19</a:t>
            </a:fld>
            <a:endParaRPr lang="en-US" dirty="0"/>
          </a:p>
        </p:txBody>
      </p:sp>
      <p:sp>
        <p:nvSpPr>
          <p:cNvPr id="5" name="Footer Placeholder 4"/>
          <p:cNvSpPr>
            <a:spLocks noGrp="1"/>
          </p:cNvSpPr>
          <p:nvPr>
            <p:ph type="ftr" sz="quarter" idx="3"/>
          </p:nvPr>
        </p:nvSpPr>
        <p:spPr>
          <a:xfrm>
            <a:off x="3958144" y="6229812"/>
            <a:ext cx="4032826" cy="357856"/>
          </a:xfrm>
          <a:prstGeom prst="rect">
            <a:avLst/>
          </a:prstGeom>
        </p:spPr>
        <p:txBody>
          <a:bodyPr vert="horz" lIns="91440" tIns="45720" rIns="91440" bIns="45720" rtlCol="0" anchor="ctr"/>
          <a:lstStyle>
            <a:lvl1pPr algn="ctr">
              <a:defRPr sz="1176">
                <a:solidFill>
                  <a:schemeClr val="tx1">
                    <a:tint val="75000"/>
                  </a:schemeClr>
                </a:solidFill>
              </a:defRPr>
            </a:lvl1pPr>
          </a:lstStyle>
          <a:p>
            <a:r>
              <a:rPr lang="en-US" dirty="0"/>
              <a:t>CONFIDENTIAL</a:t>
            </a:r>
          </a:p>
        </p:txBody>
      </p:sp>
      <p:sp>
        <p:nvSpPr>
          <p:cNvPr id="6" name="Slide Number Placeholder 5"/>
          <p:cNvSpPr>
            <a:spLocks noGrp="1"/>
          </p:cNvSpPr>
          <p:nvPr>
            <p:ph type="sldNum" sz="quarter" idx="4"/>
          </p:nvPr>
        </p:nvSpPr>
        <p:spPr>
          <a:xfrm>
            <a:off x="9079147" y="6229812"/>
            <a:ext cx="2688550" cy="357856"/>
          </a:xfrm>
          <a:prstGeom prst="rect">
            <a:avLst/>
          </a:prstGeom>
        </p:spPr>
        <p:txBody>
          <a:bodyPr vert="horz" lIns="91440" tIns="45720" rIns="91440" bIns="45720" rtlCol="0" anchor="ctr"/>
          <a:lstStyle>
            <a:lvl1pPr algn="r">
              <a:defRPr sz="1176">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363086065"/>
      </p:ext>
    </p:extLst>
  </p:cSld>
  <p:clrMap bg1="lt1" tx1="dk1" bg2="lt2" tx2="dk2" accent1="accent1" accent2="accent2" accent3="accent3" accent4="accent4" accent5="accent5" accent6="accent6" hlink="hlink" folHlink="folHlink"/>
  <p:sldLayoutIdLst>
    <p:sldLayoutId id="2147483675" r:id="rId1"/>
    <p:sldLayoutId id="2147483677" r:id="rId2"/>
    <p:sldLayoutId id="2147483662" r:id="rId3"/>
    <p:sldLayoutId id="2147483678" r:id="rId4"/>
    <p:sldLayoutId id="2147483679" r:id="rId5"/>
    <p:sldLayoutId id="2147483687" r:id="rId6"/>
    <p:sldLayoutId id="2147483688" r:id="rId7"/>
    <p:sldLayoutId id="2147483680" r:id="rId8"/>
    <p:sldLayoutId id="2147483681" r:id="rId9"/>
    <p:sldLayoutId id="2147483682" r:id="rId10"/>
    <p:sldLayoutId id="2147483685" r:id="rId11"/>
    <p:sldLayoutId id="2147483686" r:id="rId12"/>
    <p:sldLayoutId id="2147483669" r:id="rId13"/>
    <p:sldLayoutId id="2147483670" r:id="rId14"/>
    <p:sldLayoutId id="2147483689" r:id="rId15"/>
  </p:sldLayoutIdLst>
  <p:hf hdr="0"/>
  <p:txStyles>
    <p:titleStyle>
      <a:lvl1pPr algn="l" defTabSz="896203"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4051" indent="-224051" algn="l" defTabSz="896203" rtl="0" eaLnBrk="1" latinLnBrk="0" hangingPunct="1">
        <a:lnSpc>
          <a:spcPct val="90000"/>
        </a:lnSpc>
        <a:spcBef>
          <a:spcPts val="980"/>
        </a:spcBef>
        <a:buFont typeface="Arial" panose="020B0604020202020204" pitchFamily="34" charset="0"/>
        <a:buChar char="•"/>
        <a:defRPr sz="2744" kern="1200">
          <a:solidFill>
            <a:schemeClr val="tx1"/>
          </a:solidFill>
          <a:latin typeface="+mn-lt"/>
          <a:ea typeface="+mn-ea"/>
          <a:cs typeface="+mn-cs"/>
        </a:defRPr>
      </a:lvl1pPr>
      <a:lvl2pPr marL="672153" indent="-224051" algn="l" defTabSz="896203" rtl="0" eaLnBrk="1" latinLnBrk="0" hangingPunct="1">
        <a:lnSpc>
          <a:spcPct val="90000"/>
        </a:lnSpc>
        <a:spcBef>
          <a:spcPts val="490"/>
        </a:spcBef>
        <a:buFont typeface="Arial" panose="020B0604020202020204" pitchFamily="34" charset="0"/>
        <a:buChar char="•"/>
        <a:defRPr sz="2352" kern="1200">
          <a:solidFill>
            <a:schemeClr val="tx1"/>
          </a:solidFill>
          <a:latin typeface="+mn-lt"/>
          <a:ea typeface="+mn-ea"/>
          <a:cs typeface="+mn-cs"/>
        </a:defRPr>
      </a:lvl2pPr>
      <a:lvl3pPr marL="1120254" indent="-224051" algn="l" defTabSz="896203" rtl="0" eaLnBrk="1" latinLnBrk="0" hangingPunct="1">
        <a:lnSpc>
          <a:spcPct val="90000"/>
        </a:lnSpc>
        <a:spcBef>
          <a:spcPts val="490"/>
        </a:spcBef>
        <a:buFont typeface="Arial" panose="020B0604020202020204" pitchFamily="34" charset="0"/>
        <a:buChar char="•"/>
        <a:defRPr sz="1960" kern="1200">
          <a:solidFill>
            <a:schemeClr val="tx1"/>
          </a:solidFill>
          <a:latin typeface="+mn-lt"/>
          <a:ea typeface="+mn-ea"/>
          <a:cs typeface="+mn-cs"/>
        </a:defRPr>
      </a:lvl3pPr>
      <a:lvl4pPr marL="1568356" indent="-224051" algn="l" defTabSz="896203" rtl="0" eaLnBrk="1" latinLnBrk="0" hangingPunct="1">
        <a:lnSpc>
          <a:spcPct val="90000"/>
        </a:lnSpc>
        <a:spcBef>
          <a:spcPts val="490"/>
        </a:spcBef>
        <a:buFont typeface="Arial" panose="020B0604020202020204" pitchFamily="34" charset="0"/>
        <a:buChar char="•"/>
        <a:defRPr sz="1764" kern="1200">
          <a:solidFill>
            <a:schemeClr val="tx1"/>
          </a:solidFill>
          <a:latin typeface="+mn-lt"/>
          <a:ea typeface="+mn-ea"/>
          <a:cs typeface="+mn-cs"/>
        </a:defRPr>
      </a:lvl4pPr>
      <a:lvl5pPr marL="2016458" indent="-224051" algn="l" defTabSz="896203" rtl="0" eaLnBrk="1" latinLnBrk="0" hangingPunct="1">
        <a:lnSpc>
          <a:spcPct val="90000"/>
        </a:lnSpc>
        <a:spcBef>
          <a:spcPts val="490"/>
        </a:spcBef>
        <a:buFont typeface="Arial" panose="020B0604020202020204" pitchFamily="34" charset="0"/>
        <a:buChar char="•"/>
        <a:defRPr sz="1764" kern="1200">
          <a:solidFill>
            <a:schemeClr val="tx1"/>
          </a:solidFill>
          <a:latin typeface="+mn-lt"/>
          <a:ea typeface="+mn-ea"/>
          <a:cs typeface="+mn-cs"/>
        </a:defRPr>
      </a:lvl5pPr>
      <a:lvl6pPr marL="2464559" indent="-224051" algn="l" defTabSz="896203" rtl="0" eaLnBrk="1" latinLnBrk="0" hangingPunct="1">
        <a:lnSpc>
          <a:spcPct val="90000"/>
        </a:lnSpc>
        <a:spcBef>
          <a:spcPts val="490"/>
        </a:spcBef>
        <a:buFont typeface="Arial" panose="020B0604020202020204" pitchFamily="34" charset="0"/>
        <a:buChar char="•"/>
        <a:defRPr sz="1764" kern="1200">
          <a:solidFill>
            <a:schemeClr val="tx1"/>
          </a:solidFill>
          <a:latin typeface="+mn-lt"/>
          <a:ea typeface="+mn-ea"/>
          <a:cs typeface="+mn-cs"/>
        </a:defRPr>
      </a:lvl6pPr>
      <a:lvl7pPr marL="2912661" indent="-224051" algn="l" defTabSz="896203" rtl="0" eaLnBrk="1" latinLnBrk="0" hangingPunct="1">
        <a:lnSpc>
          <a:spcPct val="90000"/>
        </a:lnSpc>
        <a:spcBef>
          <a:spcPts val="490"/>
        </a:spcBef>
        <a:buFont typeface="Arial" panose="020B0604020202020204" pitchFamily="34" charset="0"/>
        <a:buChar char="•"/>
        <a:defRPr sz="1764" kern="1200">
          <a:solidFill>
            <a:schemeClr val="tx1"/>
          </a:solidFill>
          <a:latin typeface="+mn-lt"/>
          <a:ea typeface="+mn-ea"/>
          <a:cs typeface="+mn-cs"/>
        </a:defRPr>
      </a:lvl7pPr>
      <a:lvl8pPr marL="3360763" indent="-224051" algn="l" defTabSz="896203" rtl="0" eaLnBrk="1" latinLnBrk="0" hangingPunct="1">
        <a:lnSpc>
          <a:spcPct val="90000"/>
        </a:lnSpc>
        <a:spcBef>
          <a:spcPts val="490"/>
        </a:spcBef>
        <a:buFont typeface="Arial" panose="020B0604020202020204" pitchFamily="34" charset="0"/>
        <a:buChar char="•"/>
        <a:defRPr sz="1764" kern="1200">
          <a:solidFill>
            <a:schemeClr val="tx1"/>
          </a:solidFill>
          <a:latin typeface="+mn-lt"/>
          <a:ea typeface="+mn-ea"/>
          <a:cs typeface="+mn-cs"/>
        </a:defRPr>
      </a:lvl8pPr>
      <a:lvl9pPr marL="3808865" indent="-224051" algn="l" defTabSz="896203" rtl="0" eaLnBrk="1" latinLnBrk="0" hangingPunct="1">
        <a:lnSpc>
          <a:spcPct val="90000"/>
        </a:lnSpc>
        <a:spcBef>
          <a:spcPts val="490"/>
        </a:spcBef>
        <a:buFont typeface="Arial" panose="020B0604020202020204" pitchFamily="34" charset="0"/>
        <a:buChar char="•"/>
        <a:defRPr sz="1764" kern="1200">
          <a:solidFill>
            <a:schemeClr val="tx1"/>
          </a:solidFill>
          <a:latin typeface="+mn-lt"/>
          <a:ea typeface="+mn-ea"/>
          <a:cs typeface="+mn-cs"/>
        </a:defRPr>
      </a:lvl9pPr>
    </p:bodyStyle>
    <p:otherStyle>
      <a:defPPr>
        <a:defRPr lang="en-US"/>
      </a:defPPr>
      <a:lvl1pPr marL="0" algn="l" defTabSz="896203" rtl="0" eaLnBrk="1" latinLnBrk="0" hangingPunct="1">
        <a:defRPr sz="1764" kern="1200">
          <a:solidFill>
            <a:schemeClr val="tx1"/>
          </a:solidFill>
          <a:latin typeface="+mn-lt"/>
          <a:ea typeface="+mn-ea"/>
          <a:cs typeface="+mn-cs"/>
        </a:defRPr>
      </a:lvl1pPr>
      <a:lvl2pPr marL="448102" algn="l" defTabSz="896203" rtl="0" eaLnBrk="1" latinLnBrk="0" hangingPunct="1">
        <a:defRPr sz="1764" kern="1200">
          <a:solidFill>
            <a:schemeClr val="tx1"/>
          </a:solidFill>
          <a:latin typeface="+mn-lt"/>
          <a:ea typeface="+mn-ea"/>
          <a:cs typeface="+mn-cs"/>
        </a:defRPr>
      </a:lvl2pPr>
      <a:lvl3pPr marL="896203" algn="l" defTabSz="896203" rtl="0" eaLnBrk="1" latinLnBrk="0" hangingPunct="1">
        <a:defRPr sz="1764" kern="1200">
          <a:solidFill>
            <a:schemeClr val="tx1"/>
          </a:solidFill>
          <a:latin typeface="+mn-lt"/>
          <a:ea typeface="+mn-ea"/>
          <a:cs typeface="+mn-cs"/>
        </a:defRPr>
      </a:lvl3pPr>
      <a:lvl4pPr marL="1344305" algn="l" defTabSz="896203" rtl="0" eaLnBrk="1" latinLnBrk="0" hangingPunct="1">
        <a:defRPr sz="1764" kern="1200">
          <a:solidFill>
            <a:schemeClr val="tx1"/>
          </a:solidFill>
          <a:latin typeface="+mn-lt"/>
          <a:ea typeface="+mn-ea"/>
          <a:cs typeface="+mn-cs"/>
        </a:defRPr>
      </a:lvl4pPr>
      <a:lvl5pPr marL="1792407" algn="l" defTabSz="896203" rtl="0" eaLnBrk="1" latinLnBrk="0" hangingPunct="1">
        <a:defRPr sz="1764" kern="1200">
          <a:solidFill>
            <a:schemeClr val="tx1"/>
          </a:solidFill>
          <a:latin typeface="+mn-lt"/>
          <a:ea typeface="+mn-ea"/>
          <a:cs typeface="+mn-cs"/>
        </a:defRPr>
      </a:lvl5pPr>
      <a:lvl6pPr marL="2240509" algn="l" defTabSz="896203" rtl="0" eaLnBrk="1" latinLnBrk="0" hangingPunct="1">
        <a:defRPr sz="1764" kern="1200">
          <a:solidFill>
            <a:schemeClr val="tx1"/>
          </a:solidFill>
          <a:latin typeface="+mn-lt"/>
          <a:ea typeface="+mn-ea"/>
          <a:cs typeface="+mn-cs"/>
        </a:defRPr>
      </a:lvl6pPr>
      <a:lvl7pPr marL="2688610" algn="l" defTabSz="896203" rtl="0" eaLnBrk="1" latinLnBrk="0" hangingPunct="1">
        <a:defRPr sz="1764" kern="1200">
          <a:solidFill>
            <a:schemeClr val="tx1"/>
          </a:solidFill>
          <a:latin typeface="+mn-lt"/>
          <a:ea typeface="+mn-ea"/>
          <a:cs typeface="+mn-cs"/>
        </a:defRPr>
      </a:lvl7pPr>
      <a:lvl8pPr marL="3136712" algn="l" defTabSz="896203" rtl="0" eaLnBrk="1" latinLnBrk="0" hangingPunct="1">
        <a:defRPr sz="1764" kern="1200">
          <a:solidFill>
            <a:schemeClr val="tx1"/>
          </a:solidFill>
          <a:latin typeface="+mn-lt"/>
          <a:ea typeface="+mn-ea"/>
          <a:cs typeface="+mn-cs"/>
        </a:defRPr>
      </a:lvl8pPr>
      <a:lvl9pPr marL="3584814" algn="l" defTabSz="896203" rtl="0" eaLnBrk="1" latinLnBrk="0" hangingPunct="1">
        <a:defRPr sz="176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16" userDrawn="1">
          <p15:clr>
            <a:srgbClr val="F26B43"/>
          </p15:clr>
        </p15:guide>
        <p15:guide id="2" orient="horz" pos="557" userDrawn="1">
          <p15:clr>
            <a:srgbClr val="F26B43"/>
          </p15:clr>
        </p15:guide>
        <p15:guide id="3" pos="7412" userDrawn="1">
          <p15:clr>
            <a:srgbClr val="F26B43"/>
          </p15:clr>
        </p15:guide>
        <p15:guide id="4" orient="horz" pos="4157" userDrawn="1">
          <p15:clr>
            <a:srgbClr val="F26B43"/>
          </p15:clr>
        </p15:guide>
        <p15:guide id="5" pos="3763" userDrawn="1">
          <p15:clr>
            <a:srgbClr val="F26B43"/>
          </p15:clr>
        </p15:guide>
        <p15:guide id="6" orient="horz" pos="77" userDrawn="1">
          <p15:clr>
            <a:srgbClr val="F26B43"/>
          </p15:clr>
        </p15:guide>
        <p15:guide id="7" orient="horz" pos="3917" userDrawn="1">
          <p15:clr>
            <a:srgbClr val="F26B43"/>
          </p15:clr>
        </p15:guide>
        <p15:guide id="8" orient="horz" pos="653" userDrawn="1">
          <p15:clr>
            <a:srgbClr val="F26B43"/>
          </p15:clr>
        </p15:guide>
        <p15:guide id="9" orient="horz" pos="3821"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png" /><Relationship Id="rId3" Type="http://schemas.openxmlformats.org/officeDocument/2006/relationships/tags" Target="../tags/tag3.xml" /><Relationship Id="rId7" Type="http://schemas.openxmlformats.org/officeDocument/2006/relationships/image" Target="../media/image5.emf" /><Relationship Id="rId2" Type="http://schemas.openxmlformats.org/officeDocument/2006/relationships/tags" Target="../tags/tag2.xml" /><Relationship Id="rId1" Type="http://schemas.openxmlformats.org/officeDocument/2006/relationships/vmlDrawing" Target="../drawings/vmlDrawing1.vml" /><Relationship Id="rId6" Type="http://schemas.openxmlformats.org/officeDocument/2006/relationships/oleObject" Target="../embeddings/oleObject1.bin" /><Relationship Id="rId5" Type="http://schemas.openxmlformats.org/officeDocument/2006/relationships/notesSlide" Target="../notesSlides/notesSlide1.xml" /><Relationship Id="rId4" Type="http://schemas.openxmlformats.org/officeDocument/2006/relationships/slideLayout" Target="../slideLayouts/slideLayout3.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 /></Relationships>
</file>

<file path=ppt/slides/_rels/slide11.xml.rels><?xml version="1.0" encoding="UTF-8" standalone="yes"?>
<Relationships xmlns="http://schemas.openxmlformats.org/package/2006/relationships"><Relationship Id="rId8" Type="http://schemas.openxmlformats.org/officeDocument/2006/relationships/image" Target="../media/image28.png" /><Relationship Id="rId13" Type="http://schemas.openxmlformats.org/officeDocument/2006/relationships/image" Target="../media/image33.svg" /><Relationship Id="rId3" Type="http://schemas.openxmlformats.org/officeDocument/2006/relationships/image" Target="../media/image23.svg" /><Relationship Id="rId7" Type="http://schemas.openxmlformats.org/officeDocument/2006/relationships/image" Target="../media/image27.svg" /><Relationship Id="rId12" Type="http://schemas.openxmlformats.org/officeDocument/2006/relationships/image" Target="../media/image32.png" /><Relationship Id="rId2" Type="http://schemas.openxmlformats.org/officeDocument/2006/relationships/image" Target="../media/image22.png" /><Relationship Id="rId1" Type="http://schemas.openxmlformats.org/officeDocument/2006/relationships/slideLayout" Target="../slideLayouts/slideLayout9.xml" /><Relationship Id="rId6" Type="http://schemas.openxmlformats.org/officeDocument/2006/relationships/image" Target="../media/image26.png" /><Relationship Id="rId11" Type="http://schemas.openxmlformats.org/officeDocument/2006/relationships/image" Target="../media/image31.svg" /><Relationship Id="rId5" Type="http://schemas.openxmlformats.org/officeDocument/2006/relationships/image" Target="../media/image25.svg" /><Relationship Id="rId10" Type="http://schemas.openxmlformats.org/officeDocument/2006/relationships/image" Target="../media/image30.png" /><Relationship Id="rId4" Type="http://schemas.openxmlformats.org/officeDocument/2006/relationships/image" Target="../media/image24.png" /><Relationship Id="rId9" Type="http://schemas.openxmlformats.org/officeDocument/2006/relationships/image" Target="../media/image29.svg" /></Relationships>
</file>

<file path=ppt/slides/_rels/slide12.xml.rels><?xml version="1.0" encoding="UTF-8" standalone="yes"?>
<Relationships xmlns="http://schemas.openxmlformats.org/package/2006/relationships"><Relationship Id="rId3" Type="http://schemas.openxmlformats.org/officeDocument/2006/relationships/image" Target="../media/image35.svg" /><Relationship Id="rId2" Type="http://schemas.openxmlformats.org/officeDocument/2006/relationships/image" Target="../media/image34.png" /><Relationship Id="rId1" Type="http://schemas.openxmlformats.org/officeDocument/2006/relationships/slideLayout" Target="../slideLayouts/slideLayout9.xml" /><Relationship Id="rId5" Type="http://schemas.openxmlformats.org/officeDocument/2006/relationships/image" Target="../media/image37.svg" /><Relationship Id="rId4" Type="http://schemas.openxmlformats.org/officeDocument/2006/relationships/image" Target="../media/image36.png"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 /></Relationships>
</file>

<file path=ppt/slides/_rels/slide14.xml.rels><?xml version="1.0" encoding="UTF-8" standalone="yes"?>
<Relationships xmlns="http://schemas.openxmlformats.org/package/2006/relationships"><Relationship Id="rId3" Type="http://schemas.openxmlformats.org/officeDocument/2006/relationships/image" Target="../media/image39.svg" /><Relationship Id="rId2" Type="http://schemas.openxmlformats.org/officeDocument/2006/relationships/image" Target="../media/image38.png" /><Relationship Id="rId1" Type="http://schemas.openxmlformats.org/officeDocument/2006/relationships/slideLayout" Target="../slideLayouts/slideLayout9.xml" /><Relationship Id="rId5" Type="http://schemas.openxmlformats.org/officeDocument/2006/relationships/image" Target="../media/image41.svg" /><Relationship Id="rId4" Type="http://schemas.openxmlformats.org/officeDocument/2006/relationships/image" Target="../media/image40.png" /></Relationships>
</file>

<file path=ppt/slides/_rels/slide15.xml.rels><?xml version="1.0" encoding="UTF-8" standalone="yes"?>
<Relationships xmlns="http://schemas.openxmlformats.org/package/2006/relationships"><Relationship Id="rId2" Type="http://schemas.openxmlformats.org/officeDocument/2006/relationships/chart" Target="../charts/chart2.xml" /><Relationship Id="rId1" Type="http://schemas.openxmlformats.org/officeDocument/2006/relationships/slideLayout" Target="../slideLayouts/slideLayout9.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 /></Relationships>
</file>

<file path=ppt/slides/_rels/slide17.xml.rels><?xml version="1.0" encoding="UTF-8" standalone="yes"?>
<Relationships xmlns="http://schemas.openxmlformats.org/package/2006/relationships"><Relationship Id="rId3" Type="http://schemas.openxmlformats.org/officeDocument/2006/relationships/image" Target="../media/image21.svg" /><Relationship Id="rId2" Type="http://schemas.openxmlformats.org/officeDocument/2006/relationships/image" Target="../media/image42.png" /><Relationship Id="rId1" Type="http://schemas.openxmlformats.org/officeDocument/2006/relationships/slideLayout" Target="../slideLayouts/slideLayout9.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 /></Relationships>
</file>

<file path=ppt/slides/_rels/slide2.xml.rels><?xml version="1.0" encoding="UTF-8" standalone="yes"?>
<Relationships xmlns="http://schemas.openxmlformats.org/package/2006/relationships"><Relationship Id="rId8" Type="http://schemas.openxmlformats.org/officeDocument/2006/relationships/image" Target="../media/image9.png" /><Relationship Id="rId13" Type="http://schemas.openxmlformats.org/officeDocument/2006/relationships/image" Target="../media/image14.jpeg" /><Relationship Id="rId3" Type="http://schemas.openxmlformats.org/officeDocument/2006/relationships/tags" Target="../tags/tag6.xml" /><Relationship Id="rId7" Type="http://schemas.openxmlformats.org/officeDocument/2006/relationships/image" Target="../media/image8.svg" /><Relationship Id="rId12" Type="http://schemas.openxmlformats.org/officeDocument/2006/relationships/image" Target="../media/image13.jpeg" /><Relationship Id="rId2" Type="http://schemas.openxmlformats.org/officeDocument/2006/relationships/tags" Target="../tags/tag5.xml" /><Relationship Id="rId1" Type="http://schemas.openxmlformats.org/officeDocument/2006/relationships/tags" Target="../tags/tag4.xml" /><Relationship Id="rId6" Type="http://schemas.openxmlformats.org/officeDocument/2006/relationships/image" Target="../media/image7.png" /><Relationship Id="rId11" Type="http://schemas.openxmlformats.org/officeDocument/2006/relationships/image" Target="../media/image12.svg" /><Relationship Id="rId5" Type="http://schemas.openxmlformats.org/officeDocument/2006/relationships/slideLayout" Target="../slideLayouts/slideLayout9.xml" /><Relationship Id="rId15" Type="http://schemas.openxmlformats.org/officeDocument/2006/relationships/image" Target="../media/image16.jpeg" /><Relationship Id="rId10" Type="http://schemas.openxmlformats.org/officeDocument/2006/relationships/image" Target="../media/image11.png" /><Relationship Id="rId4" Type="http://schemas.openxmlformats.org/officeDocument/2006/relationships/tags" Target="../tags/tag7.xml" /><Relationship Id="rId9" Type="http://schemas.openxmlformats.org/officeDocument/2006/relationships/image" Target="../media/image10.svg" /><Relationship Id="rId14" Type="http://schemas.openxmlformats.org/officeDocument/2006/relationships/image" Target="../media/image15.jpeg"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3.xml.rels><?xml version="1.0" encoding="UTF-8" standalone="yes"?>
<Relationships xmlns="http://schemas.openxmlformats.org/package/2006/relationships"><Relationship Id="rId3" Type="http://schemas.microsoft.com/office/2007/relationships/hdphoto" Target="../media/hdphoto1.wdp" /><Relationship Id="rId2" Type="http://schemas.openxmlformats.org/officeDocument/2006/relationships/image" Target="../media/image17.png" /><Relationship Id="rId1" Type="http://schemas.openxmlformats.org/officeDocument/2006/relationships/slideLayout" Target="../slideLayouts/slideLayout9.xml" /></Relationships>
</file>

<file path=ppt/slides/_rels/slide4.xml.rels><?xml version="1.0" encoding="UTF-8" standalone="yes"?>
<Relationships xmlns="http://schemas.openxmlformats.org/package/2006/relationships"><Relationship Id="rId3" Type="http://schemas.openxmlformats.org/officeDocument/2006/relationships/image" Target="../media/image19.jpeg" /><Relationship Id="rId2" Type="http://schemas.openxmlformats.org/officeDocument/2006/relationships/image" Target="../media/image18.jpeg" /><Relationship Id="rId1" Type="http://schemas.openxmlformats.org/officeDocument/2006/relationships/slideLayout" Target="../slideLayouts/slideLayout9.xml" /></Relationships>
</file>

<file path=ppt/slides/_rels/slide5.xml.rels><?xml version="1.0" encoding="UTF-8" standalone="yes"?>
<Relationships xmlns="http://schemas.openxmlformats.org/package/2006/relationships"><Relationship Id="rId8" Type="http://schemas.openxmlformats.org/officeDocument/2006/relationships/tags" Target="../tags/tag15.xml" /><Relationship Id="rId13" Type="http://schemas.openxmlformats.org/officeDocument/2006/relationships/chart" Target="../charts/chart1.xml" /><Relationship Id="rId3" Type="http://schemas.openxmlformats.org/officeDocument/2006/relationships/tags" Target="../tags/tag10.xml" /><Relationship Id="rId7" Type="http://schemas.openxmlformats.org/officeDocument/2006/relationships/tags" Target="../tags/tag14.xml" /><Relationship Id="rId12" Type="http://schemas.openxmlformats.org/officeDocument/2006/relationships/slideLayout" Target="../slideLayouts/slideLayout9.xml" /><Relationship Id="rId2" Type="http://schemas.openxmlformats.org/officeDocument/2006/relationships/tags" Target="../tags/tag9.xml" /><Relationship Id="rId1" Type="http://schemas.openxmlformats.org/officeDocument/2006/relationships/tags" Target="../tags/tag8.xml" /><Relationship Id="rId6" Type="http://schemas.openxmlformats.org/officeDocument/2006/relationships/tags" Target="../tags/tag13.xml" /><Relationship Id="rId11" Type="http://schemas.openxmlformats.org/officeDocument/2006/relationships/tags" Target="../tags/tag18.xml" /><Relationship Id="rId5" Type="http://schemas.openxmlformats.org/officeDocument/2006/relationships/tags" Target="../tags/tag12.xml" /><Relationship Id="rId10" Type="http://schemas.openxmlformats.org/officeDocument/2006/relationships/tags" Target="../tags/tag17.xml" /><Relationship Id="rId4" Type="http://schemas.openxmlformats.org/officeDocument/2006/relationships/tags" Target="../tags/tag11.xml" /><Relationship Id="rId9" Type="http://schemas.openxmlformats.org/officeDocument/2006/relationships/tags" Target="../tags/tag16.xml" /></Relationships>
</file>

<file path=ppt/slides/_rels/slide6.xml.rels><?xml version="1.0" encoding="UTF-8" standalone="yes"?>
<Relationships xmlns="http://schemas.openxmlformats.org/package/2006/relationships"><Relationship Id="rId3" Type="http://schemas.openxmlformats.org/officeDocument/2006/relationships/image" Target="../media/image21.svg" /><Relationship Id="rId2" Type="http://schemas.openxmlformats.org/officeDocument/2006/relationships/image" Target="../media/image20.png" /><Relationship Id="rId1" Type="http://schemas.openxmlformats.org/officeDocument/2006/relationships/slideLayout" Target="../slideLayouts/slideLayout9.xml" /></Relationships>
</file>

<file path=ppt/slides/_rels/slide7.xml.rels><?xml version="1.0" encoding="UTF-8" standalone="yes"?>
<Relationships xmlns="http://schemas.openxmlformats.org/package/2006/relationships"><Relationship Id="rId8" Type="http://schemas.openxmlformats.org/officeDocument/2006/relationships/tags" Target="../tags/tag26.xml" /><Relationship Id="rId13" Type="http://schemas.openxmlformats.org/officeDocument/2006/relationships/tags" Target="../tags/tag31.xml" /><Relationship Id="rId18" Type="http://schemas.openxmlformats.org/officeDocument/2006/relationships/tags" Target="../tags/tag36.xml" /><Relationship Id="rId3" Type="http://schemas.openxmlformats.org/officeDocument/2006/relationships/tags" Target="../tags/tag21.xml" /><Relationship Id="rId21" Type="http://schemas.openxmlformats.org/officeDocument/2006/relationships/tags" Target="../tags/tag39.xml" /><Relationship Id="rId7" Type="http://schemas.openxmlformats.org/officeDocument/2006/relationships/tags" Target="../tags/tag25.xml" /><Relationship Id="rId12" Type="http://schemas.openxmlformats.org/officeDocument/2006/relationships/tags" Target="../tags/tag30.xml" /><Relationship Id="rId17" Type="http://schemas.openxmlformats.org/officeDocument/2006/relationships/tags" Target="../tags/tag35.xml" /><Relationship Id="rId2" Type="http://schemas.openxmlformats.org/officeDocument/2006/relationships/tags" Target="../tags/tag20.xml" /><Relationship Id="rId16" Type="http://schemas.openxmlformats.org/officeDocument/2006/relationships/tags" Target="../tags/tag34.xml" /><Relationship Id="rId20" Type="http://schemas.openxmlformats.org/officeDocument/2006/relationships/tags" Target="../tags/tag38.xml" /><Relationship Id="rId1" Type="http://schemas.openxmlformats.org/officeDocument/2006/relationships/tags" Target="../tags/tag19.xml" /><Relationship Id="rId6" Type="http://schemas.openxmlformats.org/officeDocument/2006/relationships/tags" Target="../tags/tag24.xml" /><Relationship Id="rId11" Type="http://schemas.openxmlformats.org/officeDocument/2006/relationships/tags" Target="../tags/tag29.xml" /><Relationship Id="rId5" Type="http://schemas.openxmlformats.org/officeDocument/2006/relationships/tags" Target="../tags/tag23.xml" /><Relationship Id="rId15" Type="http://schemas.openxmlformats.org/officeDocument/2006/relationships/tags" Target="../tags/tag33.xml" /><Relationship Id="rId10" Type="http://schemas.openxmlformats.org/officeDocument/2006/relationships/tags" Target="../tags/tag28.xml" /><Relationship Id="rId19" Type="http://schemas.openxmlformats.org/officeDocument/2006/relationships/tags" Target="../tags/tag37.xml" /><Relationship Id="rId4" Type="http://schemas.openxmlformats.org/officeDocument/2006/relationships/tags" Target="../tags/tag22.xml" /><Relationship Id="rId9" Type="http://schemas.openxmlformats.org/officeDocument/2006/relationships/tags" Target="../tags/tag27.xml" /><Relationship Id="rId14" Type="http://schemas.openxmlformats.org/officeDocument/2006/relationships/tags" Target="../tags/tag32.xml" /><Relationship Id="rId22" Type="http://schemas.openxmlformats.org/officeDocument/2006/relationships/slideLayout" Target="../slideLayouts/slideLayout9.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094CA50-65FB-4A77-80A4-3085A5D10ED5}"/>
              </a:ext>
            </a:extLst>
          </p:cNvPr>
          <p:cNvGraphicFramePr>
            <a:graphicFrameLocks noChangeAspect="1"/>
          </p:cNvGraphicFramePr>
          <p:nvPr>
            <p:custDataLst>
              <p:tags r:id="rId2"/>
            </p:custDataLst>
            <p:extLst/>
          </p:nvPr>
        </p:nvGraphicFramePr>
        <p:xfrm>
          <a:off x="1495425" y="1588"/>
          <a:ext cx="1588" cy="1588"/>
        </p:xfrm>
        <a:graphic>
          <a:graphicData uri="http://schemas.openxmlformats.org/presentationml/2006/ole">
            <mc:AlternateContent xmlns:mc="http://schemas.openxmlformats.org/markup-compatibility/2006">
              <mc:Choice xmlns:v="urn:schemas-microsoft-com:vml" Requires="v">
                <p:oleObj spid="_x0000_s1025" name="think-cell Slide" r:id="rId6" imgW="499" imgH="499" progId="TCLayout.ActiveDocument.1">
                  <p:embed/>
                </p:oleObj>
              </mc:Choice>
              <mc:Fallback>
                <p:oleObj name="think-cell Slide" r:id="rId6" imgW="499" imgH="499" progId="TCLayout.ActiveDocument.1">
                  <p:embed/>
                  <p:pic>
                    <p:nvPicPr>
                      <p:cNvPr id="5" name="Object 4" hidden="1">
                        <a:extLst>
                          <a:ext uri="{FF2B5EF4-FFF2-40B4-BE49-F238E27FC236}">
                            <a16:creationId xmlns:a16="http://schemas.microsoft.com/office/drawing/2014/main" id="{1094CA50-65FB-4A77-80A4-3085A5D10ED5}"/>
                          </a:ext>
                        </a:extLst>
                      </p:cNvPr>
                      <p:cNvPicPr/>
                      <p:nvPr/>
                    </p:nvPicPr>
                    <p:blipFill>
                      <a:blip r:embed="rId7"/>
                      <a:stretch>
                        <a:fillRect/>
                      </a:stretch>
                    </p:blipFill>
                    <p:spPr>
                      <a:xfrm>
                        <a:off x="1495425"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5AE1E47E-D8B7-406A-BBD3-3C961E33AF10}"/>
              </a:ext>
            </a:extLst>
          </p:cNvPr>
          <p:cNvSpPr/>
          <p:nvPr>
            <p:custDataLst>
              <p:tags r:id="rId3"/>
            </p:custDataLst>
          </p:nvPr>
        </p:nvSpPr>
        <p:spPr>
          <a:xfrm>
            <a:off x="1493837"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sz="5300" dirty="0">
              <a:latin typeface="Verdana Pro Light" panose="020B0304030504040204" pitchFamily="34" charset="0"/>
              <a:ea typeface="+mj-ea"/>
              <a:cs typeface="+mj-cs"/>
              <a:sym typeface="Verdana Pro Light" panose="020B0304030504040204" pitchFamily="34" charset="0"/>
            </a:endParaRPr>
          </a:p>
        </p:txBody>
      </p:sp>
      <p:sp>
        <p:nvSpPr>
          <p:cNvPr id="6" name="Title 5">
            <a:extLst>
              <a:ext uri="{FF2B5EF4-FFF2-40B4-BE49-F238E27FC236}">
                <a16:creationId xmlns:a16="http://schemas.microsoft.com/office/drawing/2014/main" id="{C86FAE3E-855D-49A3-8569-22179EDCEC57}"/>
              </a:ext>
            </a:extLst>
          </p:cNvPr>
          <p:cNvSpPr>
            <a:spLocks noGrp="1"/>
          </p:cNvSpPr>
          <p:nvPr>
            <p:ph type="ctrTitle"/>
          </p:nvPr>
        </p:nvSpPr>
        <p:spPr>
          <a:xfrm>
            <a:off x="690996" y="2969872"/>
            <a:ext cx="6914650" cy="781730"/>
          </a:xfrm>
        </p:spPr>
        <p:txBody>
          <a:bodyPr>
            <a:noAutofit/>
          </a:bodyPr>
          <a:lstStyle/>
          <a:p>
            <a:r>
              <a:rPr lang="en-US" sz="6000" b="1" spc="-150" dirty="0">
                <a:solidFill>
                  <a:schemeClr val="tx1"/>
                </a:solidFill>
              </a:rPr>
              <a:t>500,000 Affordable Homes Program</a:t>
            </a:r>
          </a:p>
        </p:txBody>
      </p:sp>
      <p:sp>
        <p:nvSpPr>
          <p:cNvPr id="7" name="Subtitle 6">
            <a:extLst>
              <a:ext uri="{FF2B5EF4-FFF2-40B4-BE49-F238E27FC236}">
                <a16:creationId xmlns:a16="http://schemas.microsoft.com/office/drawing/2014/main" id="{6FB541DD-845B-4EBF-87DB-1C0CED85917A}"/>
              </a:ext>
            </a:extLst>
          </p:cNvPr>
          <p:cNvSpPr>
            <a:spLocks noGrp="1"/>
          </p:cNvSpPr>
          <p:nvPr>
            <p:ph type="subTitle" idx="1"/>
          </p:nvPr>
        </p:nvSpPr>
        <p:spPr>
          <a:xfrm>
            <a:off x="690996" y="4027042"/>
            <a:ext cx="5882455" cy="1282648"/>
          </a:xfrm>
        </p:spPr>
        <p:txBody>
          <a:bodyPr>
            <a:noAutofit/>
          </a:bodyPr>
          <a:lstStyle/>
          <a:p>
            <a:r>
              <a:rPr lang="en-US" sz="2400" b="1" dirty="0">
                <a:solidFill>
                  <a:schemeClr val="tx1"/>
                </a:solidFill>
              </a:rPr>
              <a:t>Delivery framework</a:t>
            </a:r>
          </a:p>
          <a:p>
            <a:pPr>
              <a:spcBef>
                <a:spcPts val="600"/>
              </a:spcBef>
            </a:pPr>
            <a:r>
              <a:rPr lang="en-US" sz="1000" dirty="0">
                <a:solidFill>
                  <a:schemeClr val="tx1"/>
                </a:solidFill>
              </a:rPr>
              <a:t>January 2019</a:t>
            </a:r>
          </a:p>
        </p:txBody>
      </p:sp>
      <p:pic>
        <p:nvPicPr>
          <p:cNvPr id="8" name="Picture 7"/>
          <p:cNvPicPr>
            <a:picLocks noChangeAspect="1"/>
          </p:cNvPicPr>
          <p:nvPr/>
        </p:nvPicPr>
        <p:blipFill>
          <a:blip r:embed="rId8"/>
          <a:stretch>
            <a:fillRect/>
          </a:stretch>
        </p:blipFill>
        <p:spPr>
          <a:xfrm>
            <a:off x="10621468" y="122238"/>
            <a:ext cx="1145082" cy="762000"/>
          </a:xfrm>
          <a:prstGeom prst="rect">
            <a:avLst/>
          </a:prstGeom>
        </p:spPr>
      </p:pic>
    </p:spTree>
    <p:extLst>
      <p:ext uri="{BB962C8B-B14F-4D97-AF65-F5344CB8AC3E}">
        <p14:creationId xmlns:p14="http://schemas.microsoft.com/office/powerpoint/2010/main" val="1250677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Oval 32">
            <a:extLst>
              <a:ext uri="{FF2B5EF4-FFF2-40B4-BE49-F238E27FC236}">
                <a16:creationId xmlns:a16="http://schemas.microsoft.com/office/drawing/2014/main" id="{5AB4AE1E-A1B7-4EE0-BA27-1A65636271D3}"/>
              </a:ext>
            </a:extLst>
          </p:cNvPr>
          <p:cNvSpPr>
            <a:spLocks noChangeArrowheads="1"/>
          </p:cNvSpPr>
          <p:nvPr/>
        </p:nvSpPr>
        <p:spPr bwMode="auto">
          <a:xfrm>
            <a:off x="10097061" y="3094738"/>
            <a:ext cx="91438" cy="91438"/>
          </a:xfrm>
          <a:prstGeom prst="ellipse">
            <a:avLst/>
          </a:prstGeom>
          <a:solidFill>
            <a:schemeClr val="accent3">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84" name="Rectangle 31">
            <a:extLst>
              <a:ext uri="{FF2B5EF4-FFF2-40B4-BE49-F238E27FC236}">
                <a16:creationId xmlns:a16="http://schemas.microsoft.com/office/drawing/2014/main" id="{303E0721-05F6-402A-AB3B-1546E79F2205}"/>
              </a:ext>
            </a:extLst>
          </p:cNvPr>
          <p:cNvSpPr>
            <a:spLocks noChangeArrowheads="1"/>
          </p:cNvSpPr>
          <p:nvPr/>
        </p:nvSpPr>
        <p:spPr bwMode="auto">
          <a:xfrm>
            <a:off x="402268" y="3105644"/>
            <a:ext cx="10926441" cy="62609"/>
          </a:xfrm>
          <a:prstGeom prst="rect">
            <a:avLst/>
          </a:prstGeom>
          <a:solidFill>
            <a:schemeClr val="tx1"/>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2" name="Title 1">
            <a:extLst>
              <a:ext uri="{FF2B5EF4-FFF2-40B4-BE49-F238E27FC236}">
                <a16:creationId xmlns:a16="http://schemas.microsoft.com/office/drawing/2014/main" id="{F7B3311F-C5D3-4D55-B5A5-C037B59CCD0C}"/>
              </a:ext>
            </a:extLst>
          </p:cNvPr>
          <p:cNvSpPr>
            <a:spLocks noGrp="1"/>
          </p:cNvSpPr>
          <p:nvPr>
            <p:ph type="title"/>
          </p:nvPr>
        </p:nvSpPr>
        <p:spPr/>
        <p:txBody>
          <a:bodyPr/>
          <a:lstStyle/>
          <a:p>
            <a:r>
              <a:rPr lang="en-US" dirty="0"/>
              <a:t>Project pipeline – Lot 1 projects</a:t>
            </a:r>
          </a:p>
        </p:txBody>
      </p:sp>
      <p:sp>
        <p:nvSpPr>
          <p:cNvPr id="3" name="Date Placeholder 2">
            <a:extLst>
              <a:ext uri="{FF2B5EF4-FFF2-40B4-BE49-F238E27FC236}">
                <a16:creationId xmlns:a16="http://schemas.microsoft.com/office/drawing/2014/main" id="{DAD01B68-9B7B-4998-9546-38C342F560E2}"/>
              </a:ext>
            </a:extLst>
          </p:cNvPr>
          <p:cNvSpPr>
            <a:spLocks noGrp="1"/>
          </p:cNvSpPr>
          <p:nvPr>
            <p:ph type="dt" sz="half" idx="10"/>
          </p:nvPr>
        </p:nvSpPr>
        <p:spPr/>
        <p:txBody>
          <a:bodyPr/>
          <a:lstStyle/>
          <a:p>
            <a:pPr marL="0" marR="0" lvl="0" indent="0" algn="l" defTabSz="457198" rtl="0" eaLnBrk="1" fontAlgn="auto" latinLnBrk="0" hangingPunct="1">
              <a:lnSpc>
                <a:spcPct val="100000"/>
              </a:lnSpc>
              <a:spcBef>
                <a:spcPts val="0"/>
              </a:spcBef>
              <a:spcAft>
                <a:spcPts val="0"/>
              </a:spcAft>
              <a:buClrTx/>
              <a:buSzTx/>
              <a:buFontTx/>
              <a:buNone/>
              <a:tabLst/>
              <a:defRPr/>
            </a:pPr>
            <a:fld id="{B0E00822-C767-432D-A16D-201409B32568}" type="datetime7">
              <a:rPr kumimoji="0" lang="en-US" sz="1176" b="0" i="0" u="none" strike="noStrike" kern="1200" cap="none" spc="0" normalizeH="0" baseline="0" noProof="0">
                <a:ln>
                  <a:noFill/>
                </a:ln>
                <a:solidFill>
                  <a:prstClr val="black">
                    <a:tint val="75000"/>
                  </a:prstClr>
                </a:solidFill>
                <a:effectLst/>
                <a:uLnTx/>
                <a:uFillTx/>
                <a:latin typeface="Univers Light"/>
                <a:ea typeface="+mn-ea"/>
                <a:cs typeface="+mn-cs"/>
              </a:rPr>
              <a:pPr marL="0" marR="0" lvl="0" indent="0" algn="l" defTabSz="457198" rtl="0" eaLnBrk="1" fontAlgn="auto" latinLnBrk="0" hangingPunct="1">
                <a:lnSpc>
                  <a:spcPct val="100000"/>
                </a:lnSpc>
                <a:spcBef>
                  <a:spcPts val="0"/>
                </a:spcBef>
                <a:spcAft>
                  <a:spcPts val="0"/>
                </a:spcAft>
                <a:buClrTx/>
                <a:buSzTx/>
                <a:buFontTx/>
                <a:buNone/>
                <a:tabLst/>
                <a:defRPr/>
              </a:pPr>
              <a:t>Jan-19</a:t>
            </a:fld>
            <a:endParaRPr kumimoji="0" lang="en-US" sz="1176" b="0" i="0" u="none" strike="noStrike" kern="1200" cap="none" spc="0" normalizeH="0" baseline="0" noProof="0" dirty="0">
              <a:ln>
                <a:noFill/>
              </a:ln>
              <a:solidFill>
                <a:prstClr val="black">
                  <a:tint val="75000"/>
                </a:prstClr>
              </a:solidFill>
              <a:effectLst/>
              <a:uLnTx/>
              <a:uFillTx/>
              <a:latin typeface="Univers Light"/>
              <a:ea typeface="+mn-ea"/>
              <a:cs typeface="+mn-cs"/>
            </a:endParaRPr>
          </a:p>
        </p:txBody>
      </p:sp>
      <p:sp>
        <p:nvSpPr>
          <p:cNvPr id="4" name="Footer Placeholder 3">
            <a:extLst>
              <a:ext uri="{FF2B5EF4-FFF2-40B4-BE49-F238E27FC236}">
                <a16:creationId xmlns:a16="http://schemas.microsoft.com/office/drawing/2014/main" id="{990C6239-C814-4D7F-81A3-87CFEC75CBF6}"/>
              </a:ext>
            </a:extLst>
          </p:cNvPr>
          <p:cNvSpPr>
            <a:spLocks noGrp="1"/>
          </p:cNvSpPr>
          <p:nvPr>
            <p:ph type="ftr" sz="quarter" idx="11"/>
          </p:nvPr>
        </p:nvSpPr>
        <p:spPr/>
        <p:txBody>
          <a:bodyPr/>
          <a:lstStyle/>
          <a:p>
            <a:pPr marL="0" marR="0" lvl="0" indent="0" algn="ctr" defTabSz="457198" rtl="0" eaLnBrk="1" fontAlgn="auto" latinLnBrk="0" hangingPunct="1">
              <a:lnSpc>
                <a:spcPct val="100000"/>
              </a:lnSpc>
              <a:spcBef>
                <a:spcPts val="0"/>
              </a:spcBef>
              <a:spcAft>
                <a:spcPts val="0"/>
              </a:spcAft>
              <a:buClrTx/>
              <a:buSzTx/>
              <a:buFontTx/>
              <a:buNone/>
              <a:tabLst/>
              <a:defRPr/>
            </a:pPr>
            <a:r>
              <a:rPr kumimoji="0" lang="en-US" sz="1176" b="0" i="0" u="none" strike="noStrike" kern="1200" cap="none" spc="0" normalizeH="0" baseline="0" noProof="0">
                <a:ln>
                  <a:noFill/>
                </a:ln>
                <a:solidFill>
                  <a:prstClr val="black">
                    <a:tint val="75000"/>
                  </a:prstClr>
                </a:solidFill>
                <a:effectLst/>
                <a:uLnTx/>
                <a:uFillTx/>
                <a:latin typeface="Univers Light"/>
                <a:ea typeface="+mn-ea"/>
                <a:cs typeface="+mn-cs"/>
              </a:rPr>
              <a:t>CONFIDENTIAL</a:t>
            </a:r>
          </a:p>
        </p:txBody>
      </p:sp>
      <p:sp>
        <p:nvSpPr>
          <p:cNvPr id="5" name="Slide Number Placeholder 4">
            <a:extLst>
              <a:ext uri="{FF2B5EF4-FFF2-40B4-BE49-F238E27FC236}">
                <a16:creationId xmlns:a16="http://schemas.microsoft.com/office/drawing/2014/main" id="{FBBAB31D-CACE-4F9C-874A-1277AC04BBBB}"/>
              </a:ext>
            </a:extLst>
          </p:cNvPr>
          <p:cNvSpPr>
            <a:spLocks noGrp="1"/>
          </p:cNvSpPr>
          <p:nvPr>
            <p:ph type="sldNum" sz="quarter" idx="12"/>
          </p:nvPr>
        </p:nvSpPr>
        <p:spPr/>
        <p:txBody>
          <a:bodyPr/>
          <a:lstStyle/>
          <a:p>
            <a:pPr marL="0" marR="0" lvl="0" indent="0" algn="r" defTabSz="457198"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176" b="0" i="0" u="none" strike="noStrike" kern="1200" cap="none" spc="0" normalizeH="0" baseline="0" noProof="0">
                <a:ln>
                  <a:noFill/>
                </a:ln>
                <a:solidFill>
                  <a:prstClr val="black">
                    <a:tint val="75000"/>
                  </a:prstClr>
                </a:solidFill>
                <a:effectLst/>
                <a:uLnTx/>
                <a:uFillTx/>
                <a:latin typeface="Univers Light"/>
                <a:ea typeface="+mn-ea"/>
                <a:cs typeface="+mn-cs"/>
              </a:rPr>
              <a:pPr marL="0" marR="0" lvl="0" indent="0" algn="r" defTabSz="457198" rtl="0" eaLnBrk="1" fontAlgn="auto" latinLnBrk="0" hangingPunct="1">
                <a:lnSpc>
                  <a:spcPct val="100000"/>
                </a:lnSpc>
                <a:spcBef>
                  <a:spcPts val="0"/>
                </a:spcBef>
                <a:spcAft>
                  <a:spcPts val="0"/>
                </a:spcAft>
                <a:buClrTx/>
                <a:buSzTx/>
                <a:buFontTx/>
                <a:buNone/>
                <a:tabLst/>
                <a:defRPr/>
              </a:pPr>
              <a:t>10</a:t>
            </a:fld>
            <a:endParaRPr kumimoji="0" lang="en-US" sz="1176" b="0" i="0" u="none" strike="noStrike" kern="1200" cap="none" spc="0" normalizeH="0" baseline="0" noProof="0" dirty="0">
              <a:ln>
                <a:noFill/>
              </a:ln>
              <a:solidFill>
                <a:prstClr val="black">
                  <a:tint val="75000"/>
                </a:prstClr>
              </a:solidFill>
              <a:effectLst/>
              <a:uLnTx/>
              <a:uFillTx/>
              <a:latin typeface="Univers Light"/>
              <a:ea typeface="+mn-ea"/>
              <a:cs typeface="+mn-cs"/>
            </a:endParaRPr>
          </a:p>
        </p:txBody>
      </p:sp>
      <p:sp>
        <p:nvSpPr>
          <p:cNvPr id="90" name="Content Placeholder 89">
            <a:extLst>
              <a:ext uri="{FF2B5EF4-FFF2-40B4-BE49-F238E27FC236}">
                <a16:creationId xmlns:a16="http://schemas.microsoft.com/office/drawing/2014/main" id="{3B83E900-455B-4CBC-AF77-9D4696068B5C}"/>
              </a:ext>
            </a:extLst>
          </p:cNvPr>
          <p:cNvSpPr>
            <a:spLocks noGrp="1"/>
          </p:cNvSpPr>
          <p:nvPr>
            <p:ph sz="quarter" idx="13"/>
          </p:nvPr>
        </p:nvSpPr>
        <p:spPr/>
        <p:txBody>
          <a:bodyPr/>
          <a:lstStyle/>
          <a:p>
            <a:r>
              <a:rPr lang="en-US" dirty="0"/>
              <a:t>AFFORDABLE HOUSING PROGRAM</a:t>
            </a:r>
          </a:p>
        </p:txBody>
      </p:sp>
      <p:sp>
        <p:nvSpPr>
          <p:cNvPr id="62" name="Rectangle 61">
            <a:extLst>
              <a:ext uri="{FF2B5EF4-FFF2-40B4-BE49-F238E27FC236}">
                <a16:creationId xmlns:a16="http://schemas.microsoft.com/office/drawing/2014/main" id="{0BA88645-D084-48D6-BE7F-9206BD7A6B52}"/>
              </a:ext>
            </a:extLst>
          </p:cNvPr>
          <p:cNvSpPr/>
          <p:nvPr/>
        </p:nvSpPr>
        <p:spPr>
          <a:xfrm>
            <a:off x="208989" y="1060940"/>
            <a:ext cx="11557561" cy="4988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Univers Light"/>
                <a:ea typeface="+mn-ea"/>
                <a:cs typeface="+mn-cs"/>
              </a:rPr>
              <a:t>Lot 1 projects are further grouped into four categories representing a total development program of </a:t>
            </a:r>
            <a:r>
              <a:rPr kumimoji="0" lang="en-US" sz="1400" b="1" i="0" u="none" strike="noStrike" kern="1200" cap="none" spc="0" normalizeH="0" baseline="0" noProof="0" dirty="0">
                <a:ln>
                  <a:noFill/>
                </a:ln>
                <a:solidFill>
                  <a:prstClr val="black"/>
                </a:solidFill>
                <a:effectLst/>
                <a:uLnTx/>
                <a:uFillTx/>
                <a:latin typeface="Univers Light"/>
                <a:ea typeface="+mn-ea"/>
                <a:cs typeface="+mn-cs"/>
              </a:rPr>
              <a:t>177,640 units</a:t>
            </a:r>
          </a:p>
        </p:txBody>
      </p:sp>
      <p:sp>
        <p:nvSpPr>
          <p:cNvPr id="80" name="Rectangle 79">
            <a:extLst>
              <a:ext uri="{FF2B5EF4-FFF2-40B4-BE49-F238E27FC236}">
                <a16:creationId xmlns:a16="http://schemas.microsoft.com/office/drawing/2014/main" id="{638E63BF-B192-490C-98EF-09F18A6B3334}"/>
              </a:ext>
            </a:extLst>
          </p:cNvPr>
          <p:cNvSpPr/>
          <p:nvPr/>
        </p:nvSpPr>
        <p:spPr>
          <a:xfrm>
            <a:off x="750154" y="3565272"/>
            <a:ext cx="1818122" cy="1508105"/>
          </a:xfrm>
          <a:prstGeom prst="rect">
            <a:avLst/>
          </a:prstGeom>
        </p:spPr>
        <p:txBody>
          <a:bodyPr wrap="square" lIns="0" tIns="0" rIns="0" bIns="0">
            <a:spAutoFit/>
          </a:bodyPr>
          <a:lstStyle/>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Park Road</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Starehe A &amp; B</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Shauri Moyo A, B, C, D</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err="1">
                <a:ln>
                  <a:noFill/>
                </a:ln>
                <a:solidFill>
                  <a:prstClr val="black"/>
                </a:solidFill>
                <a:effectLst/>
                <a:uLnTx/>
                <a:uFillTx/>
                <a:latin typeface="Univers Light"/>
                <a:ea typeface="Verdana" panose="020B0604030504040204" pitchFamily="34" charset="0"/>
                <a:cs typeface="Verdana" panose="020B0604030504040204" pitchFamily="34" charset="0"/>
              </a:rPr>
              <a:t>Mavoko</a:t>
            </a: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dirty="0">
                <a:solidFill>
                  <a:prstClr val="black"/>
                </a:solidFill>
                <a:latin typeface="Univers Light"/>
                <a:ea typeface="Verdana" panose="020B0604030504040204" pitchFamily="34" charset="0"/>
                <a:cs typeface="Verdana" panose="020B0604030504040204" pitchFamily="34" charset="0"/>
              </a:rPr>
              <a:t>LAPSSET </a:t>
            </a:r>
            <a:r>
              <a:rPr lang="en-GB" sz="1400" dirty="0" err="1">
                <a:solidFill>
                  <a:prstClr val="black"/>
                </a:solidFill>
                <a:latin typeface="Univers Light"/>
                <a:ea typeface="Verdana" panose="020B0604030504040204" pitchFamily="34" charset="0"/>
                <a:cs typeface="Verdana" panose="020B0604030504040204" pitchFamily="34" charset="0"/>
              </a:rPr>
              <a:t>Lamu</a:t>
            </a: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p:txBody>
      </p:sp>
      <p:sp>
        <p:nvSpPr>
          <p:cNvPr id="81" name="Rectangle 80">
            <a:extLst>
              <a:ext uri="{FF2B5EF4-FFF2-40B4-BE49-F238E27FC236}">
                <a16:creationId xmlns:a16="http://schemas.microsoft.com/office/drawing/2014/main" id="{AEDEB231-D213-486C-9D6E-47C973894691}"/>
              </a:ext>
            </a:extLst>
          </p:cNvPr>
          <p:cNvSpPr/>
          <p:nvPr/>
        </p:nvSpPr>
        <p:spPr>
          <a:xfrm>
            <a:off x="5355522" y="3535035"/>
            <a:ext cx="2153523" cy="2154436"/>
          </a:xfrm>
          <a:prstGeom prst="rect">
            <a:avLst/>
          </a:prstGeom>
        </p:spPr>
        <p:txBody>
          <a:bodyPr wrap="square" lIns="0" tIns="0" rIns="0" bIns="0">
            <a:spAutoFit/>
          </a:bodyPr>
          <a:lstStyle/>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dirty="0">
                <a:solidFill>
                  <a:prstClr val="black"/>
                </a:solidFill>
                <a:latin typeface="Univers Light"/>
                <a:ea typeface="Verdana" panose="020B0604030504040204" pitchFamily="34" charset="0"/>
                <a:cs typeface="Verdana" panose="020B0604030504040204" pitchFamily="34" charset="0"/>
              </a:rPr>
              <a:t>47</a:t>
            </a: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 Counties and Towns</a:t>
            </a:r>
          </a:p>
          <a:p>
            <a:pPr marL="280987" marR="0" lvl="1"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dirty="0">
                <a:solidFill>
                  <a:prstClr val="black"/>
                </a:solidFill>
                <a:latin typeface="Univers Light"/>
                <a:ea typeface="Verdana" panose="020B0604030504040204" pitchFamily="34" charset="0"/>
                <a:cs typeface="Verdana" panose="020B0604030504040204" pitchFamily="34" charset="0"/>
              </a:rPr>
              <a:t>22</a:t>
            </a: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 signed counties</a:t>
            </a:r>
          </a:p>
          <a:p>
            <a:pPr marL="280987" marR="0" lvl="1"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noProof="0" dirty="0">
                <a:solidFill>
                  <a:prstClr val="black"/>
                </a:solidFill>
                <a:latin typeface="Univers Light"/>
                <a:ea typeface="Verdana" panose="020B0604030504040204" pitchFamily="34" charset="0"/>
                <a:cs typeface="Verdana" panose="020B0604030504040204" pitchFamily="34" charset="0"/>
              </a:rPr>
              <a:t>Other counties in various stages of reviewing </a:t>
            </a:r>
            <a:r>
              <a:rPr lang="en-GB" sz="1400" noProof="0" dirty="0" err="1">
                <a:solidFill>
                  <a:prstClr val="black"/>
                </a:solidFill>
                <a:latin typeface="Univers Light"/>
                <a:ea typeface="Verdana" panose="020B0604030504040204" pitchFamily="34" charset="0"/>
                <a:cs typeface="Verdana" panose="020B0604030504040204" pitchFamily="34" charset="0"/>
              </a:rPr>
              <a:t>MoU</a:t>
            </a: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09538" marR="0" lvl="1" algn="l" defTabSz="457198" rtl="0" eaLnBrk="1" fontAlgn="auto" latinLnBrk="0" hangingPunct="1">
              <a:lnSpc>
                <a:spcPct val="100000"/>
              </a:lnSpc>
              <a:spcBef>
                <a:spcPts val="0"/>
              </a:spcBef>
              <a:spcAft>
                <a:spcPts val="0"/>
              </a:spcAft>
              <a:buClrTx/>
              <a:buSzTx/>
              <a:tabLst/>
              <a:defRPr/>
            </a:pP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p:txBody>
      </p:sp>
      <p:sp>
        <p:nvSpPr>
          <p:cNvPr id="82" name="Rectangle 81">
            <a:extLst>
              <a:ext uri="{FF2B5EF4-FFF2-40B4-BE49-F238E27FC236}">
                <a16:creationId xmlns:a16="http://schemas.microsoft.com/office/drawing/2014/main" id="{FD5274A4-CC86-486D-BAEB-C0329B01C04A}"/>
              </a:ext>
            </a:extLst>
          </p:cNvPr>
          <p:cNvSpPr/>
          <p:nvPr/>
        </p:nvSpPr>
        <p:spPr>
          <a:xfrm>
            <a:off x="2972594" y="3546132"/>
            <a:ext cx="1971100" cy="1508105"/>
          </a:xfrm>
          <a:prstGeom prst="rect">
            <a:avLst/>
          </a:prstGeom>
        </p:spPr>
        <p:txBody>
          <a:bodyPr wrap="square" lIns="0" tIns="0" rIns="0" bIns="0">
            <a:spAutoFit/>
          </a:bodyPr>
          <a:lstStyle/>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Transitional housing</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Kibera B C, D</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err="1">
                <a:ln>
                  <a:noFill/>
                </a:ln>
                <a:solidFill>
                  <a:prstClr val="black"/>
                </a:solidFill>
                <a:effectLst/>
                <a:uLnTx/>
                <a:uFillTx/>
                <a:latin typeface="Univers Light"/>
                <a:ea typeface="Verdana" panose="020B0604030504040204" pitchFamily="34" charset="0"/>
                <a:cs typeface="Verdana" panose="020B0604030504040204" pitchFamily="34" charset="0"/>
              </a:rPr>
              <a:t>Mariguini</a:t>
            </a: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Kiambiu</a:t>
            </a:r>
          </a:p>
          <a:p>
            <a:pPr marL="171449" marR="0" lvl="0" indent="-171449" algn="l" defTabSz="45719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p:txBody>
      </p:sp>
      <p:sp>
        <p:nvSpPr>
          <p:cNvPr id="7" name="Rectangle 6">
            <a:extLst>
              <a:ext uri="{FF2B5EF4-FFF2-40B4-BE49-F238E27FC236}">
                <a16:creationId xmlns:a16="http://schemas.microsoft.com/office/drawing/2014/main" id="{D676EF81-5D48-46F3-A679-5F66D966686D}"/>
              </a:ext>
            </a:extLst>
          </p:cNvPr>
          <p:cNvSpPr/>
          <p:nvPr/>
        </p:nvSpPr>
        <p:spPr>
          <a:xfrm>
            <a:off x="576434" y="5685432"/>
            <a:ext cx="1991842" cy="326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Univers Light"/>
                <a:ea typeface="+mn-ea"/>
                <a:cs typeface="+mn-cs"/>
              </a:rPr>
              <a:t>Total Units: </a:t>
            </a:r>
            <a:r>
              <a:rPr lang="en-US" sz="1200" b="1" dirty="0">
                <a:solidFill>
                  <a:prstClr val="black"/>
                </a:solidFill>
                <a:latin typeface="Univers Light"/>
              </a:rPr>
              <a:t>3</a:t>
            </a:r>
            <a:r>
              <a:rPr kumimoji="0" lang="en-US" sz="1200" b="1" i="0" u="none" strike="noStrike" kern="1200" cap="none" spc="0" normalizeH="0" baseline="0" noProof="0" dirty="0">
                <a:ln>
                  <a:noFill/>
                </a:ln>
                <a:solidFill>
                  <a:prstClr val="black"/>
                </a:solidFill>
                <a:effectLst/>
                <a:uLnTx/>
                <a:uFillTx/>
                <a:latin typeface="Univers Light"/>
                <a:ea typeface="+mn-ea"/>
                <a:cs typeface="+mn-cs"/>
              </a:rPr>
              <a:t>5,940 </a:t>
            </a:r>
          </a:p>
        </p:txBody>
      </p:sp>
      <p:sp>
        <p:nvSpPr>
          <p:cNvPr id="52" name="Rectangle 51">
            <a:extLst>
              <a:ext uri="{FF2B5EF4-FFF2-40B4-BE49-F238E27FC236}">
                <a16:creationId xmlns:a16="http://schemas.microsoft.com/office/drawing/2014/main" id="{8EE54A0A-3329-494C-A0E4-0FBC27E7267E}"/>
              </a:ext>
            </a:extLst>
          </p:cNvPr>
          <p:cNvSpPr/>
          <p:nvPr/>
        </p:nvSpPr>
        <p:spPr>
          <a:xfrm>
            <a:off x="2897368" y="5685432"/>
            <a:ext cx="2172365" cy="326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Univers Light"/>
                <a:ea typeface="+mn-ea"/>
                <a:cs typeface="+mn-cs"/>
              </a:rPr>
              <a:t>Total Units: 15,000 </a:t>
            </a:r>
          </a:p>
        </p:txBody>
      </p:sp>
      <p:sp>
        <p:nvSpPr>
          <p:cNvPr id="53" name="Rectangle 52">
            <a:extLst>
              <a:ext uri="{FF2B5EF4-FFF2-40B4-BE49-F238E27FC236}">
                <a16:creationId xmlns:a16="http://schemas.microsoft.com/office/drawing/2014/main" id="{A9274635-23C7-49B7-B77F-79D7A2333E0F}"/>
              </a:ext>
            </a:extLst>
          </p:cNvPr>
          <p:cNvSpPr/>
          <p:nvPr/>
        </p:nvSpPr>
        <p:spPr>
          <a:xfrm>
            <a:off x="5111186" y="5685432"/>
            <a:ext cx="1991842" cy="326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Univers Light"/>
                <a:ea typeface="+mn-ea"/>
                <a:cs typeface="+mn-cs"/>
              </a:rPr>
              <a:t>Total Units: 48,000</a:t>
            </a:r>
          </a:p>
        </p:txBody>
      </p:sp>
      <p:sp>
        <p:nvSpPr>
          <p:cNvPr id="54" name="Rectangle 53">
            <a:extLst>
              <a:ext uri="{FF2B5EF4-FFF2-40B4-BE49-F238E27FC236}">
                <a16:creationId xmlns:a16="http://schemas.microsoft.com/office/drawing/2014/main" id="{EB385CB7-A4DD-49EC-8F0F-226D0328CB0A}"/>
              </a:ext>
            </a:extLst>
          </p:cNvPr>
          <p:cNvSpPr/>
          <p:nvPr/>
        </p:nvSpPr>
        <p:spPr>
          <a:xfrm>
            <a:off x="7507538" y="5689471"/>
            <a:ext cx="2353482" cy="326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Univers Light"/>
                <a:ea typeface="+mn-ea"/>
                <a:cs typeface="+mn-cs"/>
              </a:rPr>
              <a:t>Total Units: 67,800</a:t>
            </a:r>
          </a:p>
        </p:txBody>
      </p:sp>
      <p:sp>
        <p:nvSpPr>
          <p:cNvPr id="91" name="Rectangle 90">
            <a:extLst>
              <a:ext uri="{FF2B5EF4-FFF2-40B4-BE49-F238E27FC236}">
                <a16:creationId xmlns:a16="http://schemas.microsoft.com/office/drawing/2014/main" id="{B1E95B16-A5FB-4A3D-989E-EA1ABB2816D4}"/>
              </a:ext>
            </a:extLst>
          </p:cNvPr>
          <p:cNvSpPr/>
          <p:nvPr/>
        </p:nvSpPr>
        <p:spPr>
          <a:xfrm>
            <a:off x="7575468" y="3494591"/>
            <a:ext cx="2285552" cy="2154436"/>
          </a:xfrm>
          <a:prstGeom prst="rect">
            <a:avLst/>
          </a:prstGeom>
        </p:spPr>
        <p:txBody>
          <a:bodyPr wrap="square" lIns="0" tIns="0" rIns="0" bIns="0">
            <a:spAutoFit/>
          </a:bodyPr>
          <a:lstStyle/>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Bahati</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err="1">
                <a:ln>
                  <a:noFill/>
                </a:ln>
                <a:solidFill>
                  <a:prstClr val="black"/>
                </a:solidFill>
                <a:effectLst/>
                <a:uLnTx/>
                <a:uFillTx/>
                <a:latin typeface="Univers Light"/>
                <a:ea typeface="Verdana" panose="020B0604030504040204" pitchFamily="34" charset="0"/>
                <a:cs typeface="Verdana" panose="020B0604030504040204" pitchFamily="34" charset="0"/>
              </a:rPr>
              <a:t>Maringo</a:t>
            </a: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err="1">
                <a:ln>
                  <a:noFill/>
                </a:ln>
                <a:solidFill>
                  <a:prstClr val="black"/>
                </a:solidFill>
                <a:effectLst/>
                <a:uLnTx/>
                <a:uFillTx/>
                <a:latin typeface="Univers Light"/>
                <a:ea typeface="Verdana" panose="020B0604030504040204" pitchFamily="34" charset="0"/>
                <a:cs typeface="Verdana" panose="020B0604030504040204" pitchFamily="34" charset="0"/>
              </a:rPr>
              <a:t>Ziwani</a:t>
            </a: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Jericho</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Lumumba</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err="1">
                <a:ln>
                  <a:noFill/>
                </a:ln>
                <a:solidFill>
                  <a:prstClr val="black"/>
                </a:solidFill>
                <a:effectLst/>
                <a:uLnTx/>
                <a:uFillTx/>
                <a:latin typeface="Univers Light"/>
                <a:ea typeface="Verdana" panose="020B0604030504040204" pitchFamily="34" charset="0"/>
                <a:cs typeface="Verdana" panose="020B0604030504040204" pitchFamily="34" charset="0"/>
              </a:rPr>
              <a:t>Gorofani</a:t>
            </a: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err="1">
                <a:ln>
                  <a:noFill/>
                </a:ln>
                <a:solidFill>
                  <a:prstClr val="black"/>
                </a:solidFill>
                <a:effectLst/>
                <a:uLnTx/>
                <a:uFillTx/>
                <a:latin typeface="Univers Light"/>
                <a:ea typeface="Verdana" panose="020B0604030504040204" pitchFamily="34" charset="0"/>
                <a:cs typeface="Verdana" panose="020B0604030504040204" pitchFamily="34" charset="0"/>
              </a:rPr>
              <a:t>Bondeni</a:t>
            </a: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Shauri Moyo</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Hobley</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rPr>
              <a:t>KPC/KPRL</a:t>
            </a:r>
          </a:p>
        </p:txBody>
      </p:sp>
      <p:sp>
        <p:nvSpPr>
          <p:cNvPr id="38" name="AutoShape 3">
            <a:extLst>
              <a:ext uri="{FF2B5EF4-FFF2-40B4-BE49-F238E27FC236}">
                <a16:creationId xmlns:a16="http://schemas.microsoft.com/office/drawing/2014/main" id="{BB91D88F-BDCC-4728-B572-405849ACF303}"/>
              </a:ext>
            </a:extLst>
          </p:cNvPr>
          <p:cNvSpPr>
            <a:spLocks noChangeAspect="1" noChangeArrowheads="1" noTextEdit="1"/>
          </p:cNvSpPr>
          <p:nvPr/>
        </p:nvSpPr>
        <p:spPr bwMode="auto">
          <a:xfrm>
            <a:off x="943815" y="1794622"/>
            <a:ext cx="7545140" cy="1675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for KPMG" panose="020B0603020202020204" pitchFamily="34" charset="0"/>
              <a:ea typeface="+mn-ea"/>
              <a:cs typeface="+mn-cs"/>
            </a:endParaRPr>
          </a:p>
        </p:txBody>
      </p:sp>
      <p:sp>
        <p:nvSpPr>
          <p:cNvPr id="39" name="Rectangle 5">
            <a:extLst>
              <a:ext uri="{FF2B5EF4-FFF2-40B4-BE49-F238E27FC236}">
                <a16:creationId xmlns:a16="http://schemas.microsoft.com/office/drawing/2014/main" id="{330942E4-FDEA-43A3-B720-3726A5322D34}"/>
              </a:ext>
            </a:extLst>
          </p:cNvPr>
          <p:cNvSpPr>
            <a:spLocks noChangeArrowheads="1"/>
          </p:cNvSpPr>
          <p:nvPr/>
        </p:nvSpPr>
        <p:spPr bwMode="auto">
          <a:xfrm>
            <a:off x="856941" y="3132907"/>
            <a:ext cx="21919" cy="11536"/>
          </a:xfrm>
          <a:prstGeom prst="rect">
            <a:avLst/>
          </a:prstGeom>
          <a:solidFill>
            <a:schemeClr val="tx2"/>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0" name="Freeform 6">
            <a:extLst>
              <a:ext uri="{FF2B5EF4-FFF2-40B4-BE49-F238E27FC236}">
                <a16:creationId xmlns:a16="http://schemas.microsoft.com/office/drawing/2014/main" id="{520E129B-65E6-4B7A-922E-94219CDA4AEA}"/>
              </a:ext>
            </a:extLst>
          </p:cNvPr>
          <p:cNvSpPr>
            <a:spLocks noEditPoints="1"/>
          </p:cNvSpPr>
          <p:nvPr/>
        </p:nvSpPr>
        <p:spPr bwMode="auto">
          <a:xfrm>
            <a:off x="856941" y="3166364"/>
            <a:ext cx="21919" cy="237660"/>
          </a:xfrm>
          <a:custGeom>
            <a:avLst/>
            <a:gdLst>
              <a:gd name="T0" fmla="*/ 19 w 19"/>
              <a:gd name="T1" fmla="*/ 206 h 206"/>
              <a:gd name="T2" fmla="*/ 0 w 19"/>
              <a:gd name="T3" fmla="*/ 206 h 206"/>
              <a:gd name="T4" fmla="*/ 0 w 19"/>
              <a:gd name="T5" fmla="*/ 187 h 206"/>
              <a:gd name="T6" fmla="*/ 19 w 19"/>
              <a:gd name="T7" fmla="*/ 187 h 206"/>
              <a:gd name="T8" fmla="*/ 19 w 19"/>
              <a:gd name="T9" fmla="*/ 206 h 206"/>
              <a:gd name="T10" fmla="*/ 19 w 19"/>
              <a:gd name="T11" fmla="*/ 168 h 206"/>
              <a:gd name="T12" fmla="*/ 0 w 19"/>
              <a:gd name="T13" fmla="*/ 168 h 206"/>
              <a:gd name="T14" fmla="*/ 0 w 19"/>
              <a:gd name="T15" fmla="*/ 149 h 206"/>
              <a:gd name="T16" fmla="*/ 19 w 19"/>
              <a:gd name="T17" fmla="*/ 149 h 206"/>
              <a:gd name="T18" fmla="*/ 19 w 19"/>
              <a:gd name="T19" fmla="*/ 168 h 206"/>
              <a:gd name="T20" fmla="*/ 19 w 19"/>
              <a:gd name="T21" fmla="*/ 133 h 206"/>
              <a:gd name="T22" fmla="*/ 0 w 19"/>
              <a:gd name="T23" fmla="*/ 133 h 206"/>
              <a:gd name="T24" fmla="*/ 0 w 19"/>
              <a:gd name="T25" fmla="*/ 114 h 206"/>
              <a:gd name="T26" fmla="*/ 19 w 19"/>
              <a:gd name="T27" fmla="*/ 114 h 206"/>
              <a:gd name="T28" fmla="*/ 19 w 19"/>
              <a:gd name="T29" fmla="*/ 133 h 206"/>
              <a:gd name="T30" fmla="*/ 19 w 19"/>
              <a:gd name="T31" fmla="*/ 95 h 206"/>
              <a:gd name="T32" fmla="*/ 0 w 19"/>
              <a:gd name="T33" fmla="*/ 95 h 206"/>
              <a:gd name="T34" fmla="*/ 0 w 19"/>
              <a:gd name="T35" fmla="*/ 76 h 206"/>
              <a:gd name="T36" fmla="*/ 19 w 19"/>
              <a:gd name="T37" fmla="*/ 76 h 206"/>
              <a:gd name="T38" fmla="*/ 19 w 19"/>
              <a:gd name="T39" fmla="*/ 95 h 206"/>
              <a:gd name="T40" fmla="*/ 19 w 19"/>
              <a:gd name="T41" fmla="*/ 57 h 206"/>
              <a:gd name="T42" fmla="*/ 0 w 19"/>
              <a:gd name="T43" fmla="*/ 57 h 206"/>
              <a:gd name="T44" fmla="*/ 0 w 19"/>
              <a:gd name="T45" fmla="*/ 38 h 206"/>
              <a:gd name="T46" fmla="*/ 19 w 19"/>
              <a:gd name="T47" fmla="*/ 38 h 206"/>
              <a:gd name="T48" fmla="*/ 19 w 19"/>
              <a:gd name="T49" fmla="*/ 57 h 206"/>
              <a:gd name="T50" fmla="*/ 19 w 19"/>
              <a:gd name="T51" fmla="*/ 19 h 206"/>
              <a:gd name="T52" fmla="*/ 0 w 19"/>
              <a:gd name="T53" fmla="*/ 19 h 206"/>
              <a:gd name="T54" fmla="*/ 0 w 19"/>
              <a:gd name="T55" fmla="*/ 0 h 206"/>
              <a:gd name="T56" fmla="*/ 19 w 19"/>
              <a:gd name="T57" fmla="*/ 0 h 206"/>
              <a:gd name="T58" fmla="*/ 19 w 19"/>
              <a:gd name="T59" fmla="*/ 1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 h="206">
                <a:moveTo>
                  <a:pt x="19" y="206"/>
                </a:moveTo>
                <a:lnTo>
                  <a:pt x="0" y="206"/>
                </a:lnTo>
                <a:lnTo>
                  <a:pt x="0" y="187"/>
                </a:lnTo>
                <a:lnTo>
                  <a:pt x="19" y="187"/>
                </a:lnTo>
                <a:lnTo>
                  <a:pt x="19" y="206"/>
                </a:lnTo>
                <a:close/>
                <a:moveTo>
                  <a:pt x="19" y="168"/>
                </a:moveTo>
                <a:lnTo>
                  <a:pt x="0" y="168"/>
                </a:lnTo>
                <a:lnTo>
                  <a:pt x="0" y="149"/>
                </a:lnTo>
                <a:lnTo>
                  <a:pt x="19" y="149"/>
                </a:lnTo>
                <a:lnTo>
                  <a:pt x="19" y="168"/>
                </a:lnTo>
                <a:close/>
                <a:moveTo>
                  <a:pt x="19" y="133"/>
                </a:moveTo>
                <a:lnTo>
                  <a:pt x="0" y="133"/>
                </a:lnTo>
                <a:lnTo>
                  <a:pt x="0" y="114"/>
                </a:lnTo>
                <a:lnTo>
                  <a:pt x="19" y="114"/>
                </a:lnTo>
                <a:lnTo>
                  <a:pt x="19" y="133"/>
                </a:lnTo>
                <a:close/>
                <a:moveTo>
                  <a:pt x="19" y="95"/>
                </a:moveTo>
                <a:lnTo>
                  <a:pt x="0" y="95"/>
                </a:lnTo>
                <a:lnTo>
                  <a:pt x="0" y="76"/>
                </a:lnTo>
                <a:lnTo>
                  <a:pt x="19" y="76"/>
                </a:lnTo>
                <a:lnTo>
                  <a:pt x="19" y="95"/>
                </a:lnTo>
                <a:close/>
                <a:moveTo>
                  <a:pt x="19" y="57"/>
                </a:moveTo>
                <a:lnTo>
                  <a:pt x="0" y="57"/>
                </a:lnTo>
                <a:lnTo>
                  <a:pt x="0" y="38"/>
                </a:lnTo>
                <a:lnTo>
                  <a:pt x="19" y="38"/>
                </a:lnTo>
                <a:lnTo>
                  <a:pt x="19" y="57"/>
                </a:lnTo>
                <a:close/>
                <a:moveTo>
                  <a:pt x="19" y="19"/>
                </a:moveTo>
                <a:lnTo>
                  <a:pt x="0" y="19"/>
                </a:lnTo>
                <a:lnTo>
                  <a:pt x="0" y="0"/>
                </a:lnTo>
                <a:lnTo>
                  <a:pt x="19" y="0"/>
                </a:lnTo>
                <a:lnTo>
                  <a:pt x="19" y="19"/>
                </a:lnTo>
                <a:close/>
              </a:path>
            </a:pathLst>
          </a:custGeom>
          <a:solidFill>
            <a:schemeClr val="tx2"/>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1" name="Rectangle 7">
            <a:extLst>
              <a:ext uri="{FF2B5EF4-FFF2-40B4-BE49-F238E27FC236}">
                <a16:creationId xmlns:a16="http://schemas.microsoft.com/office/drawing/2014/main" id="{7C85F237-1BF4-424E-A86B-18AB7A6EE397}"/>
              </a:ext>
            </a:extLst>
          </p:cNvPr>
          <p:cNvSpPr>
            <a:spLocks noChangeArrowheads="1"/>
          </p:cNvSpPr>
          <p:nvPr/>
        </p:nvSpPr>
        <p:spPr bwMode="auto">
          <a:xfrm>
            <a:off x="856941" y="3353375"/>
            <a:ext cx="21919" cy="11536"/>
          </a:xfrm>
          <a:prstGeom prst="rect">
            <a:avLst/>
          </a:prstGeom>
          <a:solidFill>
            <a:schemeClr val="tx2"/>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2" name="Oval 8">
            <a:extLst>
              <a:ext uri="{FF2B5EF4-FFF2-40B4-BE49-F238E27FC236}">
                <a16:creationId xmlns:a16="http://schemas.microsoft.com/office/drawing/2014/main" id="{11EBA814-EB7E-4F6C-A1C7-85DC076F59C3}"/>
              </a:ext>
            </a:extLst>
          </p:cNvPr>
          <p:cNvSpPr>
            <a:spLocks noChangeArrowheads="1"/>
          </p:cNvSpPr>
          <p:nvPr/>
        </p:nvSpPr>
        <p:spPr bwMode="auto">
          <a:xfrm>
            <a:off x="836173" y="3404025"/>
            <a:ext cx="64606" cy="65760"/>
          </a:xfrm>
          <a:prstGeom prst="ellipse">
            <a:avLst/>
          </a:prstGeom>
          <a:solidFill>
            <a:schemeClr val="tx2"/>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3" name="Rectangle 9">
            <a:extLst>
              <a:ext uri="{FF2B5EF4-FFF2-40B4-BE49-F238E27FC236}">
                <a16:creationId xmlns:a16="http://schemas.microsoft.com/office/drawing/2014/main" id="{C7EEE8F4-3FE8-449C-8E08-69A9C0443B4F}"/>
              </a:ext>
            </a:extLst>
          </p:cNvPr>
          <p:cNvSpPr>
            <a:spLocks noChangeArrowheads="1"/>
          </p:cNvSpPr>
          <p:nvPr/>
        </p:nvSpPr>
        <p:spPr bwMode="auto">
          <a:xfrm>
            <a:off x="3120142" y="3132907"/>
            <a:ext cx="21919" cy="11536"/>
          </a:xfrm>
          <a:prstGeom prst="rect">
            <a:avLst/>
          </a:prstGeom>
          <a:solidFill>
            <a:schemeClr val="tx2">
              <a:lumMod val="60000"/>
              <a:lumOff val="4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4" name="Freeform 10">
            <a:extLst>
              <a:ext uri="{FF2B5EF4-FFF2-40B4-BE49-F238E27FC236}">
                <a16:creationId xmlns:a16="http://schemas.microsoft.com/office/drawing/2014/main" id="{60D5BD66-3D2B-40D1-A70A-BE738B645492}"/>
              </a:ext>
            </a:extLst>
          </p:cNvPr>
          <p:cNvSpPr>
            <a:spLocks noEditPoints="1"/>
          </p:cNvSpPr>
          <p:nvPr/>
        </p:nvSpPr>
        <p:spPr bwMode="auto">
          <a:xfrm>
            <a:off x="3120142" y="3166364"/>
            <a:ext cx="21919" cy="237660"/>
          </a:xfrm>
          <a:custGeom>
            <a:avLst/>
            <a:gdLst>
              <a:gd name="T0" fmla="*/ 19 w 19"/>
              <a:gd name="T1" fmla="*/ 206 h 206"/>
              <a:gd name="T2" fmla="*/ 0 w 19"/>
              <a:gd name="T3" fmla="*/ 206 h 206"/>
              <a:gd name="T4" fmla="*/ 0 w 19"/>
              <a:gd name="T5" fmla="*/ 187 h 206"/>
              <a:gd name="T6" fmla="*/ 19 w 19"/>
              <a:gd name="T7" fmla="*/ 187 h 206"/>
              <a:gd name="T8" fmla="*/ 19 w 19"/>
              <a:gd name="T9" fmla="*/ 206 h 206"/>
              <a:gd name="T10" fmla="*/ 19 w 19"/>
              <a:gd name="T11" fmla="*/ 168 h 206"/>
              <a:gd name="T12" fmla="*/ 0 w 19"/>
              <a:gd name="T13" fmla="*/ 168 h 206"/>
              <a:gd name="T14" fmla="*/ 0 w 19"/>
              <a:gd name="T15" fmla="*/ 149 h 206"/>
              <a:gd name="T16" fmla="*/ 19 w 19"/>
              <a:gd name="T17" fmla="*/ 149 h 206"/>
              <a:gd name="T18" fmla="*/ 19 w 19"/>
              <a:gd name="T19" fmla="*/ 168 h 206"/>
              <a:gd name="T20" fmla="*/ 19 w 19"/>
              <a:gd name="T21" fmla="*/ 133 h 206"/>
              <a:gd name="T22" fmla="*/ 0 w 19"/>
              <a:gd name="T23" fmla="*/ 133 h 206"/>
              <a:gd name="T24" fmla="*/ 0 w 19"/>
              <a:gd name="T25" fmla="*/ 114 h 206"/>
              <a:gd name="T26" fmla="*/ 19 w 19"/>
              <a:gd name="T27" fmla="*/ 114 h 206"/>
              <a:gd name="T28" fmla="*/ 19 w 19"/>
              <a:gd name="T29" fmla="*/ 133 h 206"/>
              <a:gd name="T30" fmla="*/ 19 w 19"/>
              <a:gd name="T31" fmla="*/ 95 h 206"/>
              <a:gd name="T32" fmla="*/ 0 w 19"/>
              <a:gd name="T33" fmla="*/ 95 h 206"/>
              <a:gd name="T34" fmla="*/ 0 w 19"/>
              <a:gd name="T35" fmla="*/ 76 h 206"/>
              <a:gd name="T36" fmla="*/ 19 w 19"/>
              <a:gd name="T37" fmla="*/ 76 h 206"/>
              <a:gd name="T38" fmla="*/ 19 w 19"/>
              <a:gd name="T39" fmla="*/ 95 h 206"/>
              <a:gd name="T40" fmla="*/ 19 w 19"/>
              <a:gd name="T41" fmla="*/ 57 h 206"/>
              <a:gd name="T42" fmla="*/ 0 w 19"/>
              <a:gd name="T43" fmla="*/ 57 h 206"/>
              <a:gd name="T44" fmla="*/ 0 w 19"/>
              <a:gd name="T45" fmla="*/ 38 h 206"/>
              <a:gd name="T46" fmla="*/ 19 w 19"/>
              <a:gd name="T47" fmla="*/ 38 h 206"/>
              <a:gd name="T48" fmla="*/ 19 w 19"/>
              <a:gd name="T49" fmla="*/ 57 h 206"/>
              <a:gd name="T50" fmla="*/ 19 w 19"/>
              <a:gd name="T51" fmla="*/ 19 h 206"/>
              <a:gd name="T52" fmla="*/ 0 w 19"/>
              <a:gd name="T53" fmla="*/ 19 h 206"/>
              <a:gd name="T54" fmla="*/ 0 w 19"/>
              <a:gd name="T55" fmla="*/ 0 h 206"/>
              <a:gd name="T56" fmla="*/ 19 w 19"/>
              <a:gd name="T57" fmla="*/ 0 h 206"/>
              <a:gd name="T58" fmla="*/ 19 w 19"/>
              <a:gd name="T59" fmla="*/ 1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 h="206">
                <a:moveTo>
                  <a:pt x="19" y="206"/>
                </a:moveTo>
                <a:lnTo>
                  <a:pt x="0" y="206"/>
                </a:lnTo>
                <a:lnTo>
                  <a:pt x="0" y="187"/>
                </a:lnTo>
                <a:lnTo>
                  <a:pt x="19" y="187"/>
                </a:lnTo>
                <a:lnTo>
                  <a:pt x="19" y="206"/>
                </a:lnTo>
                <a:close/>
                <a:moveTo>
                  <a:pt x="19" y="168"/>
                </a:moveTo>
                <a:lnTo>
                  <a:pt x="0" y="168"/>
                </a:lnTo>
                <a:lnTo>
                  <a:pt x="0" y="149"/>
                </a:lnTo>
                <a:lnTo>
                  <a:pt x="19" y="149"/>
                </a:lnTo>
                <a:lnTo>
                  <a:pt x="19" y="168"/>
                </a:lnTo>
                <a:close/>
                <a:moveTo>
                  <a:pt x="19" y="133"/>
                </a:moveTo>
                <a:lnTo>
                  <a:pt x="0" y="133"/>
                </a:lnTo>
                <a:lnTo>
                  <a:pt x="0" y="114"/>
                </a:lnTo>
                <a:lnTo>
                  <a:pt x="19" y="114"/>
                </a:lnTo>
                <a:lnTo>
                  <a:pt x="19" y="133"/>
                </a:lnTo>
                <a:close/>
                <a:moveTo>
                  <a:pt x="19" y="95"/>
                </a:moveTo>
                <a:lnTo>
                  <a:pt x="0" y="95"/>
                </a:lnTo>
                <a:lnTo>
                  <a:pt x="0" y="76"/>
                </a:lnTo>
                <a:lnTo>
                  <a:pt x="19" y="76"/>
                </a:lnTo>
                <a:lnTo>
                  <a:pt x="19" y="95"/>
                </a:lnTo>
                <a:close/>
                <a:moveTo>
                  <a:pt x="19" y="57"/>
                </a:moveTo>
                <a:lnTo>
                  <a:pt x="0" y="57"/>
                </a:lnTo>
                <a:lnTo>
                  <a:pt x="0" y="38"/>
                </a:lnTo>
                <a:lnTo>
                  <a:pt x="19" y="38"/>
                </a:lnTo>
                <a:lnTo>
                  <a:pt x="19" y="57"/>
                </a:lnTo>
                <a:close/>
                <a:moveTo>
                  <a:pt x="19" y="19"/>
                </a:moveTo>
                <a:lnTo>
                  <a:pt x="0" y="19"/>
                </a:lnTo>
                <a:lnTo>
                  <a:pt x="0" y="0"/>
                </a:lnTo>
                <a:lnTo>
                  <a:pt x="19" y="0"/>
                </a:lnTo>
                <a:lnTo>
                  <a:pt x="19" y="19"/>
                </a:lnTo>
                <a:close/>
              </a:path>
            </a:pathLst>
          </a:custGeom>
          <a:solidFill>
            <a:schemeClr val="tx2">
              <a:lumMod val="60000"/>
              <a:lumOff val="4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5" name="Rectangle 11">
            <a:extLst>
              <a:ext uri="{FF2B5EF4-FFF2-40B4-BE49-F238E27FC236}">
                <a16:creationId xmlns:a16="http://schemas.microsoft.com/office/drawing/2014/main" id="{F03375D0-E3E3-4952-A4FC-3F4108014BDD}"/>
              </a:ext>
            </a:extLst>
          </p:cNvPr>
          <p:cNvSpPr>
            <a:spLocks noChangeArrowheads="1"/>
          </p:cNvSpPr>
          <p:nvPr/>
        </p:nvSpPr>
        <p:spPr bwMode="auto">
          <a:xfrm>
            <a:off x="3120142" y="3353375"/>
            <a:ext cx="21919" cy="11536"/>
          </a:xfrm>
          <a:prstGeom prst="rect">
            <a:avLst/>
          </a:prstGeom>
          <a:solidFill>
            <a:schemeClr val="tx2">
              <a:lumMod val="60000"/>
              <a:lumOff val="4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6" name="Oval 12">
            <a:extLst>
              <a:ext uri="{FF2B5EF4-FFF2-40B4-BE49-F238E27FC236}">
                <a16:creationId xmlns:a16="http://schemas.microsoft.com/office/drawing/2014/main" id="{7888D079-2CFF-4FC6-ABA6-545DE8791D78}"/>
              </a:ext>
            </a:extLst>
          </p:cNvPr>
          <p:cNvSpPr>
            <a:spLocks noChangeArrowheads="1"/>
          </p:cNvSpPr>
          <p:nvPr/>
        </p:nvSpPr>
        <p:spPr bwMode="auto">
          <a:xfrm>
            <a:off x="3098224" y="3404025"/>
            <a:ext cx="64606" cy="65760"/>
          </a:xfrm>
          <a:prstGeom prst="ellipse">
            <a:avLst/>
          </a:prstGeom>
          <a:solidFill>
            <a:schemeClr val="tx2">
              <a:lumMod val="60000"/>
              <a:lumOff val="4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7" name="Rectangle 13">
            <a:extLst>
              <a:ext uri="{FF2B5EF4-FFF2-40B4-BE49-F238E27FC236}">
                <a16:creationId xmlns:a16="http://schemas.microsoft.com/office/drawing/2014/main" id="{C1CD39E8-F333-426A-89DA-FE4149F50DFF}"/>
              </a:ext>
            </a:extLst>
          </p:cNvPr>
          <p:cNvSpPr>
            <a:spLocks noChangeArrowheads="1"/>
          </p:cNvSpPr>
          <p:nvPr/>
        </p:nvSpPr>
        <p:spPr bwMode="auto">
          <a:xfrm>
            <a:off x="5392846" y="3132907"/>
            <a:ext cx="21919" cy="11536"/>
          </a:xfrm>
          <a:prstGeom prst="rect">
            <a:avLst/>
          </a:prstGeom>
          <a:solidFill>
            <a:schemeClr val="accent1">
              <a:lumMod val="75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8" name="Freeform 14">
            <a:extLst>
              <a:ext uri="{FF2B5EF4-FFF2-40B4-BE49-F238E27FC236}">
                <a16:creationId xmlns:a16="http://schemas.microsoft.com/office/drawing/2014/main" id="{8B10C5B7-208C-4F5B-970A-C1F78397D110}"/>
              </a:ext>
            </a:extLst>
          </p:cNvPr>
          <p:cNvSpPr>
            <a:spLocks noEditPoints="1"/>
          </p:cNvSpPr>
          <p:nvPr/>
        </p:nvSpPr>
        <p:spPr bwMode="auto">
          <a:xfrm>
            <a:off x="5392846" y="3166364"/>
            <a:ext cx="21919" cy="237660"/>
          </a:xfrm>
          <a:custGeom>
            <a:avLst/>
            <a:gdLst>
              <a:gd name="T0" fmla="*/ 19 w 19"/>
              <a:gd name="T1" fmla="*/ 206 h 206"/>
              <a:gd name="T2" fmla="*/ 0 w 19"/>
              <a:gd name="T3" fmla="*/ 206 h 206"/>
              <a:gd name="T4" fmla="*/ 0 w 19"/>
              <a:gd name="T5" fmla="*/ 187 h 206"/>
              <a:gd name="T6" fmla="*/ 19 w 19"/>
              <a:gd name="T7" fmla="*/ 187 h 206"/>
              <a:gd name="T8" fmla="*/ 19 w 19"/>
              <a:gd name="T9" fmla="*/ 206 h 206"/>
              <a:gd name="T10" fmla="*/ 19 w 19"/>
              <a:gd name="T11" fmla="*/ 168 h 206"/>
              <a:gd name="T12" fmla="*/ 0 w 19"/>
              <a:gd name="T13" fmla="*/ 168 h 206"/>
              <a:gd name="T14" fmla="*/ 0 w 19"/>
              <a:gd name="T15" fmla="*/ 149 h 206"/>
              <a:gd name="T16" fmla="*/ 19 w 19"/>
              <a:gd name="T17" fmla="*/ 149 h 206"/>
              <a:gd name="T18" fmla="*/ 19 w 19"/>
              <a:gd name="T19" fmla="*/ 168 h 206"/>
              <a:gd name="T20" fmla="*/ 19 w 19"/>
              <a:gd name="T21" fmla="*/ 133 h 206"/>
              <a:gd name="T22" fmla="*/ 0 w 19"/>
              <a:gd name="T23" fmla="*/ 133 h 206"/>
              <a:gd name="T24" fmla="*/ 0 w 19"/>
              <a:gd name="T25" fmla="*/ 114 h 206"/>
              <a:gd name="T26" fmla="*/ 19 w 19"/>
              <a:gd name="T27" fmla="*/ 114 h 206"/>
              <a:gd name="T28" fmla="*/ 19 w 19"/>
              <a:gd name="T29" fmla="*/ 133 h 206"/>
              <a:gd name="T30" fmla="*/ 19 w 19"/>
              <a:gd name="T31" fmla="*/ 95 h 206"/>
              <a:gd name="T32" fmla="*/ 0 w 19"/>
              <a:gd name="T33" fmla="*/ 95 h 206"/>
              <a:gd name="T34" fmla="*/ 0 w 19"/>
              <a:gd name="T35" fmla="*/ 76 h 206"/>
              <a:gd name="T36" fmla="*/ 19 w 19"/>
              <a:gd name="T37" fmla="*/ 76 h 206"/>
              <a:gd name="T38" fmla="*/ 19 w 19"/>
              <a:gd name="T39" fmla="*/ 95 h 206"/>
              <a:gd name="T40" fmla="*/ 19 w 19"/>
              <a:gd name="T41" fmla="*/ 57 h 206"/>
              <a:gd name="T42" fmla="*/ 0 w 19"/>
              <a:gd name="T43" fmla="*/ 57 h 206"/>
              <a:gd name="T44" fmla="*/ 0 w 19"/>
              <a:gd name="T45" fmla="*/ 38 h 206"/>
              <a:gd name="T46" fmla="*/ 19 w 19"/>
              <a:gd name="T47" fmla="*/ 38 h 206"/>
              <a:gd name="T48" fmla="*/ 19 w 19"/>
              <a:gd name="T49" fmla="*/ 57 h 206"/>
              <a:gd name="T50" fmla="*/ 19 w 19"/>
              <a:gd name="T51" fmla="*/ 19 h 206"/>
              <a:gd name="T52" fmla="*/ 0 w 19"/>
              <a:gd name="T53" fmla="*/ 19 h 206"/>
              <a:gd name="T54" fmla="*/ 0 w 19"/>
              <a:gd name="T55" fmla="*/ 0 h 206"/>
              <a:gd name="T56" fmla="*/ 19 w 19"/>
              <a:gd name="T57" fmla="*/ 0 h 206"/>
              <a:gd name="T58" fmla="*/ 19 w 19"/>
              <a:gd name="T59" fmla="*/ 1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 h="206">
                <a:moveTo>
                  <a:pt x="19" y="206"/>
                </a:moveTo>
                <a:lnTo>
                  <a:pt x="0" y="206"/>
                </a:lnTo>
                <a:lnTo>
                  <a:pt x="0" y="187"/>
                </a:lnTo>
                <a:lnTo>
                  <a:pt x="19" y="187"/>
                </a:lnTo>
                <a:lnTo>
                  <a:pt x="19" y="206"/>
                </a:lnTo>
                <a:close/>
                <a:moveTo>
                  <a:pt x="19" y="168"/>
                </a:moveTo>
                <a:lnTo>
                  <a:pt x="0" y="168"/>
                </a:lnTo>
                <a:lnTo>
                  <a:pt x="0" y="149"/>
                </a:lnTo>
                <a:lnTo>
                  <a:pt x="19" y="149"/>
                </a:lnTo>
                <a:lnTo>
                  <a:pt x="19" y="168"/>
                </a:lnTo>
                <a:close/>
                <a:moveTo>
                  <a:pt x="19" y="133"/>
                </a:moveTo>
                <a:lnTo>
                  <a:pt x="0" y="133"/>
                </a:lnTo>
                <a:lnTo>
                  <a:pt x="0" y="114"/>
                </a:lnTo>
                <a:lnTo>
                  <a:pt x="19" y="114"/>
                </a:lnTo>
                <a:lnTo>
                  <a:pt x="19" y="133"/>
                </a:lnTo>
                <a:close/>
                <a:moveTo>
                  <a:pt x="19" y="95"/>
                </a:moveTo>
                <a:lnTo>
                  <a:pt x="0" y="95"/>
                </a:lnTo>
                <a:lnTo>
                  <a:pt x="0" y="76"/>
                </a:lnTo>
                <a:lnTo>
                  <a:pt x="19" y="76"/>
                </a:lnTo>
                <a:lnTo>
                  <a:pt x="19" y="95"/>
                </a:lnTo>
                <a:close/>
                <a:moveTo>
                  <a:pt x="19" y="57"/>
                </a:moveTo>
                <a:lnTo>
                  <a:pt x="0" y="57"/>
                </a:lnTo>
                <a:lnTo>
                  <a:pt x="0" y="38"/>
                </a:lnTo>
                <a:lnTo>
                  <a:pt x="19" y="38"/>
                </a:lnTo>
                <a:lnTo>
                  <a:pt x="19" y="57"/>
                </a:lnTo>
                <a:close/>
                <a:moveTo>
                  <a:pt x="19" y="19"/>
                </a:moveTo>
                <a:lnTo>
                  <a:pt x="0" y="19"/>
                </a:lnTo>
                <a:lnTo>
                  <a:pt x="0" y="0"/>
                </a:lnTo>
                <a:lnTo>
                  <a:pt x="19" y="0"/>
                </a:lnTo>
                <a:lnTo>
                  <a:pt x="19" y="19"/>
                </a:lnTo>
                <a:close/>
              </a:path>
            </a:pathLst>
          </a:custGeom>
          <a:solidFill>
            <a:schemeClr val="accent1">
              <a:lumMod val="75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49" name="Rectangle 15">
            <a:extLst>
              <a:ext uri="{FF2B5EF4-FFF2-40B4-BE49-F238E27FC236}">
                <a16:creationId xmlns:a16="http://schemas.microsoft.com/office/drawing/2014/main" id="{82C7165C-DBD7-464D-AA47-C04AC40E98D8}"/>
              </a:ext>
            </a:extLst>
          </p:cNvPr>
          <p:cNvSpPr>
            <a:spLocks noChangeArrowheads="1"/>
          </p:cNvSpPr>
          <p:nvPr/>
        </p:nvSpPr>
        <p:spPr bwMode="auto">
          <a:xfrm>
            <a:off x="5392846" y="3353375"/>
            <a:ext cx="21919" cy="11536"/>
          </a:xfrm>
          <a:prstGeom prst="rect">
            <a:avLst/>
          </a:prstGeom>
          <a:solidFill>
            <a:schemeClr val="accent1">
              <a:lumMod val="75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50" name="Oval 16">
            <a:extLst>
              <a:ext uri="{FF2B5EF4-FFF2-40B4-BE49-F238E27FC236}">
                <a16:creationId xmlns:a16="http://schemas.microsoft.com/office/drawing/2014/main" id="{F8D66931-7B7D-420D-A957-2D3FA7361B34}"/>
              </a:ext>
            </a:extLst>
          </p:cNvPr>
          <p:cNvSpPr>
            <a:spLocks noChangeArrowheads="1"/>
          </p:cNvSpPr>
          <p:nvPr/>
        </p:nvSpPr>
        <p:spPr bwMode="auto">
          <a:xfrm>
            <a:off x="5370925" y="3404025"/>
            <a:ext cx="65760" cy="65760"/>
          </a:xfrm>
          <a:prstGeom prst="ellipse">
            <a:avLst/>
          </a:prstGeom>
          <a:solidFill>
            <a:schemeClr val="accent1">
              <a:lumMod val="75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55" name="Freeform 21">
            <a:extLst>
              <a:ext uri="{FF2B5EF4-FFF2-40B4-BE49-F238E27FC236}">
                <a16:creationId xmlns:a16="http://schemas.microsoft.com/office/drawing/2014/main" id="{E6682C08-2BA1-4FB9-A17F-3F508F5374AF}"/>
              </a:ext>
            </a:extLst>
          </p:cNvPr>
          <p:cNvSpPr>
            <a:spLocks/>
          </p:cNvSpPr>
          <p:nvPr/>
        </p:nvSpPr>
        <p:spPr bwMode="auto">
          <a:xfrm>
            <a:off x="856941" y="1828080"/>
            <a:ext cx="283808" cy="1250602"/>
          </a:xfrm>
          <a:custGeom>
            <a:avLst/>
            <a:gdLst>
              <a:gd name="T0" fmla="*/ 8 w 104"/>
              <a:gd name="T1" fmla="*/ 457 h 457"/>
              <a:gd name="T2" fmla="*/ 0 w 104"/>
              <a:gd name="T3" fmla="*/ 457 h 457"/>
              <a:gd name="T4" fmla="*/ 0 w 104"/>
              <a:gd name="T5" fmla="*/ 75 h 457"/>
              <a:gd name="T6" fmla="*/ 76 w 104"/>
              <a:gd name="T7" fmla="*/ 0 h 457"/>
              <a:gd name="T8" fmla="*/ 104 w 104"/>
              <a:gd name="T9" fmla="*/ 0 h 457"/>
              <a:gd name="T10" fmla="*/ 104 w 104"/>
              <a:gd name="T11" fmla="*/ 8 h 457"/>
              <a:gd name="T12" fmla="*/ 76 w 104"/>
              <a:gd name="T13" fmla="*/ 8 h 457"/>
              <a:gd name="T14" fmla="*/ 8 w 104"/>
              <a:gd name="T15" fmla="*/ 75 h 457"/>
              <a:gd name="T16" fmla="*/ 8 w 104"/>
              <a:gd name="T17" fmla="*/ 45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457">
                <a:moveTo>
                  <a:pt x="8" y="457"/>
                </a:moveTo>
                <a:cubicBezTo>
                  <a:pt x="0" y="457"/>
                  <a:pt x="0" y="457"/>
                  <a:pt x="0" y="457"/>
                </a:cubicBezTo>
                <a:cubicBezTo>
                  <a:pt x="0" y="75"/>
                  <a:pt x="0" y="75"/>
                  <a:pt x="0" y="75"/>
                </a:cubicBezTo>
                <a:cubicBezTo>
                  <a:pt x="0" y="34"/>
                  <a:pt x="34" y="0"/>
                  <a:pt x="76" y="0"/>
                </a:cubicBezTo>
                <a:cubicBezTo>
                  <a:pt x="104" y="0"/>
                  <a:pt x="104" y="0"/>
                  <a:pt x="104" y="0"/>
                </a:cubicBezTo>
                <a:cubicBezTo>
                  <a:pt x="104" y="8"/>
                  <a:pt x="104" y="8"/>
                  <a:pt x="104" y="8"/>
                </a:cubicBezTo>
                <a:cubicBezTo>
                  <a:pt x="76" y="8"/>
                  <a:pt x="76" y="8"/>
                  <a:pt x="76" y="8"/>
                </a:cubicBezTo>
                <a:cubicBezTo>
                  <a:pt x="38" y="8"/>
                  <a:pt x="8" y="38"/>
                  <a:pt x="8" y="75"/>
                </a:cubicBezTo>
                <a:lnTo>
                  <a:pt x="8" y="457"/>
                </a:lnTo>
                <a:close/>
              </a:path>
            </a:pathLst>
          </a:custGeom>
          <a:solidFill>
            <a:schemeClr val="tx2"/>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56" name="Oval 22">
            <a:extLst>
              <a:ext uri="{FF2B5EF4-FFF2-40B4-BE49-F238E27FC236}">
                <a16:creationId xmlns:a16="http://schemas.microsoft.com/office/drawing/2014/main" id="{C39FA039-A29E-42BB-A793-217DEC765F58}"/>
              </a:ext>
            </a:extLst>
          </p:cNvPr>
          <p:cNvSpPr>
            <a:spLocks noChangeArrowheads="1"/>
          </p:cNvSpPr>
          <p:nvPr/>
        </p:nvSpPr>
        <p:spPr bwMode="auto">
          <a:xfrm>
            <a:off x="1096908" y="1796930"/>
            <a:ext cx="81913" cy="83066"/>
          </a:xfrm>
          <a:prstGeom prst="ellipse">
            <a:avLst/>
          </a:prstGeom>
          <a:solidFill>
            <a:schemeClr val="tx2"/>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57" name="Freeform 23">
            <a:extLst>
              <a:ext uri="{FF2B5EF4-FFF2-40B4-BE49-F238E27FC236}">
                <a16:creationId xmlns:a16="http://schemas.microsoft.com/office/drawing/2014/main" id="{E82D3BC9-9327-45DB-98A0-4FB449D051D6}"/>
              </a:ext>
            </a:extLst>
          </p:cNvPr>
          <p:cNvSpPr>
            <a:spLocks/>
          </p:cNvSpPr>
          <p:nvPr/>
        </p:nvSpPr>
        <p:spPr bwMode="auto">
          <a:xfrm>
            <a:off x="3120142" y="2265329"/>
            <a:ext cx="283808" cy="813353"/>
          </a:xfrm>
          <a:custGeom>
            <a:avLst/>
            <a:gdLst>
              <a:gd name="T0" fmla="*/ 8 w 104"/>
              <a:gd name="T1" fmla="*/ 297 h 297"/>
              <a:gd name="T2" fmla="*/ 0 w 104"/>
              <a:gd name="T3" fmla="*/ 297 h 297"/>
              <a:gd name="T4" fmla="*/ 0 w 104"/>
              <a:gd name="T5" fmla="*/ 75 h 297"/>
              <a:gd name="T6" fmla="*/ 76 w 104"/>
              <a:gd name="T7" fmla="*/ 0 h 297"/>
              <a:gd name="T8" fmla="*/ 104 w 104"/>
              <a:gd name="T9" fmla="*/ 0 h 297"/>
              <a:gd name="T10" fmla="*/ 104 w 104"/>
              <a:gd name="T11" fmla="*/ 8 h 297"/>
              <a:gd name="T12" fmla="*/ 76 w 104"/>
              <a:gd name="T13" fmla="*/ 8 h 297"/>
              <a:gd name="T14" fmla="*/ 8 w 104"/>
              <a:gd name="T15" fmla="*/ 75 h 297"/>
              <a:gd name="T16" fmla="*/ 8 w 104"/>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297">
                <a:moveTo>
                  <a:pt x="8" y="297"/>
                </a:moveTo>
                <a:cubicBezTo>
                  <a:pt x="0" y="297"/>
                  <a:pt x="0" y="297"/>
                  <a:pt x="0" y="297"/>
                </a:cubicBezTo>
                <a:cubicBezTo>
                  <a:pt x="0" y="75"/>
                  <a:pt x="0" y="75"/>
                  <a:pt x="0" y="75"/>
                </a:cubicBezTo>
                <a:cubicBezTo>
                  <a:pt x="0" y="34"/>
                  <a:pt x="34" y="0"/>
                  <a:pt x="76" y="0"/>
                </a:cubicBezTo>
                <a:cubicBezTo>
                  <a:pt x="104" y="0"/>
                  <a:pt x="104" y="0"/>
                  <a:pt x="104" y="0"/>
                </a:cubicBezTo>
                <a:cubicBezTo>
                  <a:pt x="104" y="8"/>
                  <a:pt x="104" y="8"/>
                  <a:pt x="104" y="8"/>
                </a:cubicBezTo>
                <a:cubicBezTo>
                  <a:pt x="76" y="8"/>
                  <a:pt x="76" y="8"/>
                  <a:pt x="76" y="8"/>
                </a:cubicBezTo>
                <a:cubicBezTo>
                  <a:pt x="38" y="8"/>
                  <a:pt x="8" y="38"/>
                  <a:pt x="8" y="75"/>
                </a:cubicBezTo>
                <a:lnTo>
                  <a:pt x="8" y="297"/>
                </a:lnTo>
                <a:close/>
              </a:path>
            </a:pathLst>
          </a:custGeom>
          <a:solidFill>
            <a:schemeClr val="tx2">
              <a:lumMod val="60000"/>
              <a:lumOff val="4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58" name="Oval 24">
            <a:extLst>
              <a:ext uri="{FF2B5EF4-FFF2-40B4-BE49-F238E27FC236}">
                <a16:creationId xmlns:a16="http://schemas.microsoft.com/office/drawing/2014/main" id="{629F1130-1888-4B3A-9D40-A4227E7D6D3B}"/>
              </a:ext>
            </a:extLst>
          </p:cNvPr>
          <p:cNvSpPr>
            <a:spLocks noChangeArrowheads="1"/>
          </p:cNvSpPr>
          <p:nvPr/>
        </p:nvSpPr>
        <p:spPr bwMode="auto">
          <a:xfrm>
            <a:off x="3360109" y="2235333"/>
            <a:ext cx="81913" cy="81913"/>
          </a:xfrm>
          <a:prstGeom prst="ellipse">
            <a:avLst/>
          </a:prstGeom>
          <a:solidFill>
            <a:schemeClr val="tx2">
              <a:lumMod val="60000"/>
              <a:lumOff val="4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59" name="Freeform 25">
            <a:extLst>
              <a:ext uri="{FF2B5EF4-FFF2-40B4-BE49-F238E27FC236}">
                <a16:creationId xmlns:a16="http://schemas.microsoft.com/office/drawing/2014/main" id="{16DE6BBB-9E42-4AD6-84F8-5FAAC38A7731}"/>
              </a:ext>
            </a:extLst>
          </p:cNvPr>
          <p:cNvSpPr>
            <a:spLocks/>
          </p:cNvSpPr>
          <p:nvPr/>
        </p:nvSpPr>
        <p:spPr bwMode="auto">
          <a:xfrm>
            <a:off x="5392846" y="1828080"/>
            <a:ext cx="283808" cy="1250602"/>
          </a:xfrm>
          <a:custGeom>
            <a:avLst/>
            <a:gdLst>
              <a:gd name="T0" fmla="*/ 8 w 104"/>
              <a:gd name="T1" fmla="*/ 457 h 457"/>
              <a:gd name="T2" fmla="*/ 0 w 104"/>
              <a:gd name="T3" fmla="*/ 457 h 457"/>
              <a:gd name="T4" fmla="*/ 0 w 104"/>
              <a:gd name="T5" fmla="*/ 75 h 457"/>
              <a:gd name="T6" fmla="*/ 76 w 104"/>
              <a:gd name="T7" fmla="*/ 0 h 457"/>
              <a:gd name="T8" fmla="*/ 104 w 104"/>
              <a:gd name="T9" fmla="*/ 0 h 457"/>
              <a:gd name="T10" fmla="*/ 104 w 104"/>
              <a:gd name="T11" fmla="*/ 8 h 457"/>
              <a:gd name="T12" fmla="*/ 76 w 104"/>
              <a:gd name="T13" fmla="*/ 8 h 457"/>
              <a:gd name="T14" fmla="*/ 8 w 104"/>
              <a:gd name="T15" fmla="*/ 75 h 457"/>
              <a:gd name="T16" fmla="*/ 8 w 104"/>
              <a:gd name="T17" fmla="*/ 45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457">
                <a:moveTo>
                  <a:pt x="8" y="457"/>
                </a:moveTo>
                <a:cubicBezTo>
                  <a:pt x="0" y="457"/>
                  <a:pt x="0" y="457"/>
                  <a:pt x="0" y="457"/>
                </a:cubicBezTo>
                <a:cubicBezTo>
                  <a:pt x="0" y="75"/>
                  <a:pt x="0" y="75"/>
                  <a:pt x="0" y="75"/>
                </a:cubicBezTo>
                <a:cubicBezTo>
                  <a:pt x="0" y="34"/>
                  <a:pt x="34" y="0"/>
                  <a:pt x="76" y="0"/>
                </a:cubicBezTo>
                <a:cubicBezTo>
                  <a:pt x="104" y="0"/>
                  <a:pt x="104" y="0"/>
                  <a:pt x="104" y="0"/>
                </a:cubicBezTo>
                <a:cubicBezTo>
                  <a:pt x="104" y="8"/>
                  <a:pt x="104" y="8"/>
                  <a:pt x="104" y="8"/>
                </a:cubicBezTo>
                <a:cubicBezTo>
                  <a:pt x="76" y="8"/>
                  <a:pt x="76" y="8"/>
                  <a:pt x="76" y="8"/>
                </a:cubicBezTo>
                <a:cubicBezTo>
                  <a:pt x="39" y="8"/>
                  <a:pt x="8" y="38"/>
                  <a:pt x="8" y="75"/>
                </a:cubicBezTo>
                <a:lnTo>
                  <a:pt x="8" y="457"/>
                </a:lnTo>
                <a:close/>
              </a:path>
            </a:pathLst>
          </a:custGeom>
          <a:solidFill>
            <a:schemeClr val="accent1">
              <a:lumMod val="75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60" name="Oval 26">
            <a:extLst>
              <a:ext uri="{FF2B5EF4-FFF2-40B4-BE49-F238E27FC236}">
                <a16:creationId xmlns:a16="http://schemas.microsoft.com/office/drawing/2014/main" id="{D99727F1-CD52-4EC4-B16F-9CA510F4FFB0}"/>
              </a:ext>
            </a:extLst>
          </p:cNvPr>
          <p:cNvSpPr>
            <a:spLocks noChangeArrowheads="1"/>
          </p:cNvSpPr>
          <p:nvPr/>
        </p:nvSpPr>
        <p:spPr bwMode="auto">
          <a:xfrm>
            <a:off x="5632813" y="1796930"/>
            <a:ext cx="81913" cy="83066"/>
          </a:xfrm>
          <a:prstGeom prst="ellipse">
            <a:avLst/>
          </a:prstGeom>
          <a:solidFill>
            <a:schemeClr val="accent1">
              <a:lumMod val="75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61" name="Oval 27">
            <a:extLst>
              <a:ext uri="{FF2B5EF4-FFF2-40B4-BE49-F238E27FC236}">
                <a16:creationId xmlns:a16="http://schemas.microsoft.com/office/drawing/2014/main" id="{22A609C6-3479-4C0B-9329-6742A3994117}"/>
              </a:ext>
            </a:extLst>
          </p:cNvPr>
          <p:cNvSpPr>
            <a:spLocks noChangeArrowheads="1"/>
          </p:cNvSpPr>
          <p:nvPr/>
        </p:nvSpPr>
        <p:spPr bwMode="auto">
          <a:xfrm>
            <a:off x="5111186" y="1995098"/>
            <a:ext cx="584087" cy="585458"/>
          </a:xfrm>
          <a:prstGeom prst="ellipse">
            <a:avLst/>
          </a:prstGeom>
          <a:solidFill>
            <a:schemeClr val="accent1">
              <a:lumMod val="75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64" name="Oval 32">
            <a:extLst>
              <a:ext uri="{FF2B5EF4-FFF2-40B4-BE49-F238E27FC236}">
                <a16:creationId xmlns:a16="http://schemas.microsoft.com/office/drawing/2014/main" id="{06D820DF-820F-4371-89A1-839458D4C60E}"/>
              </a:ext>
            </a:extLst>
          </p:cNvPr>
          <p:cNvSpPr>
            <a:spLocks noChangeArrowheads="1"/>
          </p:cNvSpPr>
          <p:nvPr/>
        </p:nvSpPr>
        <p:spPr bwMode="auto">
          <a:xfrm>
            <a:off x="825099" y="3076815"/>
            <a:ext cx="91438" cy="91438"/>
          </a:xfrm>
          <a:prstGeom prst="ellipse">
            <a:avLst/>
          </a:prstGeom>
          <a:solidFill>
            <a:schemeClr val="accent6"/>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67" name="Oval 36">
            <a:extLst>
              <a:ext uri="{FF2B5EF4-FFF2-40B4-BE49-F238E27FC236}">
                <a16:creationId xmlns:a16="http://schemas.microsoft.com/office/drawing/2014/main" id="{0410F1B5-1469-4CA7-B214-B8998202C479}"/>
              </a:ext>
            </a:extLst>
          </p:cNvPr>
          <p:cNvSpPr>
            <a:spLocks noChangeArrowheads="1"/>
          </p:cNvSpPr>
          <p:nvPr/>
        </p:nvSpPr>
        <p:spPr bwMode="auto">
          <a:xfrm>
            <a:off x="5349005" y="3067146"/>
            <a:ext cx="111908" cy="113063"/>
          </a:xfrm>
          <a:prstGeom prst="ellipse">
            <a:avLst/>
          </a:prstGeom>
          <a:solidFill>
            <a:schemeClr val="accent1">
              <a:lumMod val="75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68" name="Oval 37">
            <a:extLst>
              <a:ext uri="{FF2B5EF4-FFF2-40B4-BE49-F238E27FC236}">
                <a16:creationId xmlns:a16="http://schemas.microsoft.com/office/drawing/2014/main" id="{14F58116-9377-4F4F-B910-A8CD693B6C6E}"/>
              </a:ext>
            </a:extLst>
          </p:cNvPr>
          <p:cNvSpPr>
            <a:spLocks noChangeArrowheads="1"/>
          </p:cNvSpPr>
          <p:nvPr/>
        </p:nvSpPr>
        <p:spPr bwMode="auto">
          <a:xfrm>
            <a:off x="5373232" y="3092528"/>
            <a:ext cx="63454" cy="62299"/>
          </a:xfrm>
          <a:prstGeom prst="ellipse">
            <a:avLst/>
          </a:prstGeom>
          <a:solidFill>
            <a:schemeClr val="accent1">
              <a:lumMod val="75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69" name="Oval 38">
            <a:extLst>
              <a:ext uri="{FF2B5EF4-FFF2-40B4-BE49-F238E27FC236}">
                <a16:creationId xmlns:a16="http://schemas.microsoft.com/office/drawing/2014/main" id="{DC52AE25-632B-413A-80C5-B4A57D535A9B}"/>
              </a:ext>
            </a:extLst>
          </p:cNvPr>
          <p:cNvSpPr>
            <a:spLocks noChangeArrowheads="1"/>
          </p:cNvSpPr>
          <p:nvPr/>
        </p:nvSpPr>
        <p:spPr bwMode="auto">
          <a:xfrm>
            <a:off x="3072841" y="3067146"/>
            <a:ext cx="111908" cy="113063"/>
          </a:xfrm>
          <a:prstGeom prst="ellipse">
            <a:avLst/>
          </a:prstGeom>
          <a:solidFill>
            <a:schemeClr val="tx2">
              <a:lumMod val="60000"/>
              <a:lumOff val="4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70" name="Oval 39">
            <a:extLst>
              <a:ext uri="{FF2B5EF4-FFF2-40B4-BE49-F238E27FC236}">
                <a16:creationId xmlns:a16="http://schemas.microsoft.com/office/drawing/2014/main" id="{6B108E85-B0B7-4BC6-83E7-CE8B135C7E5C}"/>
              </a:ext>
            </a:extLst>
          </p:cNvPr>
          <p:cNvSpPr>
            <a:spLocks noChangeArrowheads="1"/>
          </p:cNvSpPr>
          <p:nvPr/>
        </p:nvSpPr>
        <p:spPr bwMode="auto">
          <a:xfrm>
            <a:off x="3098224" y="3092528"/>
            <a:ext cx="62299" cy="62299"/>
          </a:xfrm>
          <a:prstGeom prst="ellipse">
            <a:avLst/>
          </a:prstGeom>
          <a:solidFill>
            <a:schemeClr val="tx2">
              <a:lumMod val="60000"/>
              <a:lumOff val="4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71" name="Oval 40">
            <a:extLst>
              <a:ext uri="{FF2B5EF4-FFF2-40B4-BE49-F238E27FC236}">
                <a16:creationId xmlns:a16="http://schemas.microsoft.com/office/drawing/2014/main" id="{47A6DA39-FFFD-4661-8ABF-41AF4D46A045}"/>
              </a:ext>
            </a:extLst>
          </p:cNvPr>
          <p:cNvSpPr>
            <a:spLocks noChangeArrowheads="1"/>
          </p:cNvSpPr>
          <p:nvPr/>
        </p:nvSpPr>
        <p:spPr bwMode="auto">
          <a:xfrm>
            <a:off x="810794" y="3067146"/>
            <a:ext cx="111908" cy="113063"/>
          </a:xfrm>
          <a:prstGeom prst="ellipse">
            <a:avLst/>
          </a:prstGeom>
          <a:solidFill>
            <a:schemeClr val="tx2"/>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72" name="Oval 41">
            <a:extLst>
              <a:ext uri="{FF2B5EF4-FFF2-40B4-BE49-F238E27FC236}">
                <a16:creationId xmlns:a16="http://schemas.microsoft.com/office/drawing/2014/main" id="{62249155-2B4A-4D3D-AB83-8797CFFE03B0}"/>
              </a:ext>
            </a:extLst>
          </p:cNvPr>
          <p:cNvSpPr>
            <a:spLocks noChangeArrowheads="1"/>
          </p:cNvSpPr>
          <p:nvPr/>
        </p:nvSpPr>
        <p:spPr bwMode="auto">
          <a:xfrm>
            <a:off x="836175" y="3092528"/>
            <a:ext cx="62299" cy="62299"/>
          </a:xfrm>
          <a:prstGeom prst="ellipse">
            <a:avLst/>
          </a:prstGeom>
          <a:solidFill>
            <a:schemeClr val="tx2"/>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73" name="Oval 42">
            <a:extLst>
              <a:ext uri="{FF2B5EF4-FFF2-40B4-BE49-F238E27FC236}">
                <a16:creationId xmlns:a16="http://schemas.microsoft.com/office/drawing/2014/main" id="{084871E7-FCFE-4D50-8A47-68CDBA7B2623}"/>
              </a:ext>
            </a:extLst>
          </p:cNvPr>
          <p:cNvSpPr>
            <a:spLocks noChangeArrowheads="1"/>
          </p:cNvSpPr>
          <p:nvPr/>
        </p:nvSpPr>
        <p:spPr bwMode="auto">
          <a:xfrm>
            <a:off x="576434" y="1995098"/>
            <a:ext cx="584087" cy="585458"/>
          </a:xfrm>
          <a:prstGeom prst="ellipse">
            <a:avLst/>
          </a:prstGeom>
          <a:solidFill>
            <a:schemeClr val="tx2"/>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74" name="Oval 44">
            <a:extLst>
              <a:ext uri="{FF2B5EF4-FFF2-40B4-BE49-F238E27FC236}">
                <a16:creationId xmlns:a16="http://schemas.microsoft.com/office/drawing/2014/main" id="{B1590766-CFAF-4E74-8D64-448E62291CC9}"/>
              </a:ext>
            </a:extLst>
          </p:cNvPr>
          <p:cNvSpPr>
            <a:spLocks noChangeArrowheads="1"/>
          </p:cNvSpPr>
          <p:nvPr/>
        </p:nvSpPr>
        <p:spPr bwMode="auto">
          <a:xfrm>
            <a:off x="2838482" y="2432348"/>
            <a:ext cx="584087" cy="585458"/>
          </a:xfrm>
          <a:prstGeom prst="ellipse">
            <a:avLst/>
          </a:prstGeom>
          <a:solidFill>
            <a:schemeClr val="tx2">
              <a:lumMod val="60000"/>
              <a:lumOff val="4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76" name="Rectangle 75">
            <a:extLst>
              <a:ext uri="{FF2B5EF4-FFF2-40B4-BE49-F238E27FC236}">
                <a16:creationId xmlns:a16="http://schemas.microsoft.com/office/drawing/2014/main" id="{C56997B3-A8B9-4794-AD45-B8BC96A1A354}"/>
              </a:ext>
            </a:extLst>
          </p:cNvPr>
          <p:cNvSpPr/>
          <p:nvPr/>
        </p:nvSpPr>
        <p:spPr>
          <a:xfrm>
            <a:off x="1149202" y="1705890"/>
            <a:ext cx="1665816" cy="563223"/>
          </a:xfrm>
          <a:prstGeom prst="rect">
            <a:avLst/>
          </a:prstGeom>
        </p:spPr>
        <p:txBody>
          <a:bodyPr wrap="none">
            <a:spAutoFit/>
          </a:bodyP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Univers Light"/>
                <a:ea typeface="+mn-ea"/>
                <a:cs typeface="+mn-cs"/>
              </a:rPr>
              <a:t>Lot 1A: </a:t>
            </a:r>
          </a:p>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Univers Light"/>
                <a:ea typeface="+mn-ea"/>
                <a:cs typeface="+mn-cs"/>
              </a:rPr>
              <a:t>Flagship Projects</a:t>
            </a:r>
          </a:p>
        </p:txBody>
      </p:sp>
      <p:sp>
        <p:nvSpPr>
          <p:cNvPr id="77" name="Rectangle 76">
            <a:extLst>
              <a:ext uri="{FF2B5EF4-FFF2-40B4-BE49-F238E27FC236}">
                <a16:creationId xmlns:a16="http://schemas.microsoft.com/office/drawing/2014/main" id="{097D63DE-3312-4DF2-B95B-A3DCDB6DC591}"/>
              </a:ext>
            </a:extLst>
          </p:cNvPr>
          <p:cNvSpPr/>
          <p:nvPr/>
        </p:nvSpPr>
        <p:spPr>
          <a:xfrm>
            <a:off x="3406380" y="2140682"/>
            <a:ext cx="1715912" cy="782769"/>
          </a:xfrm>
          <a:prstGeom prst="rect">
            <a:avLst/>
          </a:prstGeom>
        </p:spPr>
        <p:txBody>
          <a:bodyPr wrap="square">
            <a:spAutoFit/>
          </a:bodyP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Univers Light"/>
                <a:ea typeface="+mn-ea"/>
                <a:cs typeface="+mn-cs"/>
              </a:rPr>
              <a:t>Lot 1B:</a:t>
            </a:r>
          </a:p>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Univers Light"/>
                <a:ea typeface="+mn-ea"/>
                <a:cs typeface="+mn-cs"/>
              </a:rPr>
              <a:t>Flagship Social Housing Projects</a:t>
            </a:r>
          </a:p>
        </p:txBody>
      </p:sp>
      <p:sp>
        <p:nvSpPr>
          <p:cNvPr id="78" name="Rectangle 77">
            <a:extLst>
              <a:ext uri="{FF2B5EF4-FFF2-40B4-BE49-F238E27FC236}">
                <a16:creationId xmlns:a16="http://schemas.microsoft.com/office/drawing/2014/main" id="{A880BC1A-1574-4BF1-8C50-5F2F9A4623D8}"/>
              </a:ext>
            </a:extLst>
          </p:cNvPr>
          <p:cNvSpPr/>
          <p:nvPr/>
        </p:nvSpPr>
        <p:spPr>
          <a:xfrm>
            <a:off x="5679084" y="1707009"/>
            <a:ext cx="1682240" cy="798669"/>
          </a:xfrm>
          <a:prstGeom prst="rect">
            <a:avLst/>
          </a:prstGeom>
        </p:spPr>
        <p:txBody>
          <a:bodyPr wrap="square">
            <a:spAutoFit/>
          </a:bodyP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Univers Light"/>
                <a:ea typeface="+mn-ea"/>
                <a:cs typeface="+mn-cs"/>
              </a:rPr>
              <a:t>Lot 1C:</a:t>
            </a:r>
          </a:p>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Univers Light"/>
                <a:ea typeface="+mn-ea"/>
                <a:cs typeface="+mn-cs"/>
              </a:rPr>
              <a:t>Counties and Towns</a:t>
            </a:r>
          </a:p>
        </p:txBody>
      </p:sp>
      <p:sp>
        <p:nvSpPr>
          <p:cNvPr id="85" name="Oval 32">
            <a:extLst>
              <a:ext uri="{FF2B5EF4-FFF2-40B4-BE49-F238E27FC236}">
                <a16:creationId xmlns:a16="http://schemas.microsoft.com/office/drawing/2014/main" id="{1FCDE9DB-F64E-4D6E-9041-7C403006A82D}"/>
              </a:ext>
            </a:extLst>
          </p:cNvPr>
          <p:cNvSpPr>
            <a:spLocks noChangeArrowheads="1"/>
          </p:cNvSpPr>
          <p:nvPr/>
        </p:nvSpPr>
        <p:spPr bwMode="auto">
          <a:xfrm>
            <a:off x="7538901" y="3079080"/>
            <a:ext cx="98065" cy="98065"/>
          </a:xfrm>
          <a:prstGeom prst="ellipse">
            <a:avLst/>
          </a:prstGeom>
          <a:solidFill>
            <a:schemeClr val="accent1">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63" name="Oval 12">
            <a:extLst>
              <a:ext uri="{FF2B5EF4-FFF2-40B4-BE49-F238E27FC236}">
                <a16:creationId xmlns:a16="http://schemas.microsoft.com/office/drawing/2014/main" id="{B5460A54-24E1-41DC-AE86-0848B394A4D6}"/>
              </a:ext>
            </a:extLst>
          </p:cNvPr>
          <p:cNvSpPr>
            <a:spLocks noChangeArrowheads="1"/>
          </p:cNvSpPr>
          <p:nvPr/>
        </p:nvSpPr>
        <p:spPr bwMode="auto">
          <a:xfrm>
            <a:off x="7565905" y="3409319"/>
            <a:ext cx="64606" cy="65760"/>
          </a:xfrm>
          <a:prstGeom prst="ellipse">
            <a:avLst/>
          </a:prstGeom>
          <a:solidFill>
            <a:schemeClr val="accent1">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65" name="Freeform 23">
            <a:extLst>
              <a:ext uri="{FF2B5EF4-FFF2-40B4-BE49-F238E27FC236}">
                <a16:creationId xmlns:a16="http://schemas.microsoft.com/office/drawing/2014/main" id="{45EBBC66-B00E-418A-B79A-BB6F953EA468}"/>
              </a:ext>
            </a:extLst>
          </p:cNvPr>
          <p:cNvSpPr>
            <a:spLocks/>
          </p:cNvSpPr>
          <p:nvPr/>
        </p:nvSpPr>
        <p:spPr bwMode="auto">
          <a:xfrm>
            <a:off x="7575468" y="2270624"/>
            <a:ext cx="283808" cy="813353"/>
          </a:xfrm>
          <a:custGeom>
            <a:avLst/>
            <a:gdLst>
              <a:gd name="T0" fmla="*/ 8 w 104"/>
              <a:gd name="T1" fmla="*/ 297 h 297"/>
              <a:gd name="T2" fmla="*/ 0 w 104"/>
              <a:gd name="T3" fmla="*/ 297 h 297"/>
              <a:gd name="T4" fmla="*/ 0 w 104"/>
              <a:gd name="T5" fmla="*/ 75 h 297"/>
              <a:gd name="T6" fmla="*/ 76 w 104"/>
              <a:gd name="T7" fmla="*/ 0 h 297"/>
              <a:gd name="T8" fmla="*/ 104 w 104"/>
              <a:gd name="T9" fmla="*/ 0 h 297"/>
              <a:gd name="T10" fmla="*/ 104 w 104"/>
              <a:gd name="T11" fmla="*/ 8 h 297"/>
              <a:gd name="T12" fmla="*/ 76 w 104"/>
              <a:gd name="T13" fmla="*/ 8 h 297"/>
              <a:gd name="T14" fmla="*/ 8 w 104"/>
              <a:gd name="T15" fmla="*/ 75 h 297"/>
              <a:gd name="T16" fmla="*/ 8 w 104"/>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297">
                <a:moveTo>
                  <a:pt x="8" y="297"/>
                </a:moveTo>
                <a:cubicBezTo>
                  <a:pt x="0" y="297"/>
                  <a:pt x="0" y="297"/>
                  <a:pt x="0" y="297"/>
                </a:cubicBezTo>
                <a:cubicBezTo>
                  <a:pt x="0" y="75"/>
                  <a:pt x="0" y="75"/>
                  <a:pt x="0" y="75"/>
                </a:cubicBezTo>
                <a:cubicBezTo>
                  <a:pt x="0" y="34"/>
                  <a:pt x="34" y="0"/>
                  <a:pt x="76" y="0"/>
                </a:cubicBezTo>
                <a:cubicBezTo>
                  <a:pt x="104" y="0"/>
                  <a:pt x="104" y="0"/>
                  <a:pt x="104" y="0"/>
                </a:cubicBezTo>
                <a:cubicBezTo>
                  <a:pt x="104" y="8"/>
                  <a:pt x="104" y="8"/>
                  <a:pt x="104" y="8"/>
                </a:cubicBezTo>
                <a:cubicBezTo>
                  <a:pt x="76" y="8"/>
                  <a:pt x="76" y="8"/>
                  <a:pt x="76" y="8"/>
                </a:cubicBezTo>
                <a:cubicBezTo>
                  <a:pt x="38" y="8"/>
                  <a:pt x="8" y="38"/>
                  <a:pt x="8" y="75"/>
                </a:cubicBezTo>
                <a:lnTo>
                  <a:pt x="8" y="297"/>
                </a:lnTo>
                <a:close/>
              </a:path>
            </a:pathLst>
          </a:custGeom>
          <a:solidFill>
            <a:schemeClr val="accent1">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66" name="Oval 38">
            <a:extLst>
              <a:ext uri="{FF2B5EF4-FFF2-40B4-BE49-F238E27FC236}">
                <a16:creationId xmlns:a16="http://schemas.microsoft.com/office/drawing/2014/main" id="{5A24D616-BA7E-493D-B8D7-D6C20F4C6C81}"/>
              </a:ext>
            </a:extLst>
          </p:cNvPr>
          <p:cNvSpPr>
            <a:spLocks noChangeArrowheads="1"/>
          </p:cNvSpPr>
          <p:nvPr/>
        </p:nvSpPr>
        <p:spPr bwMode="auto">
          <a:xfrm>
            <a:off x="7529440" y="3072362"/>
            <a:ext cx="111908" cy="113063"/>
          </a:xfrm>
          <a:prstGeom prst="ellipse">
            <a:avLst/>
          </a:prstGeom>
          <a:solidFill>
            <a:schemeClr val="accent1">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75" name="Oval 44">
            <a:extLst>
              <a:ext uri="{FF2B5EF4-FFF2-40B4-BE49-F238E27FC236}">
                <a16:creationId xmlns:a16="http://schemas.microsoft.com/office/drawing/2014/main" id="{1FAB49E0-1735-487C-A8AF-4EEDA8530387}"/>
              </a:ext>
            </a:extLst>
          </p:cNvPr>
          <p:cNvSpPr>
            <a:spLocks noChangeArrowheads="1"/>
          </p:cNvSpPr>
          <p:nvPr/>
        </p:nvSpPr>
        <p:spPr bwMode="auto">
          <a:xfrm>
            <a:off x="7306163" y="2437642"/>
            <a:ext cx="584087" cy="585458"/>
          </a:xfrm>
          <a:prstGeom prst="ellipse">
            <a:avLst/>
          </a:prstGeom>
          <a:solidFill>
            <a:schemeClr val="accent1">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79" name="Rectangle 78">
            <a:extLst>
              <a:ext uri="{FF2B5EF4-FFF2-40B4-BE49-F238E27FC236}">
                <a16:creationId xmlns:a16="http://schemas.microsoft.com/office/drawing/2014/main" id="{6ACD518D-214F-40A3-9FB3-20CE534B440C}"/>
              </a:ext>
            </a:extLst>
          </p:cNvPr>
          <p:cNvSpPr/>
          <p:nvPr/>
        </p:nvSpPr>
        <p:spPr>
          <a:xfrm>
            <a:off x="7897631" y="2147669"/>
            <a:ext cx="2032301" cy="1015663"/>
          </a:xfrm>
          <a:prstGeom prst="rect">
            <a:avLst/>
          </a:prstGeom>
        </p:spPr>
        <p:txBody>
          <a:bodyPr wrap="square">
            <a:spAutoFit/>
          </a:bodyP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Univers Light"/>
                <a:ea typeface="+mn-ea"/>
                <a:cs typeface="+mn-cs"/>
              </a:rPr>
              <a:t>Lot 1D:</a:t>
            </a:r>
          </a:p>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Univers Light"/>
                <a:ea typeface="+mn-ea"/>
                <a:cs typeface="+mn-cs"/>
              </a:rPr>
              <a:t>Nairobi and Mombasa County Projects</a:t>
            </a:r>
          </a:p>
        </p:txBody>
      </p:sp>
      <p:sp>
        <p:nvSpPr>
          <p:cNvPr id="83" name="Freeform 10">
            <a:extLst>
              <a:ext uri="{FF2B5EF4-FFF2-40B4-BE49-F238E27FC236}">
                <a16:creationId xmlns:a16="http://schemas.microsoft.com/office/drawing/2014/main" id="{851E35D0-2F7D-4FD9-81C9-C2AFBA1F8A38}"/>
              </a:ext>
            </a:extLst>
          </p:cNvPr>
          <p:cNvSpPr>
            <a:spLocks noEditPoints="1"/>
          </p:cNvSpPr>
          <p:nvPr/>
        </p:nvSpPr>
        <p:spPr bwMode="auto">
          <a:xfrm>
            <a:off x="7585525" y="3159977"/>
            <a:ext cx="21919" cy="237660"/>
          </a:xfrm>
          <a:custGeom>
            <a:avLst/>
            <a:gdLst>
              <a:gd name="T0" fmla="*/ 19 w 19"/>
              <a:gd name="T1" fmla="*/ 206 h 206"/>
              <a:gd name="T2" fmla="*/ 0 w 19"/>
              <a:gd name="T3" fmla="*/ 206 h 206"/>
              <a:gd name="T4" fmla="*/ 0 w 19"/>
              <a:gd name="T5" fmla="*/ 187 h 206"/>
              <a:gd name="T6" fmla="*/ 19 w 19"/>
              <a:gd name="T7" fmla="*/ 187 h 206"/>
              <a:gd name="T8" fmla="*/ 19 w 19"/>
              <a:gd name="T9" fmla="*/ 206 h 206"/>
              <a:gd name="T10" fmla="*/ 19 w 19"/>
              <a:gd name="T11" fmla="*/ 168 h 206"/>
              <a:gd name="T12" fmla="*/ 0 w 19"/>
              <a:gd name="T13" fmla="*/ 168 h 206"/>
              <a:gd name="T14" fmla="*/ 0 w 19"/>
              <a:gd name="T15" fmla="*/ 149 h 206"/>
              <a:gd name="T16" fmla="*/ 19 w 19"/>
              <a:gd name="T17" fmla="*/ 149 h 206"/>
              <a:gd name="T18" fmla="*/ 19 w 19"/>
              <a:gd name="T19" fmla="*/ 168 h 206"/>
              <a:gd name="T20" fmla="*/ 19 w 19"/>
              <a:gd name="T21" fmla="*/ 133 h 206"/>
              <a:gd name="T22" fmla="*/ 0 w 19"/>
              <a:gd name="T23" fmla="*/ 133 h 206"/>
              <a:gd name="T24" fmla="*/ 0 w 19"/>
              <a:gd name="T25" fmla="*/ 114 h 206"/>
              <a:gd name="T26" fmla="*/ 19 w 19"/>
              <a:gd name="T27" fmla="*/ 114 h 206"/>
              <a:gd name="T28" fmla="*/ 19 w 19"/>
              <a:gd name="T29" fmla="*/ 133 h 206"/>
              <a:gd name="T30" fmla="*/ 19 w 19"/>
              <a:gd name="T31" fmla="*/ 95 h 206"/>
              <a:gd name="T32" fmla="*/ 0 w 19"/>
              <a:gd name="T33" fmla="*/ 95 h 206"/>
              <a:gd name="T34" fmla="*/ 0 w 19"/>
              <a:gd name="T35" fmla="*/ 76 h 206"/>
              <a:gd name="T36" fmla="*/ 19 w 19"/>
              <a:gd name="T37" fmla="*/ 76 h 206"/>
              <a:gd name="T38" fmla="*/ 19 w 19"/>
              <a:gd name="T39" fmla="*/ 95 h 206"/>
              <a:gd name="T40" fmla="*/ 19 w 19"/>
              <a:gd name="T41" fmla="*/ 57 h 206"/>
              <a:gd name="T42" fmla="*/ 0 w 19"/>
              <a:gd name="T43" fmla="*/ 57 h 206"/>
              <a:gd name="T44" fmla="*/ 0 w 19"/>
              <a:gd name="T45" fmla="*/ 38 h 206"/>
              <a:gd name="T46" fmla="*/ 19 w 19"/>
              <a:gd name="T47" fmla="*/ 38 h 206"/>
              <a:gd name="T48" fmla="*/ 19 w 19"/>
              <a:gd name="T49" fmla="*/ 57 h 206"/>
              <a:gd name="T50" fmla="*/ 19 w 19"/>
              <a:gd name="T51" fmla="*/ 19 h 206"/>
              <a:gd name="T52" fmla="*/ 0 w 19"/>
              <a:gd name="T53" fmla="*/ 19 h 206"/>
              <a:gd name="T54" fmla="*/ 0 w 19"/>
              <a:gd name="T55" fmla="*/ 0 h 206"/>
              <a:gd name="T56" fmla="*/ 19 w 19"/>
              <a:gd name="T57" fmla="*/ 0 h 206"/>
              <a:gd name="T58" fmla="*/ 19 w 19"/>
              <a:gd name="T59" fmla="*/ 1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 h="206">
                <a:moveTo>
                  <a:pt x="19" y="206"/>
                </a:moveTo>
                <a:lnTo>
                  <a:pt x="0" y="206"/>
                </a:lnTo>
                <a:lnTo>
                  <a:pt x="0" y="187"/>
                </a:lnTo>
                <a:lnTo>
                  <a:pt x="19" y="187"/>
                </a:lnTo>
                <a:lnTo>
                  <a:pt x="19" y="206"/>
                </a:lnTo>
                <a:close/>
                <a:moveTo>
                  <a:pt x="19" y="168"/>
                </a:moveTo>
                <a:lnTo>
                  <a:pt x="0" y="168"/>
                </a:lnTo>
                <a:lnTo>
                  <a:pt x="0" y="149"/>
                </a:lnTo>
                <a:lnTo>
                  <a:pt x="19" y="149"/>
                </a:lnTo>
                <a:lnTo>
                  <a:pt x="19" y="168"/>
                </a:lnTo>
                <a:close/>
                <a:moveTo>
                  <a:pt x="19" y="133"/>
                </a:moveTo>
                <a:lnTo>
                  <a:pt x="0" y="133"/>
                </a:lnTo>
                <a:lnTo>
                  <a:pt x="0" y="114"/>
                </a:lnTo>
                <a:lnTo>
                  <a:pt x="19" y="114"/>
                </a:lnTo>
                <a:lnTo>
                  <a:pt x="19" y="133"/>
                </a:lnTo>
                <a:close/>
                <a:moveTo>
                  <a:pt x="19" y="95"/>
                </a:moveTo>
                <a:lnTo>
                  <a:pt x="0" y="95"/>
                </a:lnTo>
                <a:lnTo>
                  <a:pt x="0" y="76"/>
                </a:lnTo>
                <a:lnTo>
                  <a:pt x="19" y="76"/>
                </a:lnTo>
                <a:lnTo>
                  <a:pt x="19" y="95"/>
                </a:lnTo>
                <a:close/>
                <a:moveTo>
                  <a:pt x="19" y="57"/>
                </a:moveTo>
                <a:lnTo>
                  <a:pt x="0" y="57"/>
                </a:lnTo>
                <a:lnTo>
                  <a:pt x="0" y="38"/>
                </a:lnTo>
                <a:lnTo>
                  <a:pt x="19" y="38"/>
                </a:lnTo>
                <a:lnTo>
                  <a:pt x="19" y="57"/>
                </a:lnTo>
                <a:close/>
                <a:moveTo>
                  <a:pt x="19" y="19"/>
                </a:moveTo>
                <a:lnTo>
                  <a:pt x="0" y="19"/>
                </a:lnTo>
                <a:lnTo>
                  <a:pt x="0" y="0"/>
                </a:lnTo>
                <a:lnTo>
                  <a:pt x="19" y="0"/>
                </a:lnTo>
                <a:lnTo>
                  <a:pt x="19" y="19"/>
                </a:lnTo>
                <a:close/>
              </a:path>
            </a:pathLst>
          </a:custGeom>
          <a:solidFill>
            <a:schemeClr val="accent1">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86" name="Freeform 23">
            <a:extLst>
              <a:ext uri="{FF2B5EF4-FFF2-40B4-BE49-F238E27FC236}">
                <a16:creationId xmlns:a16="http://schemas.microsoft.com/office/drawing/2014/main" id="{45EBBC66-B00E-418A-B79A-BB6F953EA468}"/>
              </a:ext>
            </a:extLst>
          </p:cNvPr>
          <p:cNvSpPr>
            <a:spLocks/>
          </p:cNvSpPr>
          <p:nvPr/>
        </p:nvSpPr>
        <p:spPr bwMode="auto">
          <a:xfrm>
            <a:off x="10129813" y="2288742"/>
            <a:ext cx="283808" cy="813353"/>
          </a:xfrm>
          <a:custGeom>
            <a:avLst/>
            <a:gdLst>
              <a:gd name="T0" fmla="*/ 8 w 104"/>
              <a:gd name="T1" fmla="*/ 297 h 297"/>
              <a:gd name="T2" fmla="*/ 0 w 104"/>
              <a:gd name="T3" fmla="*/ 297 h 297"/>
              <a:gd name="T4" fmla="*/ 0 w 104"/>
              <a:gd name="T5" fmla="*/ 75 h 297"/>
              <a:gd name="T6" fmla="*/ 76 w 104"/>
              <a:gd name="T7" fmla="*/ 0 h 297"/>
              <a:gd name="T8" fmla="*/ 104 w 104"/>
              <a:gd name="T9" fmla="*/ 0 h 297"/>
              <a:gd name="T10" fmla="*/ 104 w 104"/>
              <a:gd name="T11" fmla="*/ 8 h 297"/>
              <a:gd name="T12" fmla="*/ 76 w 104"/>
              <a:gd name="T13" fmla="*/ 8 h 297"/>
              <a:gd name="T14" fmla="*/ 8 w 104"/>
              <a:gd name="T15" fmla="*/ 75 h 297"/>
              <a:gd name="T16" fmla="*/ 8 w 104"/>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297">
                <a:moveTo>
                  <a:pt x="8" y="297"/>
                </a:moveTo>
                <a:cubicBezTo>
                  <a:pt x="0" y="297"/>
                  <a:pt x="0" y="297"/>
                  <a:pt x="0" y="297"/>
                </a:cubicBezTo>
                <a:cubicBezTo>
                  <a:pt x="0" y="75"/>
                  <a:pt x="0" y="75"/>
                  <a:pt x="0" y="75"/>
                </a:cubicBezTo>
                <a:cubicBezTo>
                  <a:pt x="0" y="34"/>
                  <a:pt x="34" y="0"/>
                  <a:pt x="76" y="0"/>
                </a:cubicBezTo>
                <a:cubicBezTo>
                  <a:pt x="104" y="0"/>
                  <a:pt x="104" y="0"/>
                  <a:pt x="104" y="0"/>
                </a:cubicBezTo>
                <a:cubicBezTo>
                  <a:pt x="104" y="8"/>
                  <a:pt x="104" y="8"/>
                  <a:pt x="104" y="8"/>
                </a:cubicBezTo>
                <a:cubicBezTo>
                  <a:pt x="76" y="8"/>
                  <a:pt x="76" y="8"/>
                  <a:pt x="76" y="8"/>
                </a:cubicBezTo>
                <a:cubicBezTo>
                  <a:pt x="38" y="8"/>
                  <a:pt x="8" y="38"/>
                  <a:pt x="8" y="75"/>
                </a:cubicBezTo>
                <a:lnTo>
                  <a:pt x="8" y="297"/>
                </a:lnTo>
                <a:close/>
              </a:path>
            </a:pathLst>
          </a:custGeom>
          <a:solidFill>
            <a:schemeClr val="accent3">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87" name="Oval 44">
            <a:extLst>
              <a:ext uri="{FF2B5EF4-FFF2-40B4-BE49-F238E27FC236}">
                <a16:creationId xmlns:a16="http://schemas.microsoft.com/office/drawing/2014/main" id="{1FAB49E0-1735-487C-A8AF-4EEDA8530387}"/>
              </a:ext>
            </a:extLst>
          </p:cNvPr>
          <p:cNvSpPr>
            <a:spLocks noChangeArrowheads="1"/>
          </p:cNvSpPr>
          <p:nvPr/>
        </p:nvSpPr>
        <p:spPr bwMode="auto">
          <a:xfrm>
            <a:off x="9861020" y="2431454"/>
            <a:ext cx="584087" cy="585458"/>
          </a:xfrm>
          <a:prstGeom prst="ellipse">
            <a:avLst/>
          </a:prstGeom>
          <a:solidFill>
            <a:schemeClr val="accent3">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89" name="Oval 24">
            <a:extLst>
              <a:ext uri="{FF2B5EF4-FFF2-40B4-BE49-F238E27FC236}">
                <a16:creationId xmlns:a16="http://schemas.microsoft.com/office/drawing/2014/main" id="{0A355307-43F8-4BE7-A77C-F5391ECB6395}"/>
              </a:ext>
            </a:extLst>
          </p:cNvPr>
          <p:cNvSpPr>
            <a:spLocks noChangeArrowheads="1"/>
          </p:cNvSpPr>
          <p:nvPr/>
        </p:nvSpPr>
        <p:spPr bwMode="auto">
          <a:xfrm>
            <a:off x="7823121" y="2237832"/>
            <a:ext cx="81913" cy="81913"/>
          </a:xfrm>
          <a:prstGeom prst="ellipse">
            <a:avLst/>
          </a:prstGeom>
          <a:solidFill>
            <a:schemeClr val="accent1">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93" name="Oval 24">
            <a:extLst>
              <a:ext uri="{FF2B5EF4-FFF2-40B4-BE49-F238E27FC236}">
                <a16:creationId xmlns:a16="http://schemas.microsoft.com/office/drawing/2014/main" id="{0A355307-43F8-4BE7-A77C-F5391ECB6395}"/>
              </a:ext>
            </a:extLst>
          </p:cNvPr>
          <p:cNvSpPr>
            <a:spLocks noChangeArrowheads="1"/>
          </p:cNvSpPr>
          <p:nvPr/>
        </p:nvSpPr>
        <p:spPr bwMode="auto">
          <a:xfrm>
            <a:off x="10395938" y="2262661"/>
            <a:ext cx="81913" cy="81913"/>
          </a:xfrm>
          <a:prstGeom prst="ellipse">
            <a:avLst/>
          </a:prstGeom>
          <a:solidFill>
            <a:schemeClr val="accent3">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94" name="Rectangle 93">
            <a:extLst>
              <a:ext uri="{FF2B5EF4-FFF2-40B4-BE49-F238E27FC236}">
                <a16:creationId xmlns:a16="http://schemas.microsoft.com/office/drawing/2014/main" id="{6ACD518D-214F-40A3-9FB3-20CE534B440C}"/>
              </a:ext>
            </a:extLst>
          </p:cNvPr>
          <p:cNvSpPr/>
          <p:nvPr/>
        </p:nvSpPr>
        <p:spPr>
          <a:xfrm>
            <a:off x="10477851" y="1920708"/>
            <a:ext cx="2032301" cy="784830"/>
          </a:xfrm>
          <a:prstGeom prst="rect">
            <a:avLst/>
          </a:prstGeom>
        </p:spPr>
        <p:txBody>
          <a:bodyPr wrap="square">
            <a:spAutoFit/>
          </a:bodyP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Univers Light"/>
                <a:ea typeface="+mn-ea"/>
                <a:cs typeface="+mn-cs"/>
              </a:rPr>
              <a:t>Lot 1E:</a:t>
            </a:r>
          </a:p>
          <a:p>
            <a:pPr marL="0" marR="0" lvl="0" indent="0" algn="l" defTabSz="457198" rtl="0" eaLnBrk="1" fontAlgn="auto" latinLnBrk="0" hangingPunct="1">
              <a:lnSpc>
                <a:spcPct val="100000"/>
              </a:lnSpc>
              <a:spcBef>
                <a:spcPts val="0"/>
              </a:spcBef>
              <a:spcAft>
                <a:spcPts val="0"/>
              </a:spcAft>
              <a:buClrTx/>
              <a:buSzTx/>
              <a:buFontTx/>
              <a:buNone/>
              <a:tabLst/>
              <a:defRPr/>
            </a:pPr>
            <a:r>
              <a:rPr lang="en-GB" sz="1500" b="1" dirty="0">
                <a:solidFill>
                  <a:prstClr val="black"/>
                </a:solidFill>
                <a:latin typeface="Univers Light"/>
              </a:rPr>
              <a:t>Legacy </a:t>
            </a:r>
          </a:p>
          <a:p>
            <a:pPr marL="0" marR="0" lvl="0" indent="0" algn="l" defTabSz="457198" rtl="0" eaLnBrk="1" fontAlgn="auto" latinLnBrk="0" hangingPunct="1">
              <a:lnSpc>
                <a:spcPct val="100000"/>
              </a:lnSpc>
              <a:spcBef>
                <a:spcPts val="0"/>
              </a:spcBef>
              <a:spcAft>
                <a:spcPts val="0"/>
              </a:spcAft>
              <a:buClrTx/>
              <a:buSzTx/>
              <a:buFontTx/>
              <a:buNone/>
              <a:tabLst/>
              <a:defRPr/>
            </a:pPr>
            <a:r>
              <a:rPr lang="en-GB" sz="1500" b="1" dirty="0">
                <a:solidFill>
                  <a:prstClr val="black"/>
                </a:solidFill>
                <a:latin typeface="Univers Light"/>
              </a:rPr>
              <a:t>Projects</a:t>
            </a:r>
          </a:p>
        </p:txBody>
      </p:sp>
      <p:sp>
        <p:nvSpPr>
          <p:cNvPr id="95" name="Rectangle 94">
            <a:extLst>
              <a:ext uri="{FF2B5EF4-FFF2-40B4-BE49-F238E27FC236}">
                <a16:creationId xmlns:a16="http://schemas.microsoft.com/office/drawing/2014/main" id="{B1E95B16-A5FB-4A3D-989E-EA1ABB2816D4}"/>
              </a:ext>
            </a:extLst>
          </p:cNvPr>
          <p:cNvSpPr/>
          <p:nvPr/>
        </p:nvSpPr>
        <p:spPr>
          <a:xfrm>
            <a:off x="10111525" y="3582737"/>
            <a:ext cx="1382823" cy="1292662"/>
          </a:xfrm>
          <a:prstGeom prst="rect">
            <a:avLst/>
          </a:prstGeom>
        </p:spPr>
        <p:txBody>
          <a:bodyPr wrap="square" lIns="0" tIns="0" rIns="0" bIns="0">
            <a:spAutoFit/>
          </a:bodyPr>
          <a:lstStyle/>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err="1">
                <a:ln>
                  <a:noFill/>
                </a:ln>
                <a:solidFill>
                  <a:prstClr val="black"/>
                </a:solidFill>
                <a:effectLst/>
                <a:uLnTx/>
                <a:uFillTx/>
                <a:latin typeface="Univers Light"/>
                <a:ea typeface="Verdana" panose="020B0604030504040204" pitchFamily="34" charset="0"/>
                <a:cs typeface="Verdana" panose="020B0604030504040204" pitchFamily="34" charset="0"/>
              </a:rPr>
              <a:t>Wote</a:t>
            </a: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dirty="0" err="1">
                <a:solidFill>
                  <a:prstClr val="black"/>
                </a:solidFill>
                <a:latin typeface="Univers Light"/>
                <a:ea typeface="Verdana" panose="020B0604030504040204" pitchFamily="34" charset="0"/>
                <a:cs typeface="Verdana" panose="020B0604030504040204" pitchFamily="34" charset="0"/>
              </a:rPr>
              <a:t>Voi</a:t>
            </a:r>
            <a:endParaRPr lang="en-GB" sz="1400" dirty="0">
              <a:solidFill>
                <a:prstClr val="black"/>
              </a:solidFill>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400" dirty="0">
                <a:solidFill>
                  <a:prstClr val="black"/>
                </a:solidFill>
                <a:latin typeface="Univers Light"/>
                <a:ea typeface="Verdana" panose="020B0604030504040204" pitchFamily="34" charset="0"/>
                <a:cs typeface="Verdana" panose="020B0604030504040204" pitchFamily="34" charset="0"/>
              </a:rPr>
              <a:t>Kisumu</a:t>
            </a: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GB" sz="1400" dirty="0">
              <a:solidFill>
                <a:prstClr val="black"/>
              </a:solidFill>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GB" sz="1400" dirty="0">
              <a:solidFill>
                <a:prstClr val="black"/>
              </a:solidFill>
              <a:latin typeface="Univers Light"/>
              <a:ea typeface="Verdana" panose="020B0604030504040204" pitchFamily="34" charset="0"/>
              <a:cs typeface="Verdana" panose="020B0604030504040204" pitchFamily="34" charset="0"/>
            </a:endParaRPr>
          </a:p>
          <a:p>
            <a:pPr marL="171449" marR="0" lvl="0" indent="-171449" algn="l" defTabSz="457198"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400" b="0" i="0" u="none" strike="noStrike" kern="1200" cap="none" spc="0" normalizeH="0" baseline="0" noProof="0" dirty="0">
              <a:ln>
                <a:noFill/>
              </a:ln>
              <a:solidFill>
                <a:prstClr val="black"/>
              </a:solidFill>
              <a:effectLst/>
              <a:uLnTx/>
              <a:uFillTx/>
              <a:latin typeface="Univers Light"/>
              <a:ea typeface="Verdana" panose="020B0604030504040204" pitchFamily="34" charset="0"/>
              <a:cs typeface="Verdana" panose="020B0604030504040204" pitchFamily="34" charset="0"/>
            </a:endParaRPr>
          </a:p>
        </p:txBody>
      </p:sp>
      <p:sp>
        <p:nvSpPr>
          <p:cNvPr id="96" name="Oval 12">
            <a:extLst>
              <a:ext uri="{FF2B5EF4-FFF2-40B4-BE49-F238E27FC236}">
                <a16:creationId xmlns:a16="http://schemas.microsoft.com/office/drawing/2014/main" id="{B5460A54-24E1-41DC-AE86-0848B394A4D6}"/>
              </a:ext>
            </a:extLst>
          </p:cNvPr>
          <p:cNvSpPr>
            <a:spLocks noChangeArrowheads="1"/>
          </p:cNvSpPr>
          <p:nvPr/>
        </p:nvSpPr>
        <p:spPr bwMode="auto">
          <a:xfrm>
            <a:off x="10111525" y="3399319"/>
            <a:ext cx="64606" cy="65760"/>
          </a:xfrm>
          <a:prstGeom prst="ellipse">
            <a:avLst/>
          </a:prstGeom>
          <a:solidFill>
            <a:schemeClr val="accent3">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97" name="Freeform 10">
            <a:extLst>
              <a:ext uri="{FF2B5EF4-FFF2-40B4-BE49-F238E27FC236}">
                <a16:creationId xmlns:a16="http://schemas.microsoft.com/office/drawing/2014/main" id="{851E35D0-2F7D-4FD9-81C9-C2AFBA1F8A38}"/>
              </a:ext>
            </a:extLst>
          </p:cNvPr>
          <p:cNvSpPr>
            <a:spLocks noEditPoints="1"/>
          </p:cNvSpPr>
          <p:nvPr/>
        </p:nvSpPr>
        <p:spPr bwMode="auto">
          <a:xfrm>
            <a:off x="10131145" y="3159121"/>
            <a:ext cx="21919" cy="237660"/>
          </a:xfrm>
          <a:custGeom>
            <a:avLst/>
            <a:gdLst>
              <a:gd name="T0" fmla="*/ 19 w 19"/>
              <a:gd name="T1" fmla="*/ 206 h 206"/>
              <a:gd name="T2" fmla="*/ 0 w 19"/>
              <a:gd name="T3" fmla="*/ 206 h 206"/>
              <a:gd name="T4" fmla="*/ 0 w 19"/>
              <a:gd name="T5" fmla="*/ 187 h 206"/>
              <a:gd name="T6" fmla="*/ 19 w 19"/>
              <a:gd name="T7" fmla="*/ 187 h 206"/>
              <a:gd name="T8" fmla="*/ 19 w 19"/>
              <a:gd name="T9" fmla="*/ 206 h 206"/>
              <a:gd name="T10" fmla="*/ 19 w 19"/>
              <a:gd name="T11" fmla="*/ 168 h 206"/>
              <a:gd name="T12" fmla="*/ 0 w 19"/>
              <a:gd name="T13" fmla="*/ 168 h 206"/>
              <a:gd name="T14" fmla="*/ 0 w 19"/>
              <a:gd name="T15" fmla="*/ 149 h 206"/>
              <a:gd name="T16" fmla="*/ 19 w 19"/>
              <a:gd name="T17" fmla="*/ 149 h 206"/>
              <a:gd name="T18" fmla="*/ 19 w 19"/>
              <a:gd name="T19" fmla="*/ 168 h 206"/>
              <a:gd name="T20" fmla="*/ 19 w 19"/>
              <a:gd name="T21" fmla="*/ 133 h 206"/>
              <a:gd name="T22" fmla="*/ 0 w 19"/>
              <a:gd name="T23" fmla="*/ 133 h 206"/>
              <a:gd name="T24" fmla="*/ 0 w 19"/>
              <a:gd name="T25" fmla="*/ 114 h 206"/>
              <a:gd name="T26" fmla="*/ 19 w 19"/>
              <a:gd name="T27" fmla="*/ 114 h 206"/>
              <a:gd name="T28" fmla="*/ 19 w 19"/>
              <a:gd name="T29" fmla="*/ 133 h 206"/>
              <a:gd name="T30" fmla="*/ 19 w 19"/>
              <a:gd name="T31" fmla="*/ 95 h 206"/>
              <a:gd name="T32" fmla="*/ 0 w 19"/>
              <a:gd name="T33" fmla="*/ 95 h 206"/>
              <a:gd name="T34" fmla="*/ 0 w 19"/>
              <a:gd name="T35" fmla="*/ 76 h 206"/>
              <a:gd name="T36" fmla="*/ 19 w 19"/>
              <a:gd name="T37" fmla="*/ 76 h 206"/>
              <a:gd name="T38" fmla="*/ 19 w 19"/>
              <a:gd name="T39" fmla="*/ 95 h 206"/>
              <a:gd name="T40" fmla="*/ 19 w 19"/>
              <a:gd name="T41" fmla="*/ 57 h 206"/>
              <a:gd name="T42" fmla="*/ 0 w 19"/>
              <a:gd name="T43" fmla="*/ 57 h 206"/>
              <a:gd name="T44" fmla="*/ 0 w 19"/>
              <a:gd name="T45" fmla="*/ 38 h 206"/>
              <a:gd name="T46" fmla="*/ 19 w 19"/>
              <a:gd name="T47" fmla="*/ 38 h 206"/>
              <a:gd name="T48" fmla="*/ 19 w 19"/>
              <a:gd name="T49" fmla="*/ 57 h 206"/>
              <a:gd name="T50" fmla="*/ 19 w 19"/>
              <a:gd name="T51" fmla="*/ 19 h 206"/>
              <a:gd name="T52" fmla="*/ 0 w 19"/>
              <a:gd name="T53" fmla="*/ 19 h 206"/>
              <a:gd name="T54" fmla="*/ 0 w 19"/>
              <a:gd name="T55" fmla="*/ 0 h 206"/>
              <a:gd name="T56" fmla="*/ 19 w 19"/>
              <a:gd name="T57" fmla="*/ 0 h 206"/>
              <a:gd name="T58" fmla="*/ 19 w 19"/>
              <a:gd name="T59" fmla="*/ 1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 h="206">
                <a:moveTo>
                  <a:pt x="19" y="206"/>
                </a:moveTo>
                <a:lnTo>
                  <a:pt x="0" y="206"/>
                </a:lnTo>
                <a:lnTo>
                  <a:pt x="0" y="187"/>
                </a:lnTo>
                <a:lnTo>
                  <a:pt x="19" y="187"/>
                </a:lnTo>
                <a:lnTo>
                  <a:pt x="19" y="206"/>
                </a:lnTo>
                <a:close/>
                <a:moveTo>
                  <a:pt x="19" y="168"/>
                </a:moveTo>
                <a:lnTo>
                  <a:pt x="0" y="168"/>
                </a:lnTo>
                <a:lnTo>
                  <a:pt x="0" y="149"/>
                </a:lnTo>
                <a:lnTo>
                  <a:pt x="19" y="149"/>
                </a:lnTo>
                <a:lnTo>
                  <a:pt x="19" y="168"/>
                </a:lnTo>
                <a:close/>
                <a:moveTo>
                  <a:pt x="19" y="133"/>
                </a:moveTo>
                <a:lnTo>
                  <a:pt x="0" y="133"/>
                </a:lnTo>
                <a:lnTo>
                  <a:pt x="0" y="114"/>
                </a:lnTo>
                <a:lnTo>
                  <a:pt x="19" y="114"/>
                </a:lnTo>
                <a:lnTo>
                  <a:pt x="19" y="133"/>
                </a:lnTo>
                <a:close/>
                <a:moveTo>
                  <a:pt x="19" y="95"/>
                </a:moveTo>
                <a:lnTo>
                  <a:pt x="0" y="95"/>
                </a:lnTo>
                <a:lnTo>
                  <a:pt x="0" y="76"/>
                </a:lnTo>
                <a:lnTo>
                  <a:pt x="19" y="76"/>
                </a:lnTo>
                <a:lnTo>
                  <a:pt x="19" y="95"/>
                </a:lnTo>
                <a:close/>
                <a:moveTo>
                  <a:pt x="19" y="57"/>
                </a:moveTo>
                <a:lnTo>
                  <a:pt x="0" y="57"/>
                </a:lnTo>
                <a:lnTo>
                  <a:pt x="0" y="38"/>
                </a:lnTo>
                <a:lnTo>
                  <a:pt x="19" y="38"/>
                </a:lnTo>
                <a:lnTo>
                  <a:pt x="19" y="57"/>
                </a:lnTo>
                <a:close/>
                <a:moveTo>
                  <a:pt x="19" y="19"/>
                </a:moveTo>
                <a:lnTo>
                  <a:pt x="0" y="19"/>
                </a:lnTo>
                <a:lnTo>
                  <a:pt x="0" y="0"/>
                </a:lnTo>
                <a:lnTo>
                  <a:pt x="19" y="0"/>
                </a:lnTo>
                <a:lnTo>
                  <a:pt x="19" y="19"/>
                </a:lnTo>
                <a:close/>
              </a:path>
            </a:pathLst>
          </a:custGeom>
          <a:solidFill>
            <a:schemeClr val="accent3">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98" name="Oval 38">
            <a:extLst>
              <a:ext uri="{FF2B5EF4-FFF2-40B4-BE49-F238E27FC236}">
                <a16:creationId xmlns:a16="http://schemas.microsoft.com/office/drawing/2014/main" id="{5A24D616-BA7E-493D-B8D7-D6C20F4C6C81}"/>
              </a:ext>
            </a:extLst>
          </p:cNvPr>
          <p:cNvSpPr>
            <a:spLocks noChangeArrowheads="1"/>
          </p:cNvSpPr>
          <p:nvPr/>
        </p:nvSpPr>
        <p:spPr bwMode="auto">
          <a:xfrm>
            <a:off x="10086150" y="3085040"/>
            <a:ext cx="111908" cy="113063"/>
          </a:xfrm>
          <a:prstGeom prst="ellipse">
            <a:avLst/>
          </a:prstGeom>
          <a:solidFill>
            <a:schemeClr val="accent3">
              <a:lumMod val="50000"/>
            </a:schemeClr>
          </a:solidFill>
          <a:ln>
            <a:noFill/>
          </a:ln>
          <a:extLst/>
        </p:spPr>
        <p:txBody>
          <a:bodyPr vert="horz" wrap="square" lIns="91438" tIns="45720" rIns="91438" bIns="45720" numCol="1" anchor="t" anchorCtr="0" compatLnSpc="1">
            <a:prstTxWarp prst="textNoShape">
              <a:avLst/>
            </a:prstTxWarp>
          </a:bodyPr>
          <a:lstStyle/>
          <a:p>
            <a:pPr marL="0" marR="0" lvl="0" indent="0" algn="l" defTabSz="457198"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dirty="0">
              <a:ln>
                <a:noFill/>
              </a:ln>
              <a:solidFill>
                <a:prstClr val="black"/>
              </a:solidFill>
              <a:effectLst/>
              <a:uLnTx/>
              <a:uFillTx/>
              <a:latin typeface="Univers Light"/>
              <a:ea typeface="+mn-ea"/>
              <a:cs typeface="+mn-cs"/>
            </a:endParaRPr>
          </a:p>
        </p:txBody>
      </p:sp>
      <p:sp>
        <p:nvSpPr>
          <p:cNvPr id="99" name="Rectangle 98">
            <a:extLst>
              <a:ext uri="{FF2B5EF4-FFF2-40B4-BE49-F238E27FC236}">
                <a16:creationId xmlns:a16="http://schemas.microsoft.com/office/drawing/2014/main" id="{EB385CB7-A4DD-49EC-8F0F-226D0328CB0A}"/>
              </a:ext>
            </a:extLst>
          </p:cNvPr>
          <p:cNvSpPr/>
          <p:nvPr/>
        </p:nvSpPr>
        <p:spPr>
          <a:xfrm>
            <a:off x="9861020" y="5668539"/>
            <a:ext cx="2353482" cy="326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198"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Univers Light"/>
                <a:ea typeface="+mn-ea"/>
                <a:cs typeface="+mn-cs"/>
              </a:rPr>
              <a:t>Total Units: TBD</a:t>
            </a:r>
          </a:p>
        </p:txBody>
      </p:sp>
    </p:spTree>
    <p:extLst>
      <p:ext uri="{BB962C8B-B14F-4D97-AF65-F5344CB8AC3E}">
        <p14:creationId xmlns:p14="http://schemas.microsoft.com/office/powerpoint/2010/main" val="2921147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D77AE-673D-4CBB-B06E-7A2B30C8F619}"/>
              </a:ext>
            </a:extLst>
          </p:cNvPr>
          <p:cNvSpPr>
            <a:spLocks noGrp="1"/>
          </p:cNvSpPr>
          <p:nvPr>
            <p:ph type="title"/>
          </p:nvPr>
        </p:nvSpPr>
        <p:spPr/>
        <p:txBody>
          <a:bodyPr/>
          <a:lstStyle/>
          <a:p>
            <a:r>
              <a:rPr lang="en-US" dirty="0"/>
              <a:t>Rural housing</a:t>
            </a:r>
          </a:p>
        </p:txBody>
      </p:sp>
      <p:sp>
        <p:nvSpPr>
          <p:cNvPr id="3" name="Date Placeholder 2">
            <a:extLst>
              <a:ext uri="{FF2B5EF4-FFF2-40B4-BE49-F238E27FC236}">
                <a16:creationId xmlns:a16="http://schemas.microsoft.com/office/drawing/2014/main" id="{D1E6FBE5-3485-40F1-ABCF-34D93EDBDE05}"/>
              </a:ext>
            </a:extLst>
          </p:cNvPr>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92648977-E5E3-4B60-B8A0-E607B47C78D4}"/>
              </a:ext>
            </a:extLst>
          </p:cNvPr>
          <p:cNvSpPr>
            <a:spLocks noGrp="1"/>
          </p:cNvSpPr>
          <p:nvPr>
            <p:ph type="ftr" sz="quarter" idx="11"/>
          </p:nvPr>
        </p:nvSpPr>
        <p:spPr/>
        <p:txBody>
          <a:bodyPr/>
          <a:lstStyle/>
          <a:p>
            <a:r>
              <a:rPr lang="en-US"/>
              <a:t>CONFIDENTIAL</a:t>
            </a:r>
          </a:p>
        </p:txBody>
      </p:sp>
      <p:sp>
        <p:nvSpPr>
          <p:cNvPr id="5" name="Slide Number Placeholder 4">
            <a:extLst>
              <a:ext uri="{FF2B5EF4-FFF2-40B4-BE49-F238E27FC236}">
                <a16:creationId xmlns:a16="http://schemas.microsoft.com/office/drawing/2014/main" id="{5686B31D-79BF-4AE3-8410-127A8D23216B}"/>
              </a:ext>
            </a:extLst>
          </p:cNvPr>
          <p:cNvSpPr>
            <a:spLocks noGrp="1"/>
          </p:cNvSpPr>
          <p:nvPr>
            <p:ph type="sldNum" sz="quarter" idx="12"/>
          </p:nvPr>
        </p:nvSpPr>
        <p:spPr/>
        <p:txBody>
          <a:bodyPr/>
          <a:lstStyle/>
          <a:p>
            <a:fld id="{48F63A3B-78C7-47BE-AE5E-E10140E04643}" type="slidenum">
              <a:rPr lang="en-US" smtClean="0"/>
              <a:t>11</a:t>
            </a:fld>
            <a:endParaRPr lang="en-US" dirty="0"/>
          </a:p>
        </p:txBody>
      </p:sp>
      <p:sp>
        <p:nvSpPr>
          <p:cNvPr id="6" name="Content Placeholder 5">
            <a:extLst>
              <a:ext uri="{FF2B5EF4-FFF2-40B4-BE49-F238E27FC236}">
                <a16:creationId xmlns:a16="http://schemas.microsoft.com/office/drawing/2014/main" id="{AA28A04B-670E-4730-89F9-9CA965229448}"/>
              </a:ext>
            </a:extLst>
          </p:cNvPr>
          <p:cNvSpPr>
            <a:spLocks noGrp="1"/>
          </p:cNvSpPr>
          <p:nvPr>
            <p:ph sz="quarter" idx="13"/>
          </p:nvPr>
        </p:nvSpPr>
        <p:spPr/>
        <p:txBody>
          <a:bodyPr/>
          <a:lstStyle/>
          <a:p>
            <a:r>
              <a:rPr lang="en-US" dirty="0"/>
              <a:t>AFFORDABLE HOUSING PROGRAM</a:t>
            </a:r>
          </a:p>
        </p:txBody>
      </p:sp>
      <p:pic>
        <p:nvPicPr>
          <p:cNvPr id="9" name="Graphic 8" descr="Key">
            <a:extLst>
              <a:ext uri="{FF2B5EF4-FFF2-40B4-BE49-F238E27FC236}">
                <a16:creationId xmlns:a16="http://schemas.microsoft.com/office/drawing/2014/main" id="{F97CFE97-BEFF-4F4B-A2B5-D05CD471AD3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8818" y="828809"/>
            <a:ext cx="914400" cy="914400"/>
          </a:xfrm>
          <a:prstGeom prst="rect">
            <a:avLst/>
          </a:prstGeom>
        </p:spPr>
      </p:pic>
      <p:sp>
        <p:nvSpPr>
          <p:cNvPr id="10" name="Rectangle 9">
            <a:extLst>
              <a:ext uri="{FF2B5EF4-FFF2-40B4-BE49-F238E27FC236}">
                <a16:creationId xmlns:a16="http://schemas.microsoft.com/office/drawing/2014/main" id="{08B4A1F2-22B8-4781-93B8-F814C656BAFF}"/>
              </a:ext>
            </a:extLst>
          </p:cNvPr>
          <p:cNvSpPr/>
          <p:nvPr/>
        </p:nvSpPr>
        <p:spPr>
          <a:xfrm>
            <a:off x="1310185" y="1036638"/>
            <a:ext cx="10456365" cy="52972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t>One of the major challenges of housing in rural areas is the quality of building materials. We have constructed </a:t>
            </a:r>
            <a:r>
              <a:rPr lang="en-US" sz="1400" b="1" dirty="0">
                <a:solidFill>
                  <a:schemeClr val="tx2">
                    <a:lumMod val="50000"/>
                  </a:schemeClr>
                </a:solidFill>
              </a:rPr>
              <a:t>92 appropriate building technology (ABT) </a:t>
            </a:r>
            <a:r>
              <a:rPr lang="en-US" sz="1400" b="1" dirty="0" err="1">
                <a:solidFill>
                  <a:schemeClr val="tx2">
                    <a:lumMod val="50000"/>
                  </a:schemeClr>
                </a:solidFill>
              </a:rPr>
              <a:t>centres</a:t>
            </a:r>
            <a:r>
              <a:rPr lang="en-US" sz="1400" b="1" dirty="0">
                <a:solidFill>
                  <a:schemeClr val="tx2">
                    <a:lumMod val="50000"/>
                  </a:schemeClr>
                </a:solidFill>
              </a:rPr>
              <a:t> across the country</a:t>
            </a:r>
            <a:r>
              <a:rPr lang="en-US" sz="1400" dirty="0"/>
              <a:t> to promote use of local materials in building construction.</a:t>
            </a:r>
          </a:p>
        </p:txBody>
      </p:sp>
      <p:grpSp>
        <p:nvGrpSpPr>
          <p:cNvPr id="7" name="Group 6">
            <a:extLst>
              <a:ext uri="{FF2B5EF4-FFF2-40B4-BE49-F238E27FC236}">
                <a16:creationId xmlns:a16="http://schemas.microsoft.com/office/drawing/2014/main" id="{6961D09A-3E70-4611-BD32-48CC91276061}"/>
              </a:ext>
            </a:extLst>
          </p:cNvPr>
          <p:cNvGrpSpPr/>
          <p:nvPr/>
        </p:nvGrpSpPr>
        <p:grpSpPr>
          <a:xfrm>
            <a:off x="351692" y="1724934"/>
            <a:ext cx="11388603" cy="4480306"/>
            <a:chOff x="710935" y="1685002"/>
            <a:chExt cx="11029360" cy="4480306"/>
          </a:xfrm>
        </p:grpSpPr>
        <p:pic>
          <p:nvPicPr>
            <p:cNvPr id="34" name="Graphic 33" descr="Teacher">
              <a:extLst>
                <a:ext uri="{FF2B5EF4-FFF2-40B4-BE49-F238E27FC236}">
                  <a16:creationId xmlns:a16="http://schemas.microsoft.com/office/drawing/2014/main" id="{2B3E2583-B7A3-4465-AF76-CDB8FDEB6361}"/>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37991" y="2319615"/>
              <a:ext cx="914400" cy="914400"/>
            </a:xfrm>
            <a:prstGeom prst="rect">
              <a:avLst/>
            </a:prstGeom>
          </p:spPr>
        </p:pic>
        <p:sp>
          <p:nvSpPr>
            <p:cNvPr id="13" name="Rectangle 12">
              <a:extLst>
                <a:ext uri="{FF2B5EF4-FFF2-40B4-BE49-F238E27FC236}">
                  <a16:creationId xmlns:a16="http://schemas.microsoft.com/office/drawing/2014/main" id="{49790ED7-40E0-40B3-80DA-63395552076B}"/>
                </a:ext>
              </a:extLst>
            </p:cNvPr>
            <p:cNvSpPr/>
            <p:nvPr/>
          </p:nvSpPr>
          <p:spPr>
            <a:xfrm>
              <a:off x="710935" y="1687085"/>
              <a:ext cx="2567386" cy="1765982"/>
            </a:xfrm>
            <a:prstGeom prst="rect">
              <a:avLst/>
            </a:prstGeom>
            <a:no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lstStyle/>
            <a:p>
              <a:pPr algn="ctr"/>
              <a:r>
                <a:rPr lang="en-US" sz="1400" b="1" dirty="0"/>
                <a:t>Research and Training</a:t>
              </a:r>
            </a:p>
            <a:p>
              <a:pPr algn="ctr"/>
              <a:endParaRPr lang="en-US" sz="1400" dirty="0"/>
            </a:p>
          </p:txBody>
        </p:sp>
        <p:sp>
          <p:nvSpPr>
            <p:cNvPr id="15" name="Rectangle 14">
              <a:extLst>
                <a:ext uri="{FF2B5EF4-FFF2-40B4-BE49-F238E27FC236}">
                  <a16:creationId xmlns:a16="http://schemas.microsoft.com/office/drawing/2014/main" id="{9EF6FB4B-1249-49A0-9EA2-4EC32A0BF43F}"/>
                </a:ext>
              </a:extLst>
            </p:cNvPr>
            <p:cNvSpPr/>
            <p:nvPr/>
          </p:nvSpPr>
          <p:spPr>
            <a:xfrm>
              <a:off x="3535061" y="1685002"/>
              <a:ext cx="2567386" cy="1765982"/>
            </a:xfrm>
            <a:prstGeom prst="rect">
              <a:avLst/>
            </a:prstGeom>
            <a:no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lstStyle/>
            <a:p>
              <a:pPr algn="ctr"/>
              <a:r>
                <a:rPr lang="en-US" sz="1400" b="1" dirty="0"/>
                <a:t>Region specific solutions</a:t>
              </a:r>
            </a:p>
            <a:p>
              <a:pPr algn="ctr"/>
              <a:endParaRPr lang="en-US" sz="1400" dirty="0"/>
            </a:p>
          </p:txBody>
        </p:sp>
        <p:sp>
          <p:nvSpPr>
            <p:cNvPr id="17" name="Rectangle 16">
              <a:extLst>
                <a:ext uri="{FF2B5EF4-FFF2-40B4-BE49-F238E27FC236}">
                  <a16:creationId xmlns:a16="http://schemas.microsoft.com/office/drawing/2014/main" id="{6AA7809F-EEDF-4BB9-903F-FA23C0D9B1EF}"/>
                </a:ext>
              </a:extLst>
            </p:cNvPr>
            <p:cNvSpPr/>
            <p:nvPr/>
          </p:nvSpPr>
          <p:spPr>
            <a:xfrm>
              <a:off x="6359187" y="1685002"/>
              <a:ext cx="2567386" cy="1765982"/>
            </a:xfrm>
            <a:prstGeom prst="rect">
              <a:avLst/>
            </a:prstGeom>
            <a:no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lstStyle/>
            <a:p>
              <a:pPr algn="ctr"/>
              <a:r>
                <a:rPr lang="en-US" sz="1400" b="1" dirty="0" err="1"/>
                <a:t>Matofali</a:t>
              </a:r>
              <a:r>
                <a:rPr lang="en-US" sz="1400" b="1" dirty="0"/>
                <a:t> Machine</a:t>
              </a:r>
            </a:p>
          </p:txBody>
        </p:sp>
        <p:sp>
          <p:nvSpPr>
            <p:cNvPr id="18" name="Freeform: Shape 17">
              <a:extLst>
                <a:ext uri="{FF2B5EF4-FFF2-40B4-BE49-F238E27FC236}">
                  <a16:creationId xmlns:a16="http://schemas.microsoft.com/office/drawing/2014/main" id="{366F951D-FD3D-4195-A555-9DDC51CEC5ED}"/>
                </a:ext>
              </a:extLst>
            </p:cNvPr>
            <p:cNvSpPr/>
            <p:nvPr/>
          </p:nvSpPr>
          <p:spPr>
            <a:xfrm>
              <a:off x="6590252" y="3323384"/>
              <a:ext cx="2284973" cy="2522393"/>
            </a:xfrm>
            <a:custGeom>
              <a:avLst/>
              <a:gdLst>
                <a:gd name="connsiteX0" fmla="*/ 0 w 1647826"/>
                <a:gd name="connsiteY0" fmla="*/ 0 h 518417"/>
                <a:gd name="connsiteX1" fmla="*/ 961232 w 1647826"/>
                <a:gd name="connsiteY1" fmla="*/ 0 h 518417"/>
                <a:gd name="connsiteX2" fmla="*/ 1157598 w 1647826"/>
                <a:gd name="connsiteY2" fmla="*/ -55471 h 518417"/>
                <a:gd name="connsiteX3" fmla="*/ 1373188 w 1647826"/>
                <a:gd name="connsiteY3" fmla="*/ 0 h 518417"/>
                <a:gd name="connsiteX4" fmla="*/ 1647826 w 1647826"/>
                <a:gd name="connsiteY4" fmla="*/ 0 h 518417"/>
                <a:gd name="connsiteX5" fmla="*/ 1647826 w 1647826"/>
                <a:gd name="connsiteY5" fmla="*/ 86403 h 518417"/>
                <a:gd name="connsiteX6" fmla="*/ 1647826 w 1647826"/>
                <a:gd name="connsiteY6" fmla="*/ 86403 h 518417"/>
                <a:gd name="connsiteX7" fmla="*/ 1647826 w 1647826"/>
                <a:gd name="connsiteY7" fmla="*/ 216007 h 518417"/>
                <a:gd name="connsiteX8" fmla="*/ 1647826 w 1647826"/>
                <a:gd name="connsiteY8" fmla="*/ 518417 h 518417"/>
                <a:gd name="connsiteX9" fmla="*/ 1373188 w 1647826"/>
                <a:gd name="connsiteY9" fmla="*/ 518417 h 518417"/>
                <a:gd name="connsiteX10" fmla="*/ 961232 w 1647826"/>
                <a:gd name="connsiteY10" fmla="*/ 518417 h 518417"/>
                <a:gd name="connsiteX11" fmla="*/ 961232 w 1647826"/>
                <a:gd name="connsiteY11" fmla="*/ 518417 h 518417"/>
                <a:gd name="connsiteX12" fmla="*/ 0 w 1647826"/>
                <a:gd name="connsiteY12" fmla="*/ 518417 h 518417"/>
                <a:gd name="connsiteX13" fmla="*/ 0 w 1647826"/>
                <a:gd name="connsiteY13" fmla="*/ 216007 h 518417"/>
                <a:gd name="connsiteX14" fmla="*/ 0 w 1647826"/>
                <a:gd name="connsiteY14" fmla="*/ 86403 h 518417"/>
                <a:gd name="connsiteX15" fmla="*/ 0 w 1647826"/>
                <a:gd name="connsiteY15" fmla="*/ 86403 h 518417"/>
                <a:gd name="connsiteX16" fmla="*/ 0 w 1647826"/>
                <a:gd name="connsiteY16" fmla="*/ 0 h 518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7826" h="518417">
                  <a:moveTo>
                    <a:pt x="0" y="0"/>
                  </a:moveTo>
                  <a:lnTo>
                    <a:pt x="961232" y="0"/>
                  </a:lnTo>
                  <a:lnTo>
                    <a:pt x="1157598" y="-55471"/>
                  </a:lnTo>
                  <a:lnTo>
                    <a:pt x="1373188" y="0"/>
                  </a:lnTo>
                  <a:lnTo>
                    <a:pt x="1647826" y="0"/>
                  </a:lnTo>
                  <a:lnTo>
                    <a:pt x="1647826" y="86403"/>
                  </a:lnTo>
                  <a:lnTo>
                    <a:pt x="1647826" y="86403"/>
                  </a:lnTo>
                  <a:lnTo>
                    <a:pt x="1647826" y="216007"/>
                  </a:lnTo>
                  <a:lnTo>
                    <a:pt x="1647826" y="518417"/>
                  </a:lnTo>
                  <a:lnTo>
                    <a:pt x="1373188" y="518417"/>
                  </a:lnTo>
                  <a:lnTo>
                    <a:pt x="961232" y="518417"/>
                  </a:lnTo>
                  <a:lnTo>
                    <a:pt x="961232" y="518417"/>
                  </a:lnTo>
                  <a:lnTo>
                    <a:pt x="0" y="518417"/>
                  </a:lnTo>
                  <a:lnTo>
                    <a:pt x="0" y="216007"/>
                  </a:lnTo>
                  <a:lnTo>
                    <a:pt x="0" y="86403"/>
                  </a:lnTo>
                  <a:lnTo>
                    <a:pt x="0" y="86403"/>
                  </a:lnTo>
                  <a:lnTo>
                    <a:pt x="0" y="0"/>
                  </a:lnTo>
                  <a:close/>
                </a:path>
              </a:pathLst>
            </a:custGeom>
            <a:ln w="19050">
              <a:solidFill>
                <a:schemeClr val="accent1">
                  <a:lumMod val="50000"/>
                </a:schemeClr>
              </a:solidFill>
            </a:ln>
          </p:spPr>
          <p:style>
            <a:lnRef idx="2">
              <a:schemeClr val="accent4"/>
            </a:lnRef>
            <a:fillRef idx="1">
              <a:schemeClr val="lt1"/>
            </a:fillRef>
            <a:effectRef idx="0">
              <a:schemeClr val="accent4"/>
            </a:effectRef>
            <a:fontRef idx="minor">
              <a:schemeClr val="dk1"/>
            </a:fontRef>
          </p:style>
          <p:txBody>
            <a:bodyPr spcFirstLastPara="0" vert="horz" wrap="square" lIns="91440" tIns="91440" rIns="91440" bIns="19050" numCol="1" spcCol="1270" anchor="t" anchorCtr="0">
              <a:noAutofit/>
            </a:bodyPr>
            <a:lstStyle/>
            <a:p>
              <a:pPr marL="171450" lvl="0" indent="-171450" defTabSz="222250">
                <a:lnSpc>
                  <a:spcPct val="90000"/>
                </a:lnSpc>
                <a:spcBef>
                  <a:spcPct val="0"/>
                </a:spcBef>
                <a:spcAft>
                  <a:spcPct val="35000"/>
                </a:spcAft>
                <a:buFont typeface="Wingdings" panose="05000000000000000000" pitchFamily="2" charset="2"/>
                <a:buChar char="§"/>
              </a:pPr>
              <a:r>
                <a:rPr lang="en-US" sz="1400" dirty="0"/>
                <a:t>Developed with Numerical Machining Complex</a:t>
              </a:r>
            </a:p>
            <a:p>
              <a:pPr marL="171450" lvl="0" indent="-171450" defTabSz="222250">
                <a:lnSpc>
                  <a:spcPct val="90000"/>
                </a:lnSpc>
                <a:spcBef>
                  <a:spcPct val="0"/>
                </a:spcBef>
                <a:spcAft>
                  <a:spcPct val="35000"/>
                </a:spcAft>
                <a:buFont typeface="Wingdings" panose="05000000000000000000" pitchFamily="2" charset="2"/>
                <a:buChar char="§"/>
              </a:pPr>
              <a:r>
                <a:rPr lang="en-US" sz="1400" dirty="0"/>
                <a:t>Used for manufacture of stabilized soil blocks</a:t>
              </a:r>
            </a:p>
            <a:p>
              <a:pPr marL="171450" indent="-171450" defTabSz="222250">
                <a:lnSpc>
                  <a:spcPct val="90000"/>
                </a:lnSpc>
                <a:spcBef>
                  <a:spcPct val="0"/>
                </a:spcBef>
                <a:spcAft>
                  <a:spcPct val="35000"/>
                </a:spcAft>
                <a:buFont typeface="Wingdings" panose="05000000000000000000" pitchFamily="2" charset="2"/>
                <a:buChar char="§"/>
              </a:pPr>
              <a:r>
                <a:rPr lang="en-US" sz="1400" dirty="0"/>
                <a:t>Improves walling construction</a:t>
              </a:r>
            </a:p>
            <a:p>
              <a:pPr marL="171450" lvl="0" indent="-171450" defTabSz="222250">
                <a:lnSpc>
                  <a:spcPct val="90000"/>
                </a:lnSpc>
                <a:spcBef>
                  <a:spcPct val="0"/>
                </a:spcBef>
                <a:spcAft>
                  <a:spcPct val="35000"/>
                </a:spcAft>
                <a:buFont typeface="Wingdings" panose="05000000000000000000" pitchFamily="2" charset="2"/>
                <a:buChar char="§"/>
              </a:pPr>
              <a:r>
                <a:rPr lang="en-US" sz="1400" dirty="0"/>
                <a:t>Reduces construction cost by 30%</a:t>
              </a:r>
            </a:p>
            <a:p>
              <a:pPr marL="171450" lvl="0" indent="-171450" defTabSz="222250">
                <a:lnSpc>
                  <a:spcPct val="90000"/>
                </a:lnSpc>
                <a:spcBef>
                  <a:spcPct val="0"/>
                </a:spcBef>
                <a:spcAft>
                  <a:spcPct val="35000"/>
                </a:spcAft>
                <a:buFont typeface="Wingdings" panose="05000000000000000000" pitchFamily="2" charset="2"/>
                <a:buChar char="§"/>
              </a:pPr>
              <a:r>
                <a:rPr lang="en-US" sz="1400" dirty="0"/>
                <a:t>Machines to be distributed to ABT centers</a:t>
              </a:r>
            </a:p>
            <a:p>
              <a:pPr marL="0" lvl="0" indent="0" defTabSz="222250">
                <a:lnSpc>
                  <a:spcPct val="90000"/>
                </a:lnSpc>
                <a:spcBef>
                  <a:spcPct val="0"/>
                </a:spcBef>
                <a:spcAft>
                  <a:spcPct val="35000"/>
                </a:spcAft>
                <a:buNone/>
              </a:pPr>
              <a:endParaRPr lang="en-US" sz="1400" kern="1200" dirty="0"/>
            </a:p>
          </p:txBody>
        </p:sp>
        <p:pic>
          <p:nvPicPr>
            <p:cNvPr id="23" name="Graphic 22" descr="Money">
              <a:extLst>
                <a:ext uri="{FF2B5EF4-FFF2-40B4-BE49-F238E27FC236}">
                  <a16:creationId xmlns:a16="http://schemas.microsoft.com/office/drawing/2014/main" id="{4C47E79B-47B7-4E72-81F9-385797753D2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880406" y="1872163"/>
              <a:ext cx="1352911" cy="1352911"/>
            </a:xfrm>
            <a:prstGeom prst="rect">
              <a:avLst/>
            </a:prstGeom>
          </p:spPr>
        </p:pic>
        <p:pic>
          <p:nvPicPr>
            <p:cNvPr id="25" name="Graphic 24" descr="Factory">
              <a:extLst>
                <a:ext uri="{FF2B5EF4-FFF2-40B4-BE49-F238E27FC236}">
                  <a16:creationId xmlns:a16="http://schemas.microsoft.com/office/drawing/2014/main" id="{EB275B19-9CF6-4936-A68F-42155211E5C8}"/>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25719" y="1816994"/>
              <a:ext cx="1434322" cy="1434322"/>
            </a:xfrm>
            <a:prstGeom prst="rect">
              <a:avLst/>
            </a:prstGeom>
          </p:spPr>
        </p:pic>
        <p:pic>
          <p:nvPicPr>
            <p:cNvPr id="27" name="Graphic 26" descr="Earth Globe Europe-Africa">
              <a:extLst>
                <a:ext uri="{FF2B5EF4-FFF2-40B4-BE49-F238E27FC236}">
                  <a16:creationId xmlns:a16="http://schemas.microsoft.com/office/drawing/2014/main" id="{01166FBE-3FF2-490F-ADF4-65BA7E1CE033}"/>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150816" y="1907908"/>
              <a:ext cx="1335875" cy="1335875"/>
            </a:xfrm>
            <a:prstGeom prst="rect">
              <a:avLst/>
            </a:prstGeom>
          </p:spPr>
        </p:pic>
        <p:sp>
          <p:nvSpPr>
            <p:cNvPr id="30" name="Rectangle 29">
              <a:extLst>
                <a:ext uri="{FF2B5EF4-FFF2-40B4-BE49-F238E27FC236}">
                  <a16:creationId xmlns:a16="http://schemas.microsoft.com/office/drawing/2014/main" id="{C2C08A7B-CD94-428C-B12F-47F02072048C}"/>
                </a:ext>
              </a:extLst>
            </p:cNvPr>
            <p:cNvSpPr/>
            <p:nvPr/>
          </p:nvSpPr>
          <p:spPr>
            <a:xfrm>
              <a:off x="9172909" y="1685002"/>
              <a:ext cx="2567386" cy="1765982"/>
            </a:xfrm>
            <a:prstGeom prst="rect">
              <a:avLst/>
            </a:prstGeom>
            <a:no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lstStyle/>
            <a:p>
              <a:pPr algn="ctr"/>
              <a:r>
                <a:rPr lang="en-US" sz="1400" b="1" dirty="0"/>
                <a:t>Funding</a:t>
              </a:r>
            </a:p>
          </p:txBody>
        </p:sp>
        <p:sp>
          <p:nvSpPr>
            <p:cNvPr id="20" name="Freeform: Shape 19">
              <a:extLst>
                <a:ext uri="{FF2B5EF4-FFF2-40B4-BE49-F238E27FC236}">
                  <a16:creationId xmlns:a16="http://schemas.microsoft.com/office/drawing/2014/main" id="{CEA2328E-BC0B-482F-9617-653FAF02BA58}"/>
                </a:ext>
              </a:extLst>
            </p:cNvPr>
            <p:cNvSpPr/>
            <p:nvPr/>
          </p:nvSpPr>
          <p:spPr>
            <a:xfrm>
              <a:off x="9414376" y="3323384"/>
              <a:ext cx="2284973" cy="2835523"/>
            </a:xfrm>
            <a:custGeom>
              <a:avLst/>
              <a:gdLst>
                <a:gd name="connsiteX0" fmla="*/ 0 w 1647826"/>
                <a:gd name="connsiteY0" fmla="*/ 0 h 518417"/>
                <a:gd name="connsiteX1" fmla="*/ 961232 w 1647826"/>
                <a:gd name="connsiteY1" fmla="*/ 0 h 518417"/>
                <a:gd name="connsiteX2" fmla="*/ 1157598 w 1647826"/>
                <a:gd name="connsiteY2" fmla="*/ -55471 h 518417"/>
                <a:gd name="connsiteX3" fmla="*/ 1373188 w 1647826"/>
                <a:gd name="connsiteY3" fmla="*/ 0 h 518417"/>
                <a:gd name="connsiteX4" fmla="*/ 1647826 w 1647826"/>
                <a:gd name="connsiteY4" fmla="*/ 0 h 518417"/>
                <a:gd name="connsiteX5" fmla="*/ 1647826 w 1647826"/>
                <a:gd name="connsiteY5" fmla="*/ 86403 h 518417"/>
                <a:gd name="connsiteX6" fmla="*/ 1647826 w 1647826"/>
                <a:gd name="connsiteY6" fmla="*/ 86403 h 518417"/>
                <a:gd name="connsiteX7" fmla="*/ 1647826 w 1647826"/>
                <a:gd name="connsiteY7" fmla="*/ 216007 h 518417"/>
                <a:gd name="connsiteX8" fmla="*/ 1647826 w 1647826"/>
                <a:gd name="connsiteY8" fmla="*/ 518417 h 518417"/>
                <a:gd name="connsiteX9" fmla="*/ 1373188 w 1647826"/>
                <a:gd name="connsiteY9" fmla="*/ 518417 h 518417"/>
                <a:gd name="connsiteX10" fmla="*/ 961232 w 1647826"/>
                <a:gd name="connsiteY10" fmla="*/ 518417 h 518417"/>
                <a:gd name="connsiteX11" fmla="*/ 961232 w 1647826"/>
                <a:gd name="connsiteY11" fmla="*/ 518417 h 518417"/>
                <a:gd name="connsiteX12" fmla="*/ 0 w 1647826"/>
                <a:gd name="connsiteY12" fmla="*/ 518417 h 518417"/>
                <a:gd name="connsiteX13" fmla="*/ 0 w 1647826"/>
                <a:gd name="connsiteY13" fmla="*/ 216007 h 518417"/>
                <a:gd name="connsiteX14" fmla="*/ 0 w 1647826"/>
                <a:gd name="connsiteY14" fmla="*/ 86403 h 518417"/>
                <a:gd name="connsiteX15" fmla="*/ 0 w 1647826"/>
                <a:gd name="connsiteY15" fmla="*/ 86403 h 518417"/>
                <a:gd name="connsiteX16" fmla="*/ 0 w 1647826"/>
                <a:gd name="connsiteY16" fmla="*/ 0 h 518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7826" h="518417">
                  <a:moveTo>
                    <a:pt x="0" y="0"/>
                  </a:moveTo>
                  <a:lnTo>
                    <a:pt x="961232" y="0"/>
                  </a:lnTo>
                  <a:lnTo>
                    <a:pt x="1157598" y="-55471"/>
                  </a:lnTo>
                  <a:lnTo>
                    <a:pt x="1373188" y="0"/>
                  </a:lnTo>
                  <a:lnTo>
                    <a:pt x="1647826" y="0"/>
                  </a:lnTo>
                  <a:lnTo>
                    <a:pt x="1647826" y="86403"/>
                  </a:lnTo>
                  <a:lnTo>
                    <a:pt x="1647826" y="86403"/>
                  </a:lnTo>
                  <a:lnTo>
                    <a:pt x="1647826" y="216007"/>
                  </a:lnTo>
                  <a:lnTo>
                    <a:pt x="1647826" y="518417"/>
                  </a:lnTo>
                  <a:lnTo>
                    <a:pt x="1373188" y="518417"/>
                  </a:lnTo>
                  <a:lnTo>
                    <a:pt x="961232" y="518417"/>
                  </a:lnTo>
                  <a:lnTo>
                    <a:pt x="961232" y="518417"/>
                  </a:lnTo>
                  <a:lnTo>
                    <a:pt x="0" y="518417"/>
                  </a:lnTo>
                  <a:lnTo>
                    <a:pt x="0" y="216007"/>
                  </a:lnTo>
                  <a:lnTo>
                    <a:pt x="0" y="86403"/>
                  </a:lnTo>
                  <a:lnTo>
                    <a:pt x="0" y="86403"/>
                  </a:lnTo>
                  <a:lnTo>
                    <a:pt x="0" y="0"/>
                  </a:lnTo>
                  <a:close/>
                </a:path>
              </a:pathLst>
            </a:custGeom>
            <a:ln w="19050">
              <a:solidFill>
                <a:schemeClr val="accent1">
                  <a:lumMod val="50000"/>
                </a:schemeClr>
              </a:solidFill>
            </a:ln>
          </p:spPr>
          <p:style>
            <a:lnRef idx="2">
              <a:schemeClr val="accent4"/>
            </a:lnRef>
            <a:fillRef idx="1">
              <a:schemeClr val="lt1"/>
            </a:fillRef>
            <a:effectRef idx="0">
              <a:schemeClr val="accent4"/>
            </a:effectRef>
            <a:fontRef idx="minor">
              <a:schemeClr val="dk1"/>
            </a:fontRef>
          </p:style>
          <p:txBody>
            <a:bodyPr spcFirstLastPara="0" vert="horz" wrap="square" lIns="91440" tIns="91440" rIns="91440" bIns="19050" numCol="1" spcCol="1270" anchor="t" anchorCtr="0">
              <a:noAutofit/>
            </a:bodyPr>
            <a:lstStyle/>
            <a:p>
              <a:pPr marL="171450" indent="-171450" defTabSz="222250">
                <a:lnSpc>
                  <a:spcPct val="90000"/>
                </a:lnSpc>
                <a:spcBef>
                  <a:spcPct val="0"/>
                </a:spcBef>
                <a:spcAft>
                  <a:spcPct val="35000"/>
                </a:spcAft>
                <a:buFont typeface="Wingdings" panose="05000000000000000000" pitchFamily="2" charset="2"/>
                <a:buChar char="§"/>
              </a:pPr>
              <a:r>
                <a:rPr lang="en-US" sz="1400" dirty="0"/>
                <a:t>Funding for rural housing to continue from NHC</a:t>
              </a:r>
            </a:p>
            <a:p>
              <a:pPr marL="171450" indent="-171450" defTabSz="222250">
                <a:lnSpc>
                  <a:spcPct val="90000"/>
                </a:lnSpc>
                <a:spcBef>
                  <a:spcPct val="0"/>
                </a:spcBef>
                <a:spcAft>
                  <a:spcPct val="35000"/>
                </a:spcAft>
                <a:buFont typeface="Wingdings" panose="05000000000000000000" pitchFamily="2" charset="2"/>
                <a:buChar char="§"/>
              </a:pPr>
              <a:r>
                <a:rPr lang="en-US" sz="1400" dirty="0"/>
                <a:t>Offering funding at competitive interest rates of 7% from Housing Fund</a:t>
              </a:r>
            </a:p>
          </p:txBody>
        </p:sp>
        <p:pic>
          <p:nvPicPr>
            <p:cNvPr id="32" name="Graphic 31" descr="Open Book">
              <a:extLst>
                <a:ext uri="{FF2B5EF4-FFF2-40B4-BE49-F238E27FC236}">
                  <a16:creationId xmlns:a16="http://schemas.microsoft.com/office/drawing/2014/main" id="{A6EF58BB-BB57-4763-98DF-975D442C13F4}"/>
                </a:ext>
              </a:extLst>
            </p:cNvPr>
            <p:cNvPicPr>
              <a:picLocks noChangeAspect="1"/>
            </p:cNvPicPr>
            <p:nvPr/>
          </p:nvPicPr>
          <p:blipFill>
            <a:blip r:embed="rId12" cstate="hq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024395" y="1994881"/>
              <a:ext cx="914400" cy="914400"/>
            </a:xfrm>
            <a:prstGeom prst="rect">
              <a:avLst/>
            </a:prstGeom>
          </p:spPr>
        </p:pic>
        <p:sp>
          <p:nvSpPr>
            <p:cNvPr id="28" name="Freeform: Shape 27">
              <a:extLst>
                <a:ext uri="{FF2B5EF4-FFF2-40B4-BE49-F238E27FC236}">
                  <a16:creationId xmlns:a16="http://schemas.microsoft.com/office/drawing/2014/main" id="{FA62116E-E371-4410-B69D-8490AC9C85D7}"/>
                </a:ext>
              </a:extLst>
            </p:cNvPr>
            <p:cNvSpPr/>
            <p:nvPr/>
          </p:nvSpPr>
          <p:spPr>
            <a:xfrm>
              <a:off x="6590251" y="3323384"/>
              <a:ext cx="2284973" cy="2835523"/>
            </a:xfrm>
            <a:custGeom>
              <a:avLst/>
              <a:gdLst>
                <a:gd name="connsiteX0" fmla="*/ 0 w 1647826"/>
                <a:gd name="connsiteY0" fmla="*/ 0 h 518417"/>
                <a:gd name="connsiteX1" fmla="*/ 961232 w 1647826"/>
                <a:gd name="connsiteY1" fmla="*/ 0 h 518417"/>
                <a:gd name="connsiteX2" fmla="*/ 1157598 w 1647826"/>
                <a:gd name="connsiteY2" fmla="*/ -55471 h 518417"/>
                <a:gd name="connsiteX3" fmla="*/ 1373188 w 1647826"/>
                <a:gd name="connsiteY3" fmla="*/ 0 h 518417"/>
                <a:gd name="connsiteX4" fmla="*/ 1647826 w 1647826"/>
                <a:gd name="connsiteY4" fmla="*/ 0 h 518417"/>
                <a:gd name="connsiteX5" fmla="*/ 1647826 w 1647826"/>
                <a:gd name="connsiteY5" fmla="*/ 86403 h 518417"/>
                <a:gd name="connsiteX6" fmla="*/ 1647826 w 1647826"/>
                <a:gd name="connsiteY6" fmla="*/ 86403 h 518417"/>
                <a:gd name="connsiteX7" fmla="*/ 1647826 w 1647826"/>
                <a:gd name="connsiteY7" fmla="*/ 216007 h 518417"/>
                <a:gd name="connsiteX8" fmla="*/ 1647826 w 1647826"/>
                <a:gd name="connsiteY8" fmla="*/ 518417 h 518417"/>
                <a:gd name="connsiteX9" fmla="*/ 1373188 w 1647826"/>
                <a:gd name="connsiteY9" fmla="*/ 518417 h 518417"/>
                <a:gd name="connsiteX10" fmla="*/ 961232 w 1647826"/>
                <a:gd name="connsiteY10" fmla="*/ 518417 h 518417"/>
                <a:gd name="connsiteX11" fmla="*/ 961232 w 1647826"/>
                <a:gd name="connsiteY11" fmla="*/ 518417 h 518417"/>
                <a:gd name="connsiteX12" fmla="*/ 0 w 1647826"/>
                <a:gd name="connsiteY12" fmla="*/ 518417 h 518417"/>
                <a:gd name="connsiteX13" fmla="*/ 0 w 1647826"/>
                <a:gd name="connsiteY13" fmla="*/ 216007 h 518417"/>
                <a:gd name="connsiteX14" fmla="*/ 0 w 1647826"/>
                <a:gd name="connsiteY14" fmla="*/ 86403 h 518417"/>
                <a:gd name="connsiteX15" fmla="*/ 0 w 1647826"/>
                <a:gd name="connsiteY15" fmla="*/ 86403 h 518417"/>
                <a:gd name="connsiteX16" fmla="*/ 0 w 1647826"/>
                <a:gd name="connsiteY16" fmla="*/ 0 h 518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7826" h="518417">
                  <a:moveTo>
                    <a:pt x="0" y="0"/>
                  </a:moveTo>
                  <a:lnTo>
                    <a:pt x="961232" y="0"/>
                  </a:lnTo>
                  <a:lnTo>
                    <a:pt x="1157598" y="-55471"/>
                  </a:lnTo>
                  <a:lnTo>
                    <a:pt x="1373188" y="0"/>
                  </a:lnTo>
                  <a:lnTo>
                    <a:pt x="1647826" y="0"/>
                  </a:lnTo>
                  <a:lnTo>
                    <a:pt x="1647826" y="86403"/>
                  </a:lnTo>
                  <a:lnTo>
                    <a:pt x="1647826" y="86403"/>
                  </a:lnTo>
                  <a:lnTo>
                    <a:pt x="1647826" y="216007"/>
                  </a:lnTo>
                  <a:lnTo>
                    <a:pt x="1647826" y="518417"/>
                  </a:lnTo>
                  <a:lnTo>
                    <a:pt x="1373188" y="518417"/>
                  </a:lnTo>
                  <a:lnTo>
                    <a:pt x="961232" y="518417"/>
                  </a:lnTo>
                  <a:lnTo>
                    <a:pt x="961232" y="518417"/>
                  </a:lnTo>
                  <a:lnTo>
                    <a:pt x="0" y="518417"/>
                  </a:lnTo>
                  <a:lnTo>
                    <a:pt x="0" y="216007"/>
                  </a:lnTo>
                  <a:lnTo>
                    <a:pt x="0" y="86403"/>
                  </a:lnTo>
                  <a:lnTo>
                    <a:pt x="0" y="86403"/>
                  </a:lnTo>
                  <a:lnTo>
                    <a:pt x="0" y="0"/>
                  </a:lnTo>
                  <a:close/>
                </a:path>
              </a:pathLst>
            </a:custGeom>
            <a:ln w="19050">
              <a:solidFill>
                <a:schemeClr val="accent1">
                  <a:lumMod val="50000"/>
                </a:schemeClr>
              </a:solidFill>
            </a:ln>
          </p:spPr>
          <p:style>
            <a:lnRef idx="2">
              <a:schemeClr val="accent4"/>
            </a:lnRef>
            <a:fillRef idx="1">
              <a:schemeClr val="lt1"/>
            </a:fillRef>
            <a:effectRef idx="0">
              <a:schemeClr val="accent4"/>
            </a:effectRef>
            <a:fontRef idx="minor">
              <a:schemeClr val="dk1"/>
            </a:fontRef>
          </p:style>
          <p:txBody>
            <a:bodyPr spcFirstLastPara="0" vert="horz" wrap="square" lIns="91440" tIns="91440" rIns="91440" bIns="19050" numCol="1" spcCol="1270" anchor="t" anchorCtr="0">
              <a:noAutofit/>
            </a:bodyPr>
            <a:lstStyle/>
            <a:p>
              <a:pPr marL="171450" lvl="0" indent="-171450" defTabSz="222250">
                <a:lnSpc>
                  <a:spcPct val="90000"/>
                </a:lnSpc>
                <a:spcBef>
                  <a:spcPct val="0"/>
                </a:spcBef>
                <a:spcAft>
                  <a:spcPct val="35000"/>
                </a:spcAft>
                <a:buFont typeface="Wingdings" panose="05000000000000000000" pitchFamily="2" charset="2"/>
                <a:buChar char="§"/>
              </a:pPr>
              <a:r>
                <a:rPr lang="en-US" sz="1400" dirty="0"/>
                <a:t>Developed with Numerical Machining Complex</a:t>
              </a:r>
            </a:p>
            <a:p>
              <a:pPr marL="171450" lvl="0" indent="-171450" defTabSz="222250">
                <a:lnSpc>
                  <a:spcPct val="90000"/>
                </a:lnSpc>
                <a:spcBef>
                  <a:spcPct val="0"/>
                </a:spcBef>
                <a:spcAft>
                  <a:spcPct val="35000"/>
                </a:spcAft>
                <a:buFont typeface="Wingdings" panose="05000000000000000000" pitchFamily="2" charset="2"/>
                <a:buChar char="§"/>
              </a:pPr>
              <a:r>
                <a:rPr lang="en-US" sz="1400" dirty="0"/>
                <a:t>Used for manufacture of stabilized soil blocks</a:t>
              </a:r>
            </a:p>
            <a:p>
              <a:pPr marL="171450" indent="-171450" defTabSz="222250">
                <a:lnSpc>
                  <a:spcPct val="90000"/>
                </a:lnSpc>
                <a:spcBef>
                  <a:spcPct val="0"/>
                </a:spcBef>
                <a:spcAft>
                  <a:spcPct val="35000"/>
                </a:spcAft>
                <a:buFont typeface="Wingdings" panose="05000000000000000000" pitchFamily="2" charset="2"/>
                <a:buChar char="§"/>
              </a:pPr>
              <a:r>
                <a:rPr lang="en-US" sz="1400" dirty="0"/>
                <a:t>Improves walling construction</a:t>
              </a:r>
            </a:p>
            <a:p>
              <a:pPr marL="171450" lvl="0" indent="-171450" defTabSz="222250">
                <a:lnSpc>
                  <a:spcPct val="90000"/>
                </a:lnSpc>
                <a:spcBef>
                  <a:spcPct val="0"/>
                </a:spcBef>
                <a:spcAft>
                  <a:spcPct val="35000"/>
                </a:spcAft>
                <a:buFont typeface="Wingdings" panose="05000000000000000000" pitchFamily="2" charset="2"/>
                <a:buChar char="§"/>
              </a:pPr>
              <a:r>
                <a:rPr lang="en-US" sz="1400" dirty="0"/>
                <a:t>Reduces construction cost by 30%</a:t>
              </a:r>
            </a:p>
            <a:p>
              <a:pPr marL="171450" lvl="0" indent="-171450" defTabSz="222250">
                <a:lnSpc>
                  <a:spcPct val="90000"/>
                </a:lnSpc>
                <a:spcBef>
                  <a:spcPct val="0"/>
                </a:spcBef>
                <a:spcAft>
                  <a:spcPct val="35000"/>
                </a:spcAft>
                <a:buFont typeface="Wingdings" panose="05000000000000000000" pitchFamily="2" charset="2"/>
                <a:buChar char="§"/>
              </a:pPr>
              <a:r>
                <a:rPr lang="en-US" sz="1400" dirty="0"/>
                <a:t>Machines to be distributed to ABT centers</a:t>
              </a:r>
            </a:p>
            <a:p>
              <a:pPr marL="0" lvl="0" indent="0" defTabSz="222250">
                <a:lnSpc>
                  <a:spcPct val="90000"/>
                </a:lnSpc>
                <a:spcBef>
                  <a:spcPct val="0"/>
                </a:spcBef>
                <a:spcAft>
                  <a:spcPct val="35000"/>
                </a:spcAft>
                <a:buNone/>
              </a:pPr>
              <a:endParaRPr lang="en-US" sz="1400" kern="1200" dirty="0"/>
            </a:p>
          </p:txBody>
        </p:sp>
        <p:sp>
          <p:nvSpPr>
            <p:cNvPr id="29" name="Freeform: Shape 28">
              <a:extLst>
                <a:ext uri="{FF2B5EF4-FFF2-40B4-BE49-F238E27FC236}">
                  <a16:creationId xmlns:a16="http://schemas.microsoft.com/office/drawing/2014/main" id="{07953CC3-064F-4E08-91A4-A90B78F3B65D}"/>
                </a:ext>
              </a:extLst>
            </p:cNvPr>
            <p:cNvSpPr/>
            <p:nvPr/>
          </p:nvSpPr>
          <p:spPr>
            <a:xfrm>
              <a:off x="942000" y="3323383"/>
              <a:ext cx="2284973" cy="2841925"/>
            </a:xfrm>
            <a:custGeom>
              <a:avLst/>
              <a:gdLst>
                <a:gd name="connsiteX0" fmla="*/ 0 w 1647826"/>
                <a:gd name="connsiteY0" fmla="*/ 0 h 518417"/>
                <a:gd name="connsiteX1" fmla="*/ 961232 w 1647826"/>
                <a:gd name="connsiteY1" fmla="*/ 0 h 518417"/>
                <a:gd name="connsiteX2" fmla="*/ 1157598 w 1647826"/>
                <a:gd name="connsiteY2" fmla="*/ -55471 h 518417"/>
                <a:gd name="connsiteX3" fmla="*/ 1373188 w 1647826"/>
                <a:gd name="connsiteY3" fmla="*/ 0 h 518417"/>
                <a:gd name="connsiteX4" fmla="*/ 1647826 w 1647826"/>
                <a:gd name="connsiteY4" fmla="*/ 0 h 518417"/>
                <a:gd name="connsiteX5" fmla="*/ 1647826 w 1647826"/>
                <a:gd name="connsiteY5" fmla="*/ 86403 h 518417"/>
                <a:gd name="connsiteX6" fmla="*/ 1647826 w 1647826"/>
                <a:gd name="connsiteY6" fmla="*/ 86403 h 518417"/>
                <a:gd name="connsiteX7" fmla="*/ 1647826 w 1647826"/>
                <a:gd name="connsiteY7" fmla="*/ 216007 h 518417"/>
                <a:gd name="connsiteX8" fmla="*/ 1647826 w 1647826"/>
                <a:gd name="connsiteY8" fmla="*/ 518417 h 518417"/>
                <a:gd name="connsiteX9" fmla="*/ 1373188 w 1647826"/>
                <a:gd name="connsiteY9" fmla="*/ 518417 h 518417"/>
                <a:gd name="connsiteX10" fmla="*/ 961232 w 1647826"/>
                <a:gd name="connsiteY10" fmla="*/ 518417 h 518417"/>
                <a:gd name="connsiteX11" fmla="*/ 961232 w 1647826"/>
                <a:gd name="connsiteY11" fmla="*/ 518417 h 518417"/>
                <a:gd name="connsiteX12" fmla="*/ 0 w 1647826"/>
                <a:gd name="connsiteY12" fmla="*/ 518417 h 518417"/>
                <a:gd name="connsiteX13" fmla="*/ 0 w 1647826"/>
                <a:gd name="connsiteY13" fmla="*/ 216007 h 518417"/>
                <a:gd name="connsiteX14" fmla="*/ 0 w 1647826"/>
                <a:gd name="connsiteY14" fmla="*/ 86403 h 518417"/>
                <a:gd name="connsiteX15" fmla="*/ 0 w 1647826"/>
                <a:gd name="connsiteY15" fmla="*/ 86403 h 518417"/>
                <a:gd name="connsiteX16" fmla="*/ 0 w 1647826"/>
                <a:gd name="connsiteY16" fmla="*/ 0 h 518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7826" h="518417">
                  <a:moveTo>
                    <a:pt x="0" y="0"/>
                  </a:moveTo>
                  <a:lnTo>
                    <a:pt x="961232" y="0"/>
                  </a:lnTo>
                  <a:lnTo>
                    <a:pt x="1157598" y="-55471"/>
                  </a:lnTo>
                  <a:lnTo>
                    <a:pt x="1373188" y="0"/>
                  </a:lnTo>
                  <a:lnTo>
                    <a:pt x="1647826" y="0"/>
                  </a:lnTo>
                  <a:lnTo>
                    <a:pt x="1647826" y="86403"/>
                  </a:lnTo>
                  <a:lnTo>
                    <a:pt x="1647826" y="86403"/>
                  </a:lnTo>
                  <a:lnTo>
                    <a:pt x="1647826" y="216007"/>
                  </a:lnTo>
                  <a:lnTo>
                    <a:pt x="1647826" y="518417"/>
                  </a:lnTo>
                  <a:lnTo>
                    <a:pt x="1373188" y="518417"/>
                  </a:lnTo>
                  <a:lnTo>
                    <a:pt x="961232" y="518417"/>
                  </a:lnTo>
                  <a:lnTo>
                    <a:pt x="961232" y="518417"/>
                  </a:lnTo>
                  <a:lnTo>
                    <a:pt x="0" y="518417"/>
                  </a:lnTo>
                  <a:lnTo>
                    <a:pt x="0" y="216007"/>
                  </a:lnTo>
                  <a:lnTo>
                    <a:pt x="0" y="86403"/>
                  </a:lnTo>
                  <a:lnTo>
                    <a:pt x="0" y="86403"/>
                  </a:lnTo>
                  <a:lnTo>
                    <a:pt x="0" y="0"/>
                  </a:lnTo>
                  <a:close/>
                </a:path>
              </a:pathLst>
            </a:custGeom>
            <a:ln w="19050">
              <a:solidFill>
                <a:schemeClr val="accent1">
                  <a:lumMod val="50000"/>
                </a:schemeClr>
              </a:solidFill>
            </a:ln>
          </p:spPr>
          <p:style>
            <a:lnRef idx="2">
              <a:schemeClr val="accent4"/>
            </a:lnRef>
            <a:fillRef idx="1">
              <a:schemeClr val="lt1"/>
            </a:fillRef>
            <a:effectRef idx="0">
              <a:schemeClr val="accent4"/>
            </a:effectRef>
            <a:fontRef idx="minor">
              <a:schemeClr val="dk1"/>
            </a:fontRef>
          </p:style>
          <p:txBody>
            <a:bodyPr spcFirstLastPara="0" vert="horz" wrap="square" lIns="91440" tIns="91440" rIns="91440" bIns="19050" numCol="1" spcCol="1270" anchor="t" anchorCtr="0">
              <a:noAutofit/>
            </a:bodyPr>
            <a:lstStyle/>
            <a:p>
              <a:pPr marL="171450" lvl="0" indent="-171450" defTabSz="222250">
                <a:lnSpc>
                  <a:spcPct val="90000"/>
                </a:lnSpc>
                <a:spcBef>
                  <a:spcPct val="0"/>
                </a:spcBef>
                <a:spcAft>
                  <a:spcPct val="35000"/>
                </a:spcAft>
                <a:buFont typeface="Wingdings" panose="05000000000000000000" pitchFamily="2" charset="2"/>
                <a:buChar char="§"/>
              </a:pPr>
              <a:r>
                <a:rPr lang="en-US" sz="1400" kern="1200" dirty="0"/>
                <a:t>Train youth, women, and children in use of building materials</a:t>
              </a:r>
            </a:p>
            <a:p>
              <a:pPr marL="171450" lvl="0" indent="-171450" defTabSz="222250">
                <a:lnSpc>
                  <a:spcPct val="90000"/>
                </a:lnSpc>
                <a:spcBef>
                  <a:spcPct val="0"/>
                </a:spcBef>
                <a:spcAft>
                  <a:spcPct val="35000"/>
                </a:spcAft>
                <a:buFont typeface="Wingdings" panose="05000000000000000000" pitchFamily="2" charset="2"/>
                <a:buChar char="§"/>
              </a:pPr>
              <a:r>
                <a:rPr lang="en-US" sz="1400" kern="1200" dirty="0"/>
                <a:t>Conduct research on improving local materials for sustainable construction</a:t>
              </a:r>
            </a:p>
            <a:p>
              <a:pPr marL="171450" lvl="0" indent="-171450" defTabSz="222250">
                <a:lnSpc>
                  <a:spcPct val="90000"/>
                </a:lnSpc>
                <a:spcBef>
                  <a:spcPct val="0"/>
                </a:spcBef>
                <a:spcAft>
                  <a:spcPct val="35000"/>
                </a:spcAft>
                <a:buFont typeface="Wingdings" panose="05000000000000000000" pitchFamily="2" charset="2"/>
                <a:buChar char="§"/>
              </a:pPr>
              <a:r>
                <a:rPr lang="en-US" sz="1400" dirty="0"/>
                <a:t>Modernizing construction practices while preserving cultural values </a:t>
              </a:r>
              <a:endParaRPr lang="en-US" sz="1400" kern="1200" dirty="0"/>
            </a:p>
          </p:txBody>
        </p:sp>
        <p:sp>
          <p:nvSpPr>
            <p:cNvPr id="31" name="Freeform: Shape 30">
              <a:extLst>
                <a:ext uri="{FF2B5EF4-FFF2-40B4-BE49-F238E27FC236}">
                  <a16:creationId xmlns:a16="http://schemas.microsoft.com/office/drawing/2014/main" id="{416793A4-21E4-4E8E-A2E8-88C57E26F65E}"/>
                </a:ext>
              </a:extLst>
            </p:cNvPr>
            <p:cNvSpPr/>
            <p:nvPr/>
          </p:nvSpPr>
          <p:spPr>
            <a:xfrm>
              <a:off x="3766124" y="3323382"/>
              <a:ext cx="2284973" cy="2835525"/>
            </a:xfrm>
            <a:custGeom>
              <a:avLst/>
              <a:gdLst>
                <a:gd name="connsiteX0" fmla="*/ 0 w 1647826"/>
                <a:gd name="connsiteY0" fmla="*/ 0 h 518417"/>
                <a:gd name="connsiteX1" fmla="*/ 961232 w 1647826"/>
                <a:gd name="connsiteY1" fmla="*/ 0 h 518417"/>
                <a:gd name="connsiteX2" fmla="*/ 1157598 w 1647826"/>
                <a:gd name="connsiteY2" fmla="*/ -55471 h 518417"/>
                <a:gd name="connsiteX3" fmla="*/ 1373188 w 1647826"/>
                <a:gd name="connsiteY3" fmla="*/ 0 h 518417"/>
                <a:gd name="connsiteX4" fmla="*/ 1647826 w 1647826"/>
                <a:gd name="connsiteY4" fmla="*/ 0 h 518417"/>
                <a:gd name="connsiteX5" fmla="*/ 1647826 w 1647826"/>
                <a:gd name="connsiteY5" fmla="*/ 86403 h 518417"/>
                <a:gd name="connsiteX6" fmla="*/ 1647826 w 1647826"/>
                <a:gd name="connsiteY6" fmla="*/ 86403 h 518417"/>
                <a:gd name="connsiteX7" fmla="*/ 1647826 w 1647826"/>
                <a:gd name="connsiteY7" fmla="*/ 216007 h 518417"/>
                <a:gd name="connsiteX8" fmla="*/ 1647826 w 1647826"/>
                <a:gd name="connsiteY8" fmla="*/ 518417 h 518417"/>
                <a:gd name="connsiteX9" fmla="*/ 1373188 w 1647826"/>
                <a:gd name="connsiteY9" fmla="*/ 518417 h 518417"/>
                <a:gd name="connsiteX10" fmla="*/ 961232 w 1647826"/>
                <a:gd name="connsiteY10" fmla="*/ 518417 h 518417"/>
                <a:gd name="connsiteX11" fmla="*/ 961232 w 1647826"/>
                <a:gd name="connsiteY11" fmla="*/ 518417 h 518417"/>
                <a:gd name="connsiteX12" fmla="*/ 0 w 1647826"/>
                <a:gd name="connsiteY12" fmla="*/ 518417 h 518417"/>
                <a:gd name="connsiteX13" fmla="*/ 0 w 1647826"/>
                <a:gd name="connsiteY13" fmla="*/ 216007 h 518417"/>
                <a:gd name="connsiteX14" fmla="*/ 0 w 1647826"/>
                <a:gd name="connsiteY14" fmla="*/ 86403 h 518417"/>
                <a:gd name="connsiteX15" fmla="*/ 0 w 1647826"/>
                <a:gd name="connsiteY15" fmla="*/ 86403 h 518417"/>
                <a:gd name="connsiteX16" fmla="*/ 0 w 1647826"/>
                <a:gd name="connsiteY16" fmla="*/ 0 h 518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47826" h="518417">
                  <a:moveTo>
                    <a:pt x="0" y="0"/>
                  </a:moveTo>
                  <a:lnTo>
                    <a:pt x="961232" y="0"/>
                  </a:lnTo>
                  <a:lnTo>
                    <a:pt x="1157598" y="-55471"/>
                  </a:lnTo>
                  <a:lnTo>
                    <a:pt x="1373188" y="0"/>
                  </a:lnTo>
                  <a:lnTo>
                    <a:pt x="1647826" y="0"/>
                  </a:lnTo>
                  <a:lnTo>
                    <a:pt x="1647826" y="86403"/>
                  </a:lnTo>
                  <a:lnTo>
                    <a:pt x="1647826" y="86403"/>
                  </a:lnTo>
                  <a:lnTo>
                    <a:pt x="1647826" y="216007"/>
                  </a:lnTo>
                  <a:lnTo>
                    <a:pt x="1647826" y="518417"/>
                  </a:lnTo>
                  <a:lnTo>
                    <a:pt x="1373188" y="518417"/>
                  </a:lnTo>
                  <a:lnTo>
                    <a:pt x="961232" y="518417"/>
                  </a:lnTo>
                  <a:lnTo>
                    <a:pt x="961232" y="518417"/>
                  </a:lnTo>
                  <a:lnTo>
                    <a:pt x="0" y="518417"/>
                  </a:lnTo>
                  <a:lnTo>
                    <a:pt x="0" y="216007"/>
                  </a:lnTo>
                  <a:lnTo>
                    <a:pt x="0" y="86403"/>
                  </a:lnTo>
                  <a:lnTo>
                    <a:pt x="0" y="86403"/>
                  </a:lnTo>
                  <a:lnTo>
                    <a:pt x="0" y="0"/>
                  </a:lnTo>
                  <a:close/>
                </a:path>
              </a:pathLst>
            </a:custGeom>
            <a:ln w="19050">
              <a:solidFill>
                <a:schemeClr val="accent1">
                  <a:lumMod val="50000"/>
                </a:schemeClr>
              </a:solidFill>
            </a:ln>
          </p:spPr>
          <p:style>
            <a:lnRef idx="2">
              <a:schemeClr val="accent4"/>
            </a:lnRef>
            <a:fillRef idx="1">
              <a:schemeClr val="lt1"/>
            </a:fillRef>
            <a:effectRef idx="0">
              <a:schemeClr val="accent4"/>
            </a:effectRef>
            <a:fontRef idx="minor">
              <a:schemeClr val="dk1"/>
            </a:fontRef>
          </p:style>
          <p:txBody>
            <a:bodyPr spcFirstLastPara="0" vert="horz" wrap="square" lIns="91440" tIns="91440" rIns="91440" bIns="19050" numCol="1" spcCol="1270" anchor="t" anchorCtr="0">
              <a:noAutofit/>
            </a:bodyPr>
            <a:lstStyle/>
            <a:p>
              <a:pPr marL="171450" indent="-171450" defTabSz="222250">
                <a:lnSpc>
                  <a:spcPct val="90000"/>
                </a:lnSpc>
                <a:spcBef>
                  <a:spcPct val="0"/>
                </a:spcBef>
                <a:spcAft>
                  <a:spcPct val="35000"/>
                </a:spcAft>
                <a:buFont typeface="Wingdings" panose="05000000000000000000" pitchFamily="2" charset="2"/>
                <a:buChar char="§"/>
              </a:pPr>
              <a:r>
                <a:rPr lang="en-US" sz="1400" dirty="0"/>
                <a:t>Improving fire resistance on makuti roofing and use of coral stones in coast region</a:t>
              </a:r>
            </a:p>
            <a:p>
              <a:pPr marL="171450" indent="-171450" defTabSz="222250">
                <a:lnSpc>
                  <a:spcPct val="90000"/>
                </a:lnSpc>
                <a:spcBef>
                  <a:spcPct val="0"/>
                </a:spcBef>
                <a:spcAft>
                  <a:spcPct val="35000"/>
                </a:spcAft>
                <a:buFont typeface="Wingdings" panose="05000000000000000000" pitchFamily="2" charset="2"/>
                <a:buChar char="§"/>
              </a:pPr>
              <a:r>
                <a:rPr lang="en-US" sz="1400" dirty="0"/>
                <a:t>Modernizing roofing in Masai land for water harvesting while maintaining cultural design</a:t>
              </a:r>
            </a:p>
            <a:p>
              <a:pPr marL="171450" indent="-171450" defTabSz="222250">
                <a:lnSpc>
                  <a:spcPct val="90000"/>
                </a:lnSpc>
                <a:spcBef>
                  <a:spcPct val="0"/>
                </a:spcBef>
                <a:spcAft>
                  <a:spcPct val="35000"/>
                </a:spcAft>
                <a:buFont typeface="Wingdings" panose="05000000000000000000" pitchFamily="2" charset="2"/>
                <a:buChar char="§"/>
              </a:pPr>
              <a:r>
                <a:rPr lang="en-US" sz="1400" dirty="0"/>
                <a:t>Discouraging use of burning bricks in western region which deplete our forests</a:t>
              </a:r>
            </a:p>
          </p:txBody>
        </p:sp>
      </p:grpSp>
    </p:spTree>
    <p:extLst>
      <p:ext uri="{BB962C8B-B14F-4D97-AF65-F5344CB8AC3E}">
        <p14:creationId xmlns:p14="http://schemas.microsoft.com/office/powerpoint/2010/main" val="1150015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D77AE-673D-4CBB-B06E-7A2B30C8F619}"/>
              </a:ext>
            </a:extLst>
          </p:cNvPr>
          <p:cNvSpPr>
            <a:spLocks noGrp="1"/>
          </p:cNvSpPr>
          <p:nvPr>
            <p:ph type="title"/>
          </p:nvPr>
        </p:nvSpPr>
        <p:spPr/>
        <p:txBody>
          <a:bodyPr/>
          <a:lstStyle/>
          <a:p>
            <a:r>
              <a:rPr lang="en-US" dirty="0"/>
              <a:t>Slum upgrading and social housing</a:t>
            </a:r>
          </a:p>
        </p:txBody>
      </p:sp>
      <p:sp>
        <p:nvSpPr>
          <p:cNvPr id="3" name="Date Placeholder 2">
            <a:extLst>
              <a:ext uri="{FF2B5EF4-FFF2-40B4-BE49-F238E27FC236}">
                <a16:creationId xmlns:a16="http://schemas.microsoft.com/office/drawing/2014/main" id="{D1E6FBE5-3485-40F1-ABCF-34D93EDBDE05}"/>
              </a:ext>
            </a:extLst>
          </p:cNvPr>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92648977-E5E3-4B60-B8A0-E607B47C78D4}"/>
              </a:ext>
            </a:extLst>
          </p:cNvPr>
          <p:cNvSpPr>
            <a:spLocks noGrp="1"/>
          </p:cNvSpPr>
          <p:nvPr>
            <p:ph type="ftr" sz="quarter" idx="11"/>
          </p:nvPr>
        </p:nvSpPr>
        <p:spPr/>
        <p:txBody>
          <a:bodyPr/>
          <a:lstStyle/>
          <a:p>
            <a:r>
              <a:rPr lang="en-US"/>
              <a:t>CONFIDENTIAL</a:t>
            </a:r>
          </a:p>
        </p:txBody>
      </p:sp>
      <p:sp>
        <p:nvSpPr>
          <p:cNvPr id="5" name="Slide Number Placeholder 4">
            <a:extLst>
              <a:ext uri="{FF2B5EF4-FFF2-40B4-BE49-F238E27FC236}">
                <a16:creationId xmlns:a16="http://schemas.microsoft.com/office/drawing/2014/main" id="{5686B31D-79BF-4AE3-8410-127A8D23216B}"/>
              </a:ext>
            </a:extLst>
          </p:cNvPr>
          <p:cNvSpPr>
            <a:spLocks noGrp="1"/>
          </p:cNvSpPr>
          <p:nvPr>
            <p:ph type="sldNum" sz="quarter" idx="12"/>
          </p:nvPr>
        </p:nvSpPr>
        <p:spPr/>
        <p:txBody>
          <a:bodyPr/>
          <a:lstStyle/>
          <a:p>
            <a:fld id="{48F63A3B-78C7-47BE-AE5E-E10140E04643}" type="slidenum">
              <a:rPr lang="en-US" smtClean="0"/>
              <a:t>12</a:t>
            </a:fld>
            <a:endParaRPr lang="en-US" dirty="0"/>
          </a:p>
        </p:txBody>
      </p:sp>
      <p:sp>
        <p:nvSpPr>
          <p:cNvPr id="6" name="Content Placeholder 5">
            <a:extLst>
              <a:ext uri="{FF2B5EF4-FFF2-40B4-BE49-F238E27FC236}">
                <a16:creationId xmlns:a16="http://schemas.microsoft.com/office/drawing/2014/main" id="{AA28A04B-670E-4730-89F9-9CA965229448}"/>
              </a:ext>
            </a:extLst>
          </p:cNvPr>
          <p:cNvSpPr>
            <a:spLocks noGrp="1"/>
          </p:cNvSpPr>
          <p:nvPr>
            <p:ph sz="quarter" idx="13"/>
          </p:nvPr>
        </p:nvSpPr>
        <p:spPr/>
        <p:txBody>
          <a:bodyPr/>
          <a:lstStyle/>
          <a:p>
            <a:r>
              <a:rPr lang="en-US" dirty="0"/>
              <a:t>AFFORDABLE HOUSING PROGRAM</a:t>
            </a:r>
          </a:p>
        </p:txBody>
      </p:sp>
      <p:sp>
        <p:nvSpPr>
          <p:cNvPr id="19" name="Freeform: Shape 18">
            <a:extLst>
              <a:ext uri="{FF2B5EF4-FFF2-40B4-BE49-F238E27FC236}">
                <a16:creationId xmlns:a16="http://schemas.microsoft.com/office/drawing/2014/main" id="{32247E6D-E4B0-4164-AF9F-B20479666BCE}"/>
              </a:ext>
            </a:extLst>
          </p:cNvPr>
          <p:cNvSpPr/>
          <p:nvPr/>
        </p:nvSpPr>
        <p:spPr>
          <a:xfrm>
            <a:off x="147940" y="2269472"/>
            <a:ext cx="2527245" cy="2527370"/>
          </a:xfrm>
          <a:custGeom>
            <a:avLst/>
            <a:gdLst>
              <a:gd name="connsiteX0" fmla="*/ 0 w 2527245"/>
              <a:gd name="connsiteY0" fmla="*/ 1263685 h 2527370"/>
              <a:gd name="connsiteX1" fmla="*/ 1263623 w 2527245"/>
              <a:gd name="connsiteY1" fmla="*/ 0 h 2527370"/>
              <a:gd name="connsiteX2" fmla="*/ 2527246 w 2527245"/>
              <a:gd name="connsiteY2" fmla="*/ 1263685 h 2527370"/>
              <a:gd name="connsiteX3" fmla="*/ 1263623 w 2527245"/>
              <a:gd name="connsiteY3" fmla="*/ 2527370 h 2527370"/>
              <a:gd name="connsiteX4" fmla="*/ 0 w 2527245"/>
              <a:gd name="connsiteY4" fmla="*/ 1263685 h 2527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245" h="2527370">
                <a:moveTo>
                  <a:pt x="0" y="1263685"/>
                </a:moveTo>
                <a:cubicBezTo>
                  <a:pt x="0" y="565771"/>
                  <a:pt x="565743" y="0"/>
                  <a:pt x="1263623" y="0"/>
                </a:cubicBezTo>
                <a:cubicBezTo>
                  <a:pt x="1961503" y="0"/>
                  <a:pt x="2527246" y="565771"/>
                  <a:pt x="2527246" y="1263685"/>
                </a:cubicBezTo>
                <a:cubicBezTo>
                  <a:pt x="2527246" y="1961599"/>
                  <a:pt x="1961503" y="2527370"/>
                  <a:pt x="1263623" y="2527370"/>
                </a:cubicBezTo>
                <a:cubicBezTo>
                  <a:pt x="565743" y="2527370"/>
                  <a:pt x="0" y="1961599"/>
                  <a:pt x="0" y="1263685"/>
                </a:cubicBez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406936" tIns="406955" rIns="406936" bIns="406955" numCol="1" spcCol="1270" anchor="ctr" anchorCtr="0">
            <a:noAutofit/>
          </a:bodyPr>
          <a:lstStyle/>
          <a:p>
            <a:pPr marL="0" lvl="0" indent="0" algn="ctr" defTabSz="1289050">
              <a:lnSpc>
                <a:spcPct val="90000"/>
              </a:lnSpc>
              <a:spcBef>
                <a:spcPct val="0"/>
              </a:spcBef>
              <a:spcAft>
                <a:spcPct val="35000"/>
              </a:spcAft>
              <a:buNone/>
            </a:pPr>
            <a:r>
              <a:rPr lang="en-US" kern="1200" dirty="0"/>
              <a:t>Case Study: Slum Upgrading</a:t>
            </a:r>
          </a:p>
        </p:txBody>
      </p:sp>
      <p:sp>
        <p:nvSpPr>
          <p:cNvPr id="21" name="Block Arc 20">
            <a:extLst>
              <a:ext uri="{FF2B5EF4-FFF2-40B4-BE49-F238E27FC236}">
                <a16:creationId xmlns:a16="http://schemas.microsoft.com/office/drawing/2014/main" id="{0C9A802F-1DF4-4FC4-B4DB-920041CD3E19}"/>
              </a:ext>
            </a:extLst>
          </p:cNvPr>
          <p:cNvSpPr>
            <a:spLocks noChangeAspect="1"/>
          </p:cNvSpPr>
          <p:nvPr/>
        </p:nvSpPr>
        <p:spPr>
          <a:xfrm>
            <a:off x="-1565718" y="1047117"/>
            <a:ext cx="4828331" cy="5033243"/>
          </a:xfrm>
          <a:prstGeom prst="blockArc">
            <a:avLst>
              <a:gd name="adj1" fmla="val 17527788"/>
              <a:gd name="adj2" fmla="val 4119114"/>
              <a:gd name="adj3" fmla="val 5750"/>
            </a:avLst>
          </a:prstGeom>
          <a:solidFill>
            <a:schemeClr val="tx2"/>
          </a:solidFill>
          <a:ln>
            <a:solidFill>
              <a:schemeClr val="accent1">
                <a:lumMod val="50000"/>
              </a:schemeClr>
            </a:solidFill>
          </a:ln>
        </p:spPr>
        <p:style>
          <a:lnRef idx="2">
            <a:schemeClr val="lt1">
              <a:hueOff val="0"/>
              <a:satOff val="0"/>
              <a:lumOff val="0"/>
              <a:alphaOff val="0"/>
            </a:schemeClr>
          </a:lnRef>
          <a:fillRef idx="1">
            <a:schemeClr val="accent3">
              <a:hueOff val="1198990"/>
              <a:satOff val="-2644"/>
              <a:lumOff val="1963"/>
              <a:alphaOff val="0"/>
            </a:schemeClr>
          </a:fillRef>
          <a:effectRef idx="0">
            <a:schemeClr val="accent3">
              <a:hueOff val="1198990"/>
              <a:satOff val="-2644"/>
              <a:lumOff val="1963"/>
              <a:alphaOff val="0"/>
            </a:schemeClr>
          </a:effectRef>
          <a:fontRef idx="minor">
            <a:schemeClr val="lt1"/>
          </a:fontRef>
        </p:style>
      </p:sp>
      <p:sp>
        <p:nvSpPr>
          <p:cNvPr id="24" name="Freeform: Shape 23">
            <a:extLst>
              <a:ext uri="{FF2B5EF4-FFF2-40B4-BE49-F238E27FC236}">
                <a16:creationId xmlns:a16="http://schemas.microsoft.com/office/drawing/2014/main" id="{F959F56B-F641-44F9-A8B0-215A7DBD7270}"/>
              </a:ext>
            </a:extLst>
          </p:cNvPr>
          <p:cNvSpPr/>
          <p:nvPr/>
        </p:nvSpPr>
        <p:spPr>
          <a:xfrm>
            <a:off x="5131899" y="1330092"/>
            <a:ext cx="6608396" cy="1310684"/>
          </a:xfrm>
          <a:custGeom>
            <a:avLst/>
            <a:gdLst>
              <a:gd name="connsiteX0" fmla="*/ 0 w 1812186"/>
              <a:gd name="connsiteY0" fmla="*/ 0 h 1310684"/>
              <a:gd name="connsiteX1" fmla="*/ 1812186 w 1812186"/>
              <a:gd name="connsiteY1" fmla="*/ 0 h 1310684"/>
              <a:gd name="connsiteX2" fmla="*/ 1812186 w 1812186"/>
              <a:gd name="connsiteY2" fmla="*/ 1310684 h 1310684"/>
              <a:gd name="connsiteX3" fmla="*/ 0 w 1812186"/>
              <a:gd name="connsiteY3" fmla="*/ 1310684 h 1310684"/>
              <a:gd name="connsiteX4" fmla="*/ 0 w 1812186"/>
              <a:gd name="connsiteY4" fmla="*/ 0 h 1310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2186" h="1310684">
                <a:moveTo>
                  <a:pt x="0" y="0"/>
                </a:moveTo>
                <a:lnTo>
                  <a:pt x="1812186" y="0"/>
                </a:lnTo>
                <a:lnTo>
                  <a:pt x="1812186" y="1310684"/>
                </a:lnTo>
                <a:lnTo>
                  <a:pt x="0" y="13106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160" tIns="10160" rIns="10160" bIns="10160" numCol="1" spcCol="1270" anchor="ctr" anchorCtr="0">
            <a:noAutofit/>
          </a:bodyPr>
          <a:lstStyle/>
          <a:p>
            <a:pPr marL="171450" indent="-171450" defTabSz="355600">
              <a:lnSpc>
                <a:spcPct val="90000"/>
              </a:lnSpc>
              <a:spcBef>
                <a:spcPct val="0"/>
              </a:spcBef>
              <a:spcAft>
                <a:spcPct val="10000"/>
              </a:spcAft>
              <a:buFont typeface="Wingdings" panose="05000000000000000000" pitchFamily="2" charset="2"/>
              <a:buChar char="§"/>
            </a:pPr>
            <a:r>
              <a:rPr lang="en-US" sz="1400" dirty="0"/>
              <a:t>In every community, we work with settlement executive committees which represent community interests and ensure that those living in the community are beneficiaries</a:t>
            </a:r>
          </a:p>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Completed 822 houses in Kibera Soweto A</a:t>
            </a:r>
          </a:p>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Sold to those living in the slum and were registered in 2005</a:t>
            </a:r>
          </a:p>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Enumeration was done to confirm and verify the right beneficiaries</a:t>
            </a:r>
          </a:p>
          <a:p>
            <a:pPr marL="171450" lvl="0" indent="-171450" algn="l" defTabSz="355600">
              <a:lnSpc>
                <a:spcPct val="90000"/>
              </a:lnSpc>
              <a:spcBef>
                <a:spcPct val="0"/>
              </a:spcBef>
              <a:spcAft>
                <a:spcPct val="10000"/>
              </a:spcAft>
              <a:buFont typeface="Wingdings" panose="05000000000000000000" pitchFamily="2" charset="2"/>
              <a:buChar char="§"/>
            </a:pPr>
            <a:r>
              <a:rPr lang="en-US" sz="1400" dirty="0"/>
              <a:t>Occupancy in July 2016</a:t>
            </a:r>
            <a:endParaRPr lang="en-US" sz="1400" kern="1200" dirty="0"/>
          </a:p>
        </p:txBody>
      </p:sp>
      <p:sp>
        <p:nvSpPr>
          <p:cNvPr id="28" name="Freeform: Shape 27">
            <a:extLst>
              <a:ext uri="{FF2B5EF4-FFF2-40B4-BE49-F238E27FC236}">
                <a16:creationId xmlns:a16="http://schemas.microsoft.com/office/drawing/2014/main" id="{46CAB9B5-1395-4A99-BA2B-949EBAC1BC49}"/>
              </a:ext>
            </a:extLst>
          </p:cNvPr>
          <p:cNvSpPr/>
          <p:nvPr/>
        </p:nvSpPr>
        <p:spPr>
          <a:xfrm>
            <a:off x="5131899" y="2763850"/>
            <a:ext cx="6608395" cy="1310684"/>
          </a:xfrm>
          <a:custGeom>
            <a:avLst/>
            <a:gdLst>
              <a:gd name="connsiteX0" fmla="*/ 0 w 1812186"/>
              <a:gd name="connsiteY0" fmla="*/ 0 h 1310684"/>
              <a:gd name="connsiteX1" fmla="*/ 1812186 w 1812186"/>
              <a:gd name="connsiteY1" fmla="*/ 0 h 1310684"/>
              <a:gd name="connsiteX2" fmla="*/ 1812186 w 1812186"/>
              <a:gd name="connsiteY2" fmla="*/ 1310684 h 1310684"/>
              <a:gd name="connsiteX3" fmla="*/ 0 w 1812186"/>
              <a:gd name="connsiteY3" fmla="*/ 1310684 h 1310684"/>
              <a:gd name="connsiteX4" fmla="*/ 0 w 1812186"/>
              <a:gd name="connsiteY4" fmla="*/ 0 h 1310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2186" h="1310684">
                <a:moveTo>
                  <a:pt x="0" y="0"/>
                </a:moveTo>
                <a:lnTo>
                  <a:pt x="1812186" y="0"/>
                </a:lnTo>
                <a:lnTo>
                  <a:pt x="1812186" y="1310684"/>
                </a:lnTo>
                <a:lnTo>
                  <a:pt x="0" y="13106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160" tIns="10160" rIns="10160" bIns="10160" numCol="1" spcCol="1270" anchor="ctr" anchorCtr="0">
            <a:noAutofit/>
          </a:bodyPr>
          <a:lstStyle/>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Homes were sold as rent-to-own with 25 years tenure and 3% interest rates</a:t>
            </a:r>
          </a:p>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One room sold at KES 600k – KES 2,500 per month</a:t>
            </a:r>
          </a:p>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Two rooms sold at KES 1M – KES 4,500 per month</a:t>
            </a:r>
          </a:p>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Three room sold at KES 1.35M – KES 6,500 per month</a:t>
            </a:r>
          </a:p>
        </p:txBody>
      </p:sp>
      <p:sp>
        <p:nvSpPr>
          <p:cNvPr id="31" name="Freeform: Shape 30">
            <a:extLst>
              <a:ext uri="{FF2B5EF4-FFF2-40B4-BE49-F238E27FC236}">
                <a16:creationId xmlns:a16="http://schemas.microsoft.com/office/drawing/2014/main" id="{1FBB5337-2257-4278-AE03-B7E89CA8F235}"/>
              </a:ext>
            </a:extLst>
          </p:cNvPr>
          <p:cNvSpPr/>
          <p:nvPr/>
        </p:nvSpPr>
        <p:spPr>
          <a:xfrm>
            <a:off x="5127463" y="4264858"/>
            <a:ext cx="6608396" cy="1310684"/>
          </a:xfrm>
          <a:custGeom>
            <a:avLst/>
            <a:gdLst>
              <a:gd name="connsiteX0" fmla="*/ 0 w 1812186"/>
              <a:gd name="connsiteY0" fmla="*/ 0 h 1310684"/>
              <a:gd name="connsiteX1" fmla="*/ 1812186 w 1812186"/>
              <a:gd name="connsiteY1" fmla="*/ 0 h 1310684"/>
              <a:gd name="connsiteX2" fmla="*/ 1812186 w 1812186"/>
              <a:gd name="connsiteY2" fmla="*/ 1310684 h 1310684"/>
              <a:gd name="connsiteX3" fmla="*/ 0 w 1812186"/>
              <a:gd name="connsiteY3" fmla="*/ 1310684 h 1310684"/>
              <a:gd name="connsiteX4" fmla="*/ 0 w 1812186"/>
              <a:gd name="connsiteY4" fmla="*/ 0 h 1310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2186" h="1310684">
                <a:moveTo>
                  <a:pt x="0" y="0"/>
                </a:moveTo>
                <a:lnTo>
                  <a:pt x="1812186" y="0"/>
                </a:lnTo>
                <a:lnTo>
                  <a:pt x="1812186" y="1310684"/>
                </a:lnTo>
                <a:lnTo>
                  <a:pt x="0" y="13106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160" tIns="10160" rIns="10160" bIns="10160" numCol="1" spcCol="1270" anchor="ctr" anchorCtr="0">
            <a:noAutofit/>
          </a:bodyPr>
          <a:lstStyle/>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Next projects include Kibera B, C, D followed by Mariguini and Kiambiu</a:t>
            </a:r>
          </a:p>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Enumeration for Kibera B is completed and verification is ongoing</a:t>
            </a:r>
          </a:p>
          <a:p>
            <a:pPr marL="171450" lvl="0" indent="-171450" algn="l" defTabSz="355600">
              <a:lnSpc>
                <a:spcPct val="90000"/>
              </a:lnSpc>
              <a:spcBef>
                <a:spcPct val="0"/>
              </a:spcBef>
              <a:spcAft>
                <a:spcPct val="10000"/>
              </a:spcAft>
              <a:buFont typeface="Wingdings" panose="05000000000000000000" pitchFamily="2" charset="2"/>
              <a:buChar char="§"/>
            </a:pPr>
            <a:r>
              <a:rPr lang="en-US" sz="1400" kern="1200" dirty="0"/>
              <a:t>498 slums in the country have been mapped and will work with County Governments to improve housing conditions</a:t>
            </a:r>
          </a:p>
          <a:p>
            <a:pPr marL="171450" lvl="0" indent="-171450" algn="l" defTabSz="355600">
              <a:lnSpc>
                <a:spcPct val="90000"/>
              </a:lnSpc>
              <a:spcBef>
                <a:spcPct val="0"/>
              </a:spcBef>
              <a:spcAft>
                <a:spcPct val="10000"/>
              </a:spcAft>
              <a:buFont typeface="Wingdings" panose="05000000000000000000" pitchFamily="2" charset="2"/>
              <a:buChar char="§"/>
            </a:pPr>
            <a:r>
              <a:rPr lang="en-US" sz="1400" dirty="0"/>
              <a:t>The Housing Fund will be consolidating financing solutions to ensure social housing projects are delivered</a:t>
            </a:r>
            <a:endParaRPr lang="en-US" sz="1400" kern="1200" dirty="0"/>
          </a:p>
        </p:txBody>
      </p:sp>
      <p:grpSp>
        <p:nvGrpSpPr>
          <p:cNvPr id="51" name="Group 50">
            <a:extLst>
              <a:ext uri="{FF2B5EF4-FFF2-40B4-BE49-F238E27FC236}">
                <a16:creationId xmlns:a16="http://schemas.microsoft.com/office/drawing/2014/main" id="{B3DECA98-8D82-4E7A-9BB6-7F869DA36628}"/>
              </a:ext>
            </a:extLst>
          </p:cNvPr>
          <p:cNvGrpSpPr>
            <a:grpSpLocks noChangeAspect="1"/>
          </p:cNvGrpSpPr>
          <p:nvPr/>
        </p:nvGrpSpPr>
        <p:grpSpPr>
          <a:xfrm>
            <a:off x="3522382" y="4538494"/>
            <a:ext cx="1154962" cy="1011468"/>
            <a:chOff x="4152071" y="4188793"/>
            <a:chExt cx="1496627" cy="1310684"/>
          </a:xfrm>
          <a:solidFill>
            <a:schemeClr val="tx2">
              <a:lumMod val="50000"/>
            </a:schemeClr>
          </a:solidFill>
        </p:grpSpPr>
        <p:grpSp>
          <p:nvGrpSpPr>
            <p:cNvPr id="49" name="Group 48">
              <a:extLst>
                <a:ext uri="{FF2B5EF4-FFF2-40B4-BE49-F238E27FC236}">
                  <a16:creationId xmlns:a16="http://schemas.microsoft.com/office/drawing/2014/main" id="{93EAD359-4D07-4B7A-8F7D-5D96A5F55207}"/>
                </a:ext>
              </a:extLst>
            </p:cNvPr>
            <p:cNvGrpSpPr/>
            <p:nvPr/>
          </p:nvGrpSpPr>
          <p:grpSpPr>
            <a:xfrm>
              <a:off x="5012428" y="4421733"/>
              <a:ext cx="636270" cy="257175"/>
              <a:chOff x="5547836" y="4511966"/>
              <a:chExt cx="636270" cy="257175"/>
            </a:xfrm>
            <a:grpFill/>
          </p:grpSpPr>
          <p:sp>
            <p:nvSpPr>
              <p:cNvPr id="36" name="Freeform: Shape 35">
                <a:extLst>
                  <a:ext uri="{FF2B5EF4-FFF2-40B4-BE49-F238E27FC236}">
                    <a16:creationId xmlns:a16="http://schemas.microsoft.com/office/drawing/2014/main" id="{93EA7104-4536-4957-A045-17B8533C374E}"/>
                  </a:ext>
                </a:extLst>
              </p:cNvPr>
              <p:cNvSpPr/>
              <p:nvPr/>
            </p:nvSpPr>
            <p:spPr>
              <a:xfrm rot="5400000">
                <a:off x="5552598" y="4550211"/>
                <a:ext cx="180975" cy="190500"/>
              </a:xfrm>
              <a:custGeom>
                <a:avLst/>
                <a:gdLst>
                  <a:gd name="connsiteX0" fmla="*/ 8837 w 180975"/>
                  <a:gd name="connsiteY0" fmla="*/ 21431 h 190500"/>
                  <a:gd name="connsiteX1" fmla="*/ 8837 w 180975"/>
                  <a:gd name="connsiteY1" fmla="*/ 107156 h 190500"/>
                  <a:gd name="connsiteX2" fmla="*/ 10742 w 180975"/>
                  <a:gd name="connsiteY2" fmla="*/ 126206 h 190500"/>
                  <a:gd name="connsiteX3" fmla="*/ 95515 w 180975"/>
                  <a:gd name="connsiteY3" fmla="*/ 184309 h 190500"/>
                  <a:gd name="connsiteX4" fmla="*/ 114565 w 180975"/>
                  <a:gd name="connsiteY4" fmla="*/ 182404 h 190500"/>
                  <a:gd name="connsiteX5" fmla="*/ 175525 w 180975"/>
                  <a:gd name="connsiteY5" fmla="*/ 110966 h 190500"/>
                  <a:gd name="connsiteX6" fmla="*/ 173620 w 180975"/>
                  <a:gd name="connsiteY6" fmla="*/ 91916 h 190500"/>
                  <a:gd name="connsiteX7" fmla="*/ 157427 w 180975"/>
                  <a:gd name="connsiteY7" fmla="*/ 7144 h 190500"/>
                  <a:gd name="connsiteX8" fmla="*/ 8837 w 180975"/>
                  <a:gd name="connsiteY8" fmla="*/ 2143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975" h="190500">
                    <a:moveTo>
                      <a:pt x="8837" y="21431"/>
                    </a:moveTo>
                    <a:cubicBezTo>
                      <a:pt x="8837" y="21431"/>
                      <a:pt x="5027" y="60484"/>
                      <a:pt x="8837" y="107156"/>
                    </a:cubicBezTo>
                    <a:lnTo>
                      <a:pt x="10742" y="126206"/>
                    </a:lnTo>
                    <a:cubicBezTo>
                      <a:pt x="13600" y="169069"/>
                      <a:pt x="59320" y="188119"/>
                      <a:pt x="95515" y="184309"/>
                    </a:cubicBezTo>
                    <a:lnTo>
                      <a:pt x="114565" y="182404"/>
                    </a:lnTo>
                    <a:cubicBezTo>
                      <a:pt x="150760" y="179546"/>
                      <a:pt x="178382" y="147161"/>
                      <a:pt x="175525" y="110966"/>
                    </a:cubicBezTo>
                    <a:lnTo>
                      <a:pt x="173620" y="91916"/>
                    </a:lnTo>
                    <a:cubicBezTo>
                      <a:pt x="169810" y="45244"/>
                      <a:pt x="157427" y="7144"/>
                      <a:pt x="157427" y="7144"/>
                    </a:cubicBezTo>
                    <a:lnTo>
                      <a:pt x="8837" y="21431"/>
                    </a:ln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6F84BFE-8D66-408A-BAA8-92A8394C2AD2}"/>
                  </a:ext>
                </a:extLst>
              </p:cNvPr>
              <p:cNvSpPr/>
              <p:nvPr/>
            </p:nvSpPr>
            <p:spPr>
              <a:xfrm rot="5400000">
                <a:off x="5845968" y="4431004"/>
                <a:ext cx="257175" cy="419100"/>
              </a:xfrm>
              <a:custGeom>
                <a:avLst/>
                <a:gdLst>
                  <a:gd name="connsiteX0" fmla="*/ 40416 w 257175"/>
                  <a:gd name="connsiteY0" fmla="*/ 411956 h 419100"/>
                  <a:gd name="connsiteX1" fmla="*/ 193769 w 257175"/>
                  <a:gd name="connsiteY1" fmla="*/ 398621 h 419100"/>
                  <a:gd name="connsiteX2" fmla="*/ 223296 w 257175"/>
                  <a:gd name="connsiteY2" fmla="*/ 60484 h 419100"/>
                  <a:gd name="connsiteX3" fmla="*/ 223296 w 257175"/>
                  <a:gd name="connsiteY3" fmla="*/ 60484 h 419100"/>
                  <a:gd name="connsiteX4" fmla="*/ 133761 w 257175"/>
                  <a:gd name="connsiteY4" fmla="*/ 7144 h 419100"/>
                  <a:gd name="connsiteX5" fmla="*/ 31844 w 257175"/>
                  <a:gd name="connsiteY5" fmla="*/ 78581 h 419100"/>
                  <a:gd name="connsiteX6" fmla="*/ 40416 w 257175"/>
                  <a:gd name="connsiteY6" fmla="*/ 41195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175" h="419100">
                    <a:moveTo>
                      <a:pt x="40416" y="411956"/>
                    </a:moveTo>
                    <a:lnTo>
                      <a:pt x="193769" y="398621"/>
                    </a:lnTo>
                    <a:cubicBezTo>
                      <a:pt x="183291" y="271939"/>
                      <a:pt x="307116" y="211931"/>
                      <a:pt x="223296" y="60484"/>
                    </a:cubicBezTo>
                    <a:cubicBezTo>
                      <a:pt x="223296" y="60484"/>
                      <a:pt x="223296" y="60484"/>
                      <a:pt x="223296" y="60484"/>
                    </a:cubicBezTo>
                    <a:cubicBezTo>
                      <a:pt x="201389" y="21431"/>
                      <a:pt x="171861" y="7144"/>
                      <a:pt x="133761" y="7144"/>
                    </a:cubicBezTo>
                    <a:cubicBezTo>
                      <a:pt x="92804" y="7144"/>
                      <a:pt x="52799" y="30004"/>
                      <a:pt x="31844" y="78581"/>
                    </a:cubicBezTo>
                    <a:cubicBezTo>
                      <a:pt x="-1494" y="170021"/>
                      <a:pt x="-3399" y="290989"/>
                      <a:pt x="40416" y="411956"/>
                    </a:cubicBezTo>
                    <a:close/>
                  </a:path>
                </a:pathLst>
              </a:custGeom>
              <a:grpFill/>
              <a:ln w="9525" cap="flat">
                <a:noFill/>
                <a:prstDash val="solid"/>
                <a:miter/>
              </a:ln>
            </p:spPr>
            <p:txBody>
              <a:bodyPr rtlCol="0" anchor="ctr"/>
              <a:lstStyle/>
              <a:p>
                <a:endParaRPr lang="en-US"/>
              </a:p>
            </p:txBody>
          </p:sp>
        </p:grpSp>
        <p:grpSp>
          <p:nvGrpSpPr>
            <p:cNvPr id="50" name="Group 49">
              <a:extLst>
                <a:ext uri="{FF2B5EF4-FFF2-40B4-BE49-F238E27FC236}">
                  <a16:creationId xmlns:a16="http://schemas.microsoft.com/office/drawing/2014/main" id="{2FF95240-21B3-4476-BA64-018875CD3318}"/>
                </a:ext>
              </a:extLst>
            </p:cNvPr>
            <p:cNvGrpSpPr/>
            <p:nvPr/>
          </p:nvGrpSpPr>
          <p:grpSpPr>
            <a:xfrm>
              <a:off x="4152071" y="4863447"/>
              <a:ext cx="636270" cy="257175"/>
              <a:chOff x="4703872" y="4956324"/>
              <a:chExt cx="636270" cy="257175"/>
            </a:xfrm>
            <a:grpFill/>
          </p:grpSpPr>
          <p:sp>
            <p:nvSpPr>
              <p:cNvPr id="38" name="Freeform: Shape 37">
                <a:extLst>
                  <a:ext uri="{FF2B5EF4-FFF2-40B4-BE49-F238E27FC236}">
                    <a16:creationId xmlns:a16="http://schemas.microsoft.com/office/drawing/2014/main" id="{50D9041E-964D-4032-A7FE-12DA09FACC2C}"/>
                  </a:ext>
                </a:extLst>
              </p:cNvPr>
              <p:cNvSpPr/>
              <p:nvPr/>
            </p:nvSpPr>
            <p:spPr>
              <a:xfrm rot="5400000">
                <a:off x="4708634" y="4985408"/>
                <a:ext cx="180975" cy="190500"/>
              </a:xfrm>
              <a:custGeom>
                <a:avLst/>
                <a:gdLst>
                  <a:gd name="connsiteX0" fmla="*/ 174035 w 180975"/>
                  <a:gd name="connsiteY0" fmla="*/ 21431 h 190500"/>
                  <a:gd name="connsiteX1" fmla="*/ 174035 w 180975"/>
                  <a:gd name="connsiteY1" fmla="*/ 107156 h 190500"/>
                  <a:gd name="connsiteX2" fmla="*/ 172129 w 180975"/>
                  <a:gd name="connsiteY2" fmla="*/ 126206 h 190500"/>
                  <a:gd name="connsiteX3" fmla="*/ 87357 w 180975"/>
                  <a:gd name="connsiteY3" fmla="*/ 184309 h 190500"/>
                  <a:gd name="connsiteX4" fmla="*/ 68307 w 180975"/>
                  <a:gd name="connsiteY4" fmla="*/ 182404 h 190500"/>
                  <a:gd name="connsiteX5" fmla="*/ 7347 w 180975"/>
                  <a:gd name="connsiteY5" fmla="*/ 110966 h 190500"/>
                  <a:gd name="connsiteX6" fmla="*/ 9252 w 180975"/>
                  <a:gd name="connsiteY6" fmla="*/ 91916 h 190500"/>
                  <a:gd name="connsiteX7" fmla="*/ 25444 w 180975"/>
                  <a:gd name="connsiteY7" fmla="*/ 7144 h 190500"/>
                  <a:gd name="connsiteX8" fmla="*/ 174035 w 180975"/>
                  <a:gd name="connsiteY8" fmla="*/ 21431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975" h="190500">
                    <a:moveTo>
                      <a:pt x="174035" y="21431"/>
                    </a:moveTo>
                    <a:cubicBezTo>
                      <a:pt x="174035" y="21431"/>
                      <a:pt x="177844" y="60484"/>
                      <a:pt x="174035" y="107156"/>
                    </a:cubicBezTo>
                    <a:lnTo>
                      <a:pt x="172129" y="126206"/>
                    </a:lnTo>
                    <a:cubicBezTo>
                      <a:pt x="169272" y="169069"/>
                      <a:pt x="123552" y="188119"/>
                      <a:pt x="87357" y="184309"/>
                    </a:cubicBezTo>
                    <a:lnTo>
                      <a:pt x="68307" y="182404"/>
                    </a:lnTo>
                    <a:cubicBezTo>
                      <a:pt x="32112" y="179546"/>
                      <a:pt x="4489" y="147161"/>
                      <a:pt x="7347" y="110966"/>
                    </a:cubicBezTo>
                    <a:lnTo>
                      <a:pt x="9252" y="91916"/>
                    </a:lnTo>
                    <a:cubicBezTo>
                      <a:pt x="13062" y="45244"/>
                      <a:pt x="25444" y="7144"/>
                      <a:pt x="25444" y="7144"/>
                    </a:cubicBezTo>
                    <a:lnTo>
                      <a:pt x="174035" y="21431"/>
                    </a:ln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FFDF23A-EA16-4D51-B22F-93A82840A006}"/>
                  </a:ext>
                </a:extLst>
              </p:cNvPr>
              <p:cNvSpPr/>
              <p:nvPr/>
            </p:nvSpPr>
            <p:spPr>
              <a:xfrm rot="5400000">
                <a:off x="5002004" y="4875362"/>
                <a:ext cx="257175" cy="419100"/>
              </a:xfrm>
              <a:custGeom>
                <a:avLst/>
                <a:gdLst>
                  <a:gd name="connsiteX0" fmla="*/ 219310 w 257175"/>
                  <a:gd name="connsiteY0" fmla="*/ 411956 h 419100"/>
                  <a:gd name="connsiteX1" fmla="*/ 65957 w 257175"/>
                  <a:gd name="connsiteY1" fmla="*/ 398621 h 419100"/>
                  <a:gd name="connsiteX2" fmla="*/ 36430 w 257175"/>
                  <a:gd name="connsiteY2" fmla="*/ 60484 h 419100"/>
                  <a:gd name="connsiteX3" fmla="*/ 36430 w 257175"/>
                  <a:gd name="connsiteY3" fmla="*/ 60484 h 419100"/>
                  <a:gd name="connsiteX4" fmla="*/ 125965 w 257175"/>
                  <a:gd name="connsiteY4" fmla="*/ 7144 h 419100"/>
                  <a:gd name="connsiteX5" fmla="*/ 227882 w 257175"/>
                  <a:gd name="connsiteY5" fmla="*/ 78581 h 419100"/>
                  <a:gd name="connsiteX6" fmla="*/ 219310 w 257175"/>
                  <a:gd name="connsiteY6" fmla="*/ 41195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175" h="419100">
                    <a:moveTo>
                      <a:pt x="219310" y="411956"/>
                    </a:moveTo>
                    <a:lnTo>
                      <a:pt x="65957" y="398621"/>
                    </a:lnTo>
                    <a:cubicBezTo>
                      <a:pt x="76435" y="272891"/>
                      <a:pt x="-47390" y="211931"/>
                      <a:pt x="36430" y="60484"/>
                    </a:cubicBezTo>
                    <a:cubicBezTo>
                      <a:pt x="36430" y="60484"/>
                      <a:pt x="36430" y="60484"/>
                      <a:pt x="36430" y="60484"/>
                    </a:cubicBezTo>
                    <a:cubicBezTo>
                      <a:pt x="58337" y="21431"/>
                      <a:pt x="87865" y="7144"/>
                      <a:pt x="125965" y="7144"/>
                    </a:cubicBezTo>
                    <a:cubicBezTo>
                      <a:pt x="166922" y="7144"/>
                      <a:pt x="206927" y="30004"/>
                      <a:pt x="227882" y="78581"/>
                    </a:cubicBezTo>
                    <a:cubicBezTo>
                      <a:pt x="261220" y="170021"/>
                      <a:pt x="263125" y="290989"/>
                      <a:pt x="219310" y="411956"/>
                    </a:cubicBezTo>
                    <a:close/>
                  </a:path>
                </a:pathLst>
              </a:custGeom>
              <a:grpFill/>
              <a:ln w="9525" cap="flat">
                <a:noFill/>
                <a:prstDash val="solid"/>
                <a:miter/>
              </a:ln>
            </p:spPr>
            <p:txBody>
              <a:bodyPr rtlCol="0" anchor="ctr"/>
              <a:lstStyle/>
              <a:p>
                <a:endParaRPr lang="en-US"/>
              </a:p>
            </p:txBody>
          </p:sp>
        </p:grpSp>
        <p:sp>
          <p:nvSpPr>
            <p:cNvPr id="43" name="Graphic 41" descr="Signpost">
              <a:extLst>
                <a:ext uri="{FF2B5EF4-FFF2-40B4-BE49-F238E27FC236}">
                  <a16:creationId xmlns:a16="http://schemas.microsoft.com/office/drawing/2014/main" id="{B13398A4-0F14-4B8B-AB29-A1FA6C21CC1C}"/>
                </a:ext>
              </a:extLst>
            </p:cNvPr>
            <p:cNvSpPr/>
            <p:nvPr/>
          </p:nvSpPr>
          <p:spPr>
            <a:xfrm>
              <a:off x="4218517" y="4188793"/>
              <a:ext cx="1374390" cy="1310684"/>
            </a:xfrm>
            <a:custGeom>
              <a:avLst/>
              <a:gdLst>
                <a:gd name="connsiteX0" fmla="*/ 601504 w 695325"/>
                <a:gd name="connsiteY0" fmla="*/ 350044 h 771525"/>
                <a:gd name="connsiteX1" fmla="*/ 380524 w 695325"/>
                <a:gd name="connsiteY1" fmla="*/ 350044 h 771525"/>
                <a:gd name="connsiteX2" fmla="*/ 380524 w 695325"/>
                <a:gd name="connsiteY2" fmla="*/ 35719 h 771525"/>
                <a:gd name="connsiteX3" fmla="*/ 351949 w 695325"/>
                <a:gd name="connsiteY3" fmla="*/ 7144 h 771525"/>
                <a:gd name="connsiteX4" fmla="*/ 323374 w 695325"/>
                <a:gd name="connsiteY4" fmla="*/ 35719 h 771525"/>
                <a:gd name="connsiteX5" fmla="*/ 323374 w 695325"/>
                <a:gd name="connsiteY5" fmla="*/ 121444 h 771525"/>
                <a:gd name="connsiteX6" fmla="*/ 104299 w 695325"/>
                <a:gd name="connsiteY6" fmla="*/ 121444 h 771525"/>
                <a:gd name="connsiteX7" fmla="*/ 7144 w 695325"/>
                <a:gd name="connsiteY7" fmla="*/ 216694 h 771525"/>
                <a:gd name="connsiteX8" fmla="*/ 102394 w 695325"/>
                <a:gd name="connsiteY8" fmla="*/ 311944 h 771525"/>
                <a:gd name="connsiteX9" fmla="*/ 323374 w 695325"/>
                <a:gd name="connsiteY9" fmla="*/ 311944 h 771525"/>
                <a:gd name="connsiteX10" fmla="*/ 323374 w 695325"/>
                <a:gd name="connsiteY10" fmla="*/ 769144 h 771525"/>
                <a:gd name="connsiteX11" fmla="*/ 380524 w 695325"/>
                <a:gd name="connsiteY11" fmla="*/ 769144 h 771525"/>
                <a:gd name="connsiteX12" fmla="*/ 380524 w 695325"/>
                <a:gd name="connsiteY12" fmla="*/ 540544 h 771525"/>
                <a:gd name="connsiteX13" fmla="*/ 599599 w 695325"/>
                <a:gd name="connsiteY13" fmla="*/ 540544 h 771525"/>
                <a:gd name="connsiteX14" fmla="*/ 696754 w 695325"/>
                <a:gd name="connsiteY14" fmla="*/ 445294 h 771525"/>
                <a:gd name="connsiteX15" fmla="*/ 601504 w 695325"/>
                <a:gd name="connsiteY15" fmla="*/ 350044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5325" h="771525">
                  <a:moveTo>
                    <a:pt x="601504" y="350044"/>
                  </a:moveTo>
                  <a:lnTo>
                    <a:pt x="380524" y="350044"/>
                  </a:lnTo>
                  <a:lnTo>
                    <a:pt x="380524" y="35719"/>
                  </a:lnTo>
                  <a:cubicBezTo>
                    <a:pt x="380524" y="19526"/>
                    <a:pt x="368141" y="7144"/>
                    <a:pt x="351949" y="7144"/>
                  </a:cubicBezTo>
                  <a:cubicBezTo>
                    <a:pt x="335756" y="7144"/>
                    <a:pt x="323374" y="19526"/>
                    <a:pt x="323374" y="35719"/>
                  </a:cubicBezTo>
                  <a:lnTo>
                    <a:pt x="323374" y="121444"/>
                  </a:lnTo>
                  <a:lnTo>
                    <a:pt x="104299" y="121444"/>
                  </a:lnTo>
                  <a:cubicBezTo>
                    <a:pt x="53816" y="172879"/>
                    <a:pt x="8096" y="217646"/>
                    <a:pt x="7144" y="216694"/>
                  </a:cubicBezTo>
                  <a:lnTo>
                    <a:pt x="102394" y="311944"/>
                  </a:lnTo>
                  <a:lnTo>
                    <a:pt x="323374" y="311944"/>
                  </a:lnTo>
                  <a:lnTo>
                    <a:pt x="323374" y="769144"/>
                  </a:lnTo>
                  <a:lnTo>
                    <a:pt x="380524" y="769144"/>
                  </a:lnTo>
                  <a:lnTo>
                    <a:pt x="380524" y="540544"/>
                  </a:lnTo>
                  <a:lnTo>
                    <a:pt x="599599" y="540544"/>
                  </a:lnTo>
                  <a:cubicBezTo>
                    <a:pt x="650081" y="489109"/>
                    <a:pt x="695801" y="444341"/>
                    <a:pt x="696754" y="445294"/>
                  </a:cubicBezTo>
                  <a:lnTo>
                    <a:pt x="601504" y="350044"/>
                  </a:lnTo>
                  <a:close/>
                </a:path>
              </a:pathLst>
            </a:custGeom>
            <a:grpFill/>
            <a:ln w="9525" cap="flat">
              <a:noFill/>
              <a:prstDash val="solid"/>
              <a:miter/>
            </a:ln>
          </p:spPr>
          <p:txBody>
            <a:bodyPr rtlCol="0" anchor="ctr"/>
            <a:lstStyle/>
            <a:p>
              <a:endParaRPr lang="en-US" dirty="0"/>
            </a:p>
          </p:txBody>
        </p:sp>
        <p:sp>
          <p:nvSpPr>
            <p:cNvPr id="47" name="Rectangle 46">
              <a:extLst>
                <a:ext uri="{FF2B5EF4-FFF2-40B4-BE49-F238E27FC236}">
                  <a16:creationId xmlns:a16="http://schemas.microsoft.com/office/drawing/2014/main" id="{333701D9-B496-4C7F-8DC0-BC811C23A614}"/>
                </a:ext>
              </a:extLst>
            </p:cNvPr>
            <p:cNvSpPr/>
            <p:nvPr/>
          </p:nvSpPr>
          <p:spPr>
            <a:xfrm>
              <a:off x="4356707" y="4442977"/>
              <a:ext cx="538973" cy="1809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chemeClr val="bg1"/>
                  </a:solidFill>
                </a:rPr>
                <a:t>Next</a:t>
              </a:r>
            </a:p>
          </p:txBody>
        </p:sp>
        <p:sp>
          <p:nvSpPr>
            <p:cNvPr id="48" name="Rectangle 47">
              <a:extLst>
                <a:ext uri="{FF2B5EF4-FFF2-40B4-BE49-F238E27FC236}">
                  <a16:creationId xmlns:a16="http://schemas.microsoft.com/office/drawing/2014/main" id="{E2292CD1-AB6D-4229-98AC-D77D0E44C451}"/>
                </a:ext>
              </a:extLst>
            </p:cNvPr>
            <p:cNvSpPr/>
            <p:nvPr/>
          </p:nvSpPr>
          <p:spPr>
            <a:xfrm>
              <a:off x="4844132" y="4832604"/>
              <a:ext cx="698535" cy="2293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chemeClr val="bg1"/>
                  </a:solidFill>
                </a:rPr>
                <a:t>Steps</a:t>
              </a:r>
            </a:p>
          </p:txBody>
        </p:sp>
      </p:grpSp>
      <p:pic>
        <p:nvPicPr>
          <p:cNvPr id="8" name="Graphic 7" descr="City">
            <a:extLst>
              <a:ext uri="{FF2B5EF4-FFF2-40B4-BE49-F238E27FC236}">
                <a16:creationId xmlns:a16="http://schemas.microsoft.com/office/drawing/2014/main" id="{A7C74B57-793E-45A0-AB68-7D05FB0DBD61}"/>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21752" y="1352911"/>
            <a:ext cx="1039665" cy="1039665"/>
          </a:xfrm>
          <a:prstGeom prst="rect">
            <a:avLst/>
          </a:prstGeom>
        </p:spPr>
      </p:pic>
      <p:pic>
        <p:nvPicPr>
          <p:cNvPr id="12" name="Graphic 11" descr="Money">
            <a:extLst>
              <a:ext uri="{FF2B5EF4-FFF2-40B4-BE49-F238E27FC236}">
                <a16:creationId xmlns:a16="http://schemas.microsoft.com/office/drawing/2014/main" id="{50B1B791-741A-4A1C-BC3C-A07469D5481B}"/>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16714" y="2856825"/>
            <a:ext cx="1060630" cy="1060630"/>
          </a:xfrm>
          <a:prstGeom prst="rect">
            <a:avLst/>
          </a:prstGeom>
        </p:spPr>
      </p:pic>
    </p:spTree>
    <p:extLst>
      <p:ext uri="{BB962C8B-B14F-4D97-AF65-F5344CB8AC3E}">
        <p14:creationId xmlns:p14="http://schemas.microsoft.com/office/powerpoint/2010/main" val="2356324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E57583E7-D7FB-403C-8CF0-BFD9DBF0427C}"/>
              </a:ext>
            </a:extLst>
          </p:cNvPr>
          <p:cNvSpPr>
            <a:spLocks noGrp="1"/>
          </p:cNvSpPr>
          <p:nvPr>
            <p:ph type="body" sz="quarter" idx="13"/>
          </p:nvPr>
        </p:nvSpPr>
        <p:spPr/>
        <p:txBody>
          <a:bodyPr anchor="b"/>
          <a:lstStyle/>
          <a:p>
            <a:pPr marL="0" indent="0">
              <a:buNone/>
            </a:pPr>
            <a:r>
              <a:rPr lang="en-US" dirty="0"/>
              <a:t>DEVELOPMENT FRAMEWORK</a:t>
            </a:r>
          </a:p>
        </p:txBody>
      </p:sp>
    </p:spTree>
    <p:extLst>
      <p:ext uri="{BB962C8B-B14F-4D97-AF65-F5344CB8AC3E}">
        <p14:creationId xmlns:p14="http://schemas.microsoft.com/office/powerpoint/2010/main" val="3155627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D4554-640F-4FFB-AD71-0EC8D656A181}"/>
              </a:ext>
            </a:extLst>
          </p:cNvPr>
          <p:cNvSpPr>
            <a:spLocks noGrp="1"/>
          </p:cNvSpPr>
          <p:nvPr>
            <p:ph type="title"/>
          </p:nvPr>
        </p:nvSpPr>
        <p:spPr/>
        <p:txBody>
          <a:bodyPr/>
          <a:lstStyle/>
          <a:p>
            <a:r>
              <a:rPr lang="en-US" dirty="0"/>
              <a:t>Key design principles</a:t>
            </a:r>
          </a:p>
        </p:txBody>
      </p:sp>
      <p:sp>
        <p:nvSpPr>
          <p:cNvPr id="3" name="Date Placeholder 2">
            <a:extLst>
              <a:ext uri="{FF2B5EF4-FFF2-40B4-BE49-F238E27FC236}">
                <a16:creationId xmlns:a16="http://schemas.microsoft.com/office/drawing/2014/main" id="{31CCFAA9-32FD-4695-8052-24DC9835E9C2}"/>
              </a:ext>
            </a:extLst>
          </p:cNvPr>
          <p:cNvSpPr>
            <a:spLocks noGrp="1"/>
          </p:cNvSpPr>
          <p:nvPr>
            <p:ph type="dt" sz="half" idx="10"/>
          </p:nvPr>
        </p:nvSpPr>
        <p:spPr/>
        <p:txBody>
          <a:bodyPr/>
          <a:lstStyle/>
          <a:p>
            <a:fld id="{0EA97B67-22F6-476B-BE3F-6E6EAD43D5AD}" type="datetime6">
              <a:rPr lang="en-US" smtClean="0"/>
              <a:t>January 19</a:t>
            </a:fld>
            <a:endParaRPr lang="en-US" dirty="0"/>
          </a:p>
        </p:txBody>
      </p:sp>
      <p:sp>
        <p:nvSpPr>
          <p:cNvPr id="4" name="Footer Placeholder 3">
            <a:extLst>
              <a:ext uri="{FF2B5EF4-FFF2-40B4-BE49-F238E27FC236}">
                <a16:creationId xmlns:a16="http://schemas.microsoft.com/office/drawing/2014/main" id="{F739422C-DD0D-4DA0-95D9-C893F20E4D96}"/>
              </a:ext>
            </a:extLst>
          </p:cNvPr>
          <p:cNvSpPr>
            <a:spLocks noGrp="1"/>
          </p:cNvSpPr>
          <p:nvPr>
            <p:ph type="ftr" sz="quarter" idx="11"/>
          </p:nvPr>
        </p:nvSpPr>
        <p:spPr/>
        <p:txBody>
          <a:bodyPr/>
          <a:lstStyle/>
          <a:p>
            <a:r>
              <a:rPr lang="en-US"/>
              <a:t>CONFIDENTIAL</a:t>
            </a:r>
          </a:p>
        </p:txBody>
      </p:sp>
      <p:sp>
        <p:nvSpPr>
          <p:cNvPr id="5" name="Slide Number Placeholder 4">
            <a:extLst>
              <a:ext uri="{FF2B5EF4-FFF2-40B4-BE49-F238E27FC236}">
                <a16:creationId xmlns:a16="http://schemas.microsoft.com/office/drawing/2014/main" id="{6DFBBFB4-9590-440A-A50B-9A9F8FE11848}"/>
              </a:ext>
            </a:extLst>
          </p:cNvPr>
          <p:cNvSpPr>
            <a:spLocks noGrp="1"/>
          </p:cNvSpPr>
          <p:nvPr>
            <p:ph type="sldNum" sz="quarter" idx="12"/>
          </p:nvPr>
        </p:nvSpPr>
        <p:spPr/>
        <p:txBody>
          <a:bodyPr/>
          <a:lstStyle/>
          <a:p>
            <a:fld id="{48F63A3B-78C7-47BE-AE5E-E10140E04643}" type="slidenum">
              <a:rPr lang="en-US" smtClean="0"/>
              <a:t>14</a:t>
            </a:fld>
            <a:endParaRPr lang="en-US" dirty="0"/>
          </a:p>
        </p:txBody>
      </p:sp>
      <p:sp>
        <p:nvSpPr>
          <p:cNvPr id="6" name="Content Placeholder 5">
            <a:extLst>
              <a:ext uri="{FF2B5EF4-FFF2-40B4-BE49-F238E27FC236}">
                <a16:creationId xmlns:a16="http://schemas.microsoft.com/office/drawing/2014/main" id="{1B6D9CF9-248A-420F-8030-F7A68046C491}"/>
              </a:ext>
            </a:extLst>
          </p:cNvPr>
          <p:cNvSpPr>
            <a:spLocks noGrp="1"/>
          </p:cNvSpPr>
          <p:nvPr>
            <p:ph sz="quarter" idx="13"/>
          </p:nvPr>
        </p:nvSpPr>
        <p:spPr/>
        <p:txBody>
          <a:bodyPr/>
          <a:lstStyle/>
          <a:p>
            <a:r>
              <a:rPr lang="en-US" dirty="0"/>
              <a:t>DEVELOPMENT FRAMEWORK</a:t>
            </a:r>
          </a:p>
        </p:txBody>
      </p:sp>
      <p:grpSp>
        <p:nvGrpSpPr>
          <p:cNvPr id="83" name="Group 82">
            <a:extLst>
              <a:ext uri="{FF2B5EF4-FFF2-40B4-BE49-F238E27FC236}">
                <a16:creationId xmlns:a16="http://schemas.microsoft.com/office/drawing/2014/main" id="{B3D36F3C-4E2F-4AE2-A88B-E65E57F239BC}"/>
              </a:ext>
            </a:extLst>
          </p:cNvPr>
          <p:cNvGrpSpPr/>
          <p:nvPr/>
        </p:nvGrpSpPr>
        <p:grpSpPr>
          <a:xfrm>
            <a:off x="819113" y="1533835"/>
            <a:ext cx="10309300" cy="4353709"/>
            <a:chOff x="819113" y="1766309"/>
            <a:chExt cx="10309300" cy="4353709"/>
          </a:xfrm>
        </p:grpSpPr>
        <p:grpSp>
          <p:nvGrpSpPr>
            <p:cNvPr id="8" name="Group 7">
              <a:extLst>
                <a:ext uri="{FF2B5EF4-FFF2-40B4-BE49-F238E27FC236}">
                  <a16:creationId xmlns:a16="http://schemas.microsoft.com/office/drawing/2014/main" id="{708E0CFF-D04C-430F-96F4-84DE62D67411}"/>
                </a:ext>
              </a:extLst>
            </p:cNvPr>
            <p:cNvGrpSpPr/>
            <p:nvPr/>
          </p:nvGrpSpPr>
          <p:grpSpPr>
            <a:xfrm>
              <a:off x="819113" y="1781475"/>
              <a:ext cx="2412052" cy="2088865"/>
              <a:chOff x="648002" y="2540804"/>
              <a:chExt cx="3232150" cy="2799080"/>
            </a:xfrm>
          </p:grpSpPr>
          <p:sp>
            <p:nvSpPr>
              <p:cNvPr id="66" name="object 4">
                <a:extLst>
                  <a:ext uri="{FF2B5EF4-FFF2-40B4-BE49-F238E27FC236}">
                    <a16:creationId xmlns:a16="http://schemas.microsoft.com/office/drawing/2014/main" id="{503C2DC9-4ED2-41AE-86F5-D2014FFFF2FB}"/>
                  </a:ext>
                </a:extLst>
              </p:cNvPr>
              <p:cNvSpPr/>
              <p:nvPr/>
            </p:nvSpPr>
            <p:spPr>
              <a:xfrm>
                <a:off x="648002" y="2540804"/>
                <a:ext cx="3232150" cy="2799080"/>
              </a:xfrm>
              <a:custGeom>
                <a:avLst/>
                <a:gdLst/>
                <a:ahLst/>
                <a:cxnLst/>
                <a:rect l="l" t="t" r="r" b="b"/>
                <a:pathLst>
                  <a:path w="3232150" h="2799079">
                    <a:moveTo>
                      <a:pt x="2423871" y="0"/>
                    </a:moveTo>
                    <a:lnTo>
                      <a:pt x="807961" y="0"/>
                    </a:lnTo>
                    <a:lnTo>
                      <a:pt x="0" y="1399425"/>
                    </a:lnTo>
                    <a:lnTo>
                      <a:pt x="807961" y="2798851"/>
                    </a:lnTo>
                    <a:lnTo>
                      <a:pt x="2423871" y="2798851"/>
                    </a:lnTo>
                    <a:lnTo>
                      <a:pt x="3231832" y="1399425"/>
                    </a:lnTo>
                    <a:lnTo>
                      <a:pt x="2423871" y="0"/>
                    </a:lnTo>
                    <a:close/>
                  </a:path>
                </a:pathLst>
              </a:custGeom>
              <a:solidFill>
                <a:schemeClr val="tx2"/>
              </a:solidFill>
              <a:ln>
                <a:noFill/>
              </a:ln>
            </p:spPr>
            <p:txBody>
              <a:bodyPr wrap="square" lIns="0" tIns="0" rIns="0" bIns="0" rtlCol="0"/>
              <a:lstStyle/>
              <a:p>
                <a:endParaRPr sz="1400"/>
              </a:p>
            </p:txBody>
          </p:sp>
          <p:grpSp>
            <p:nvGrpSpPr>
              <p:cNvPr id="67" name="Group 66">
                <a:extLst>
                  <a:ext uri="{FF2B5EF4-FFF2-40B4-BE49-F238E27FC236}">
                    <a16:creationId xmlns:a16="http://schemas.microsoft.com/office/drawing/2014/main" id="{E4027779-7218-4404-B2F6-359DEF8BEED8}"/>
                  </a:ext>
                </a:extLst>
              </p:cNvPr>
              <p:cNvGrpSpPr/>
              <p:nvPr/>
            </p:nvGrpSpPr>
            <p:grpSpPr>
              <a:xfrm>
                <a:off x="1651331" y="3474002"/>
                <a:ext cx="1225550" cy="1225550"/>
                <a:chOff x="1651331" y="3474002"/>
                <a:chExt cx="1225550" cy="1225550"/>
              </a:xfrm>
            </p:grpSpPr>
            <p:sp>
              <p:nvSpPr>
                <p:cNvPr id="70" name="object 6">
                  <a:extLst>
                    <a:ext uri="{FF2B5EF4-FFF2-40B4-BE49-F238E27FC236}">
                      <a16:creationId xmlns:a16="http://schemas.microsoft.com/office/drawing/2014/main" id="{CA902C85-6CD6-42AA-8E7D-441AFCC4F53A}"/>
                    </a:ext>
                  </a:extLst>
                </p:cNvPr>
                <p:cNvSpPr/>
                <p:nvPr/>
              </p:nvSpPr>
              <p:spPr>
                <a:xfrm>
                  <a:off x="1651331" y="3474002"/>
                  <a:ext cx="1225550" cy="1225550"/>
                </a:xfrm>
                <a:custGeom>
                  <a:avLst/>
                  <a:gdLst/>
                  <a:ahLst/>
                  <a:cxnLst/>
                  <a:rect l="l" t="t" r="r" b="b"/>
                  <a:pathLst>
                    <a:path w="1225550" h="1225550">
                      <a:moveTo>
                        <a:pt x="1225169" y="612584"/>
                      </a:moveTo>
                      <a:lnTo>
                        <a:pt x="1223326" y="660458"/>
                      </a:lnTo>
                      <a:lnTo>
                        <a:pt x="1217887" y="707324"/>
                      </a:lnTo>
                      <a:lnTo>
                        <a:pt x="1208990" y="753047"/>
                      </a:lnTo>
                      <a:lnTo>
                        <a:pt x="1196770" y="797489"/>
                      </a:lnTo>
                      <a:lnTo>
                        <a:pt x="1181363" y="840515"/>
                      </a:lnTo>
                      <a:lnTo>
                        <a:pt x="1162906" y="881989"/>
                      </a:lnTo>
                      <a:lnTo>
                        <a:pt x="1141534" y="921773"/>
                      </a:lnTo>
                      <a:lnTo>
                        <a:pt x="1117384" y="959733"/>
                      </a:lnTo>
                      <a:lnTo>
                        <a:pt x="1090592" y="995732"/>
                      </a:lnTo>
                      <a:lnTo>
                        <a:pt x="1061294" y="1029634"/>
                      </a:lnTo>
                      <a:lnTo>
                        <a:pt x="1029626" y="1061302"/>
                      </a:lnTo>
                      <a:lnTo>
                        <a:pt x="995725" y="1090600"/>
                      </a:lnTo>
                      <a:lnTo>
                        <a:pt x="959726" y="1117393"/>
                      </a:lnTo>
                      <a:lnTo>
                        <a:pt x="921766" y="1141544"/>
                      </a:lnTo>
                      <a:lnTo>
                        <a:pt x="881982" y="1162916"/>
                      </a:lnTo>
                      <a:lnTo>
                        <a:pt x="840508" y="1181374"/>
                      </a:lnTo>
                      <a:lnTo>
                        <a:pt x="797481" y="1196781"/>
                      </a:lnTo>
                      <a:lnTo>
                        <a:pt x="753038" y="1209002"/>
                      </a:lnTo>
                      <a:lnTo>
                        <a:pt x="707315" y="1217900"/>
                      </a:lnTo>
                      <a:lnTo>
                        <a:pt x="660447" y="1223338"/>
                      </a:lnTo>
                      <a:lnTo>
                        <a:pt x="612571" y="1225181"/>
                      </a:lnTo>
                      <a:lnTo>
                        <a:pt x="564701" y="1223338"/>
                      </a:lnTo>
                      <a:lnTo>
                        <a:pt x="517837" y="1217900"/>
                      </a:lnTo>
                      <a:lnTo>
                        <a:pt x="472118" y="1209002"/>
                      </a:lnTo>
                      <a:lnTo>
                        <a:pt x="427678" y="1196781"/>
                      </a:lnTo>
                      <a:lnTo>
                        <a:pt x="384654" y="1181374"/>
                      </a:lnTo>
                      <a:lnTo>
                        <a:pt x="343183" y="1162916"/>
                      </a:lnTo>
                      <a:lnTo>
                        <a:pt x="303400" y="1141544"/>
                      </a:lnTo>
                      <a:lnTo>
                        <a:pt x="265441" y="1117393"/>
                      </a:lnTo>
                      <a:lnTo>
                        <a:pt x="229444" y="1090600"/>
                      </a:lnTo>
                      <a:lnTo>
                        <a:pt x="195543" y="1061302"/>
                      </a:lnTo>
                      <a:lnTo>
                        <a:pt x="163876" y="1029634"/>
                      </a:lnTo>
                      <a:lnTo>
                        <a:pt x="134578" y="995732"/>
                      </a:lnTo>
                      <a:lnTo>
                        <a:pt x="107786" y="959733"/>
                      </a:lnTo>
                      <a:lnTo>
                        <a:pt x="83636" y="921773"/>
                      </a:lnTo>
                      <a:lnTo>
                        <a:pt x="62264" y="881989"/>
                      </a:lnTo>
                      <a:lnTo>
                        <a:pt x="43806" y="840515"/>
                      </a:lnTo>
                      <a:lnTo>
                        <a:pt x="28399" y="797489"/>
                      </a:lnTo>
                      <a:lnTo>
                        <a:pt x="16179" y="753047"/>
                      </a:lnTo>
                      <a:lnTo>
                        <a:pt x="7281" y="707324"/>
                      </a:lnTo>
                      <a:lnTo>
                        <a:pt x="1843" y="660458"/>
                      </a:lnTo>
                      <a:lnTo>
                        <a:pt x="0" y="612584"/>
                      </a:lnTo>
                      <a:lnTo>
                        <a:pt x="1843" y="564710"/>
                      </a:lnTo>
                      <a:lnTo>
                        <a:pt x="7281" y="517844"/>
                      </a:lnTo>
                      <a:lnTo>
                        <a:pt x="16179" y="472122"/>
                      </a:lnTo>
                      <a:lnTo>
                        <a:pt x="28399" y="427680"/>
                      </a:lnTo>
                      <a:lnTo>
                        <a:pt x="43806" y="384655"/>
                      </a:lnTo>
                      <a:lnTo>
                        <a:pt x="62264" y="343182"/>
                      </a:lnTo>
                      <a:lnTo>
                        <a:pt x="83636" y="303398"/>
                      </a:lnTo>
                      <a:lnTo>
                        <a:pt x="107786" y="265439"/>
                      </a:lnTo>
                      <a:lnTo>
                        <a:pt x="134578" y="229441"/>
                      </a:lnTo>
                      <a:lnTo>
                        <a:pt x="163876" y="195540"/>
                      </a:lnTo>
                      <a:lnTo>
                        <a:pt x="195543" y="163873"/>
                      </a:lnTo>
                      <a:lnTo>
                        <a:pt x="229444" y="134575"/>
                      </a:lnTo>
                      <a:lnTo>
                        <a:pt x="265441" y="107783"/>
                      </a:lnTo>
                      <a:lnTo>
                        <a:pt x="303400" y="83634"/>
                      </a:lnTo>
                      <a:lnTo>
                        <a:pt x="343183" y="62262"/>
                      </a:lnTo>
                      <a:lnTo>
                        <a:pt x="384654" y="43805"/>
                      </a:lnTo>
                      <a:lnTo>
                        <a:pt x="427678" y="28398"/>
                      </a:lnTo>
                      <a:lnTo>
                        <a:pt x="472118" y="16178"/>
                      </a:lnTo>
                      <a:lnTo>
                        <a:pt x="517837" y="7281"/>
                      </a:lnTo>
                      <a:lnTo>
                        <a:pt x="564701" y="1842"/>
                      </a:lnTo>
                      <a:lnTo>
                        <a:pt x="612571" y="0"/>
                      </a:lnTo>
                      <a:lnTo>
                        <a:pt x="660447" y="1842"/>
                      </a:lnTo>
                      <a:lnTo>
                        <a:pt x="707315" y="7281"/>
                      </a:lnTo>
                      <a:lnTo>
                        <a:pt x="753038" y="16178"/>
                      </a:lnTo>
                      <a:lnTo>
                        <a:pt x="797481" y="28398"/>
                      </a:lnTo>
                      <a:lnTo>
                        <a:pt x="840508" y="43805"/>
                      </a:lnTo>
                      <a:lnTo>
                        <a:pt x="881982" y="62262"/>
                      </a:lnTo>
                      <a:lnTo>
                        <a:pt x="921766" y="83634"/>
                      </a:lnTo>
                      <a:lnTo>
                        <a:pt x="959726" y="107783"/>
                      </a:lnTo>
                      <a:lnTo>
                        <a:pt x="995725" y="134575"/>
                      </a:lnTo>
                      <a:lnTo>
                        <a:pt x="1029626" y="163873"/>
                      </a:lnTo>
                      <a:lnTo>
                        <a:pt x="1061294" y="195540"/>
                      </a:lnTo>
                      <a:lnTo>
                        <a:pt x="1090592" y="229441"/>
                      </a:lnTo>
                      <a:lnTo>
                        <a:pt x="1117384" y="265439"/>
                      </a:lnTo>
                      <a:lnTo>
                        <a:pt x="1141534" y="303398"/>
                      </a:lnTo>
                      <a:lnTo>
                        <a:pt x="1162906" y="343182"/>
                      </a:lnTo>
                      <a:lnTo>
                        <a:pt x="1181363" y="384655"/>
                      </a:lnTo>
                      <a:lnTo>
                        <a:pt x="1196770" y="427680"/>
                      </a:lnTo>
                      <a:lnTo>
                        <a:pt x="1208990" y="472122"/>
                      </a:lnTo>
                      <a:lnTo>
                        <a:pt x="1217887" y="517844"/>
                      </a:lnTo>
                      <a:lnTo>
                        <a:pt x="1223326" y="564710"/>
                      </a:lnTo>
                      <a:lnTo>
                        <a:pt x="1225169" y="612584"/>
                      </a:lnTo>
                      <a:close/>
                    </a:path>
                  </a:pathLst>
                </a:custGeom>
                <a:ln w="53340">
                  <a:solidFill>
                    <a:srgbClr val="FFFFFF"/>
                  </a:solidFill>
                </a:ln>
              </p:spPr>
              <p:txBody>
                <a:bodyPr wrap="square" lIns="0" tIns="0" rIns="0" bIns="0" rtlCol="0"/>
                <a:lstStyle/>
                <a:p>
                  <a:endParaRPr sz="1400"/>
                </a:p>
              </p:txBody>
            </p:sp>
            <p:sp>
              <p:nvSpPr>
                <p:cNvPr id="71" name="object 7">
                  <a:extLst>
                    <a:ext uri="{FF2B5EF4-FFF2-40B4-BE49-F238E27FC236}">
                      <a16:creationId xmlns:a16="http://schemas.microsoft.com/office/drawing/2014/main" id="{3EBF4719-8055-4D09-9F73-0080028F0A64}"/>
                    </a:ext>
                  </a:extLst>
                </p:cNvPr>
                <p:cNvSpPr/>
                <p:nvPr/>
              </p:nvSpPr>
              <p:spPr>
                <a:xfrm>
                  <a:off x="2112351" y="4188748"/>
                  <a:ext cx="685800" cy="459740"/>
                </a:xfrm>
                <a:custGeom>
                  <a:avLst/>
                  <a:gdLst/>
                  <a:ahLst/>
                  <a:cxnLst/>
                  <a:rect l="l" t="t" r="r" b="b"/>
                  <a:pathLst>
                    <a:path w="685800" h="459739">
                      <a:moveTo>
                        <a:pt x="472235" y="0"/>
                      </a:moveTo>
                      <a:lnTo>
                        <a:pt x="519657" y="53571"/>
                      </a:lnTo>
                      <a:lnTo>
                        <a:pt x="523765" y="86480"/>
                      </a:lnTo>
                      <a:lnTo>
                        <a:pt x="474028" y="112274"/>
                      </a:lnTo>
                      <a:lnTo>
                        <a:pt x="359916" y="144500"/>
                      </a:lnTo>
                      <a:lnTo>
                        <a:pt x="95685" y="206132"/>
                      </a:lnTo>
                      <a:lnTo>
                        <a:pt x="0" y="259510"/>
                      </a:lnTo>
                      <a:lnTo>
                        <a:pt x="66013" y="334183"/>
                      </a:lnTo>
                      <a:lnTo>
                        <a:pt x="286878" y="459701"/>
                      </a:lnTo>
                      <a:lnTo>
                        <a:pt x="347889" y="449968"/>
                      </a:lnTo>
                      <a:lnTo>
                        <a:pt x="405424" y="436886"/>
                      </a:lnTo>
                      <a:lnTo>
                        <a:pt x="458991" y="420696"/>
                      </a:lnTo>
                      <a:lnTo>
                        <a:pt x="508098" y="401637"/>
                      </a:lnTo>
                      <a:lnTo>
                        <a:pt x="552254" y="379947"/>
                      </a:lnTo>
                      <a:lnTo>
                        <a:pt x="590967" y="355868"/>
                      </a:lnTo>
                      <a:lnTo>
                        <a:pt x="623744" y="329637"/>
                      </a:lnTo>
                      <a:lnTo>
                        <a:pt x="650093" y="301494"/>
                      </a:lnTo>
                      <a:lnTo>
                        <a:pt x="681543" y="240430"/>
                      </a:lnTo>
                      <a:lnTo>
                        <a:pt x="685658" y="207987"/>
                      </a:lnTo>
                      <a:lnTo>
                        <a:pt x="680638" y="172194"/>
                      </a:lnTo>
                      <a:lnTo>
                        <a:pt x="642473" y="105393"/>
                      </a:lnTo>
                      <a:lnTo>
                        <a:pt x="610658" y="75034"/>
                      </a:lnTo>
                      <a:lnTo>
                        <a:pt x="571243" y="47135"/>
                      </a:lnTo>
                      <a:lnTo>
                        <a:pt x="524893" y="22020"/>
                      </a:lnTo>
                      <a:lnTo>
                        <a:pt x="472235" y="0"/>
                      </a:lnTo>
                      <a:close/>
                    </a:path>
                  </a:pathLst>
                </a:custGeom>
                <a:solidFill>
                  <a:srgbClr val="FFFFFF"/>
                </a:solidFill>
              </p:spPr>
              <p:txBody>
                <a:bodyPr wrap="square" lIns="0" tIns="0" rIns="0" bIns="0" rtlCol="0"/>
                <a:lstStyle/>
                <a:p>
                  <a:endParaRPr sz="1400"/>
                </a:p>
              </p:txBody>
            </p:sp>
            <p:sp>
              <p:nvSpPr>
                <p:cNvPr id="72" name="object 8">
                  <a:extLst>
                    <a:ext uri="{FF2B5EF4-FFF2-40B4-BE49-F238E27FC236}">
                      <a16:creationId xmlns:a16="http://schemas.microsoft.com/office/drawing/2014/main" id="{287024E4-CDFC-4258-AEC5-E5B93DF12184}"/>
                    </a:ext>
                  </a:extLst>
                </p:cNvPr>
                <p:cNvSpPr/>
                <p:nvPr/>
              </p:nvSpPr>
              <p:spPr>
                <a:xfrm>
                  <a:off x="2112351" y="4188748"/>
                  <a:ext cx="685800" cy="459740"/>
                </a:xfrm>
                <a:custGeom>
                  <a:avLst/>
                  <a:gdLst/>
                  <a:ahLst/>
                  <a:cxnLst/>
                  <a:rect l="l" t="t" r="r" b="b"/>
                  <a:pathLst>
                    <a:path w="685800" h="459739">
                      <a:moveTo>
                        <a:pt x="472235" y="0"/>
                      </a:moveTo>
                      <a:lnTo>
                        <a:pt x="519657" y="53571"/>
                      </a:lnTo>
                      <a:lnTo>
                        <a:pt x="523765" y="86480"/>
                      </a:lnTo>
                      <a:lnTo>
                        <a:pt x="474028" y="112274"/>
                      </a:lnTo>
                      <a:lnTo>
                        <a:pt x="359916" y="144500"/>
                      </a:lnTo>
                      <a:lnTo>
                        <a:pt x="95685" y="206132"/>
                      </a:lnTo>
                      <a:lnTo>
                        <a:pt x="0" y="259510"/>
                      </a:lnTo>
                      <a:lnTo>
                        <a:pt x="66013" y="334183"/>
                      </a:lnTo>
                      <a:lnTo>
                        <a:pt x="286878" y="459701"/>
                      </a:lnTo>
                      <a:lnTo>
                        <a:pt x="347889" y="449968"/>
                      </a:lnTo>
                      <a:lnTo>
                        <a:pt x="405424" y="436886"/>
                      </a:lnTo>
                      <a:lnTo>
                        <a:pt x="458991" y="420696"/>
                      </a:lnTo>
                      <a:lnTo>
                        <a:pt x="508098" y="401637"/>
                      </a:lnTo>
                      <a:lnTo>
                        <a:pt x="552254" y="379947"/>
                      </a:lnTo>
                      <a:lnTo>
                        <a:pt x="590967" y="355868"/>
                      </a:lnTo>
                      <a:lnTo>
                        <a:pt x="623744" y="329637"/>
                      </a:lnTo>
                      <a:lnTo>
                        <a:pt x="650093" y="301494"/>
                      </a:lnTo>
                      <a:lnTo>
                        <a:pt x="681543" y="240430"/>
                      </a:lnTo>
                      <a:lnTo>
                        <a:pt x="685658" y="207987"/>
                      </a:lnTo>
                      <a:lnTo>
                        <a:pt x="680638" y="172194"/>
                      </a:lnTo>
                      <a:lnTo>
                        <a:pt x="642473" y="105393"/>
                      </a:lnTo>
                      <a:lnTo>
                        <a:pt x="610658" y="75034"/>
                      </a:lnTo>
                      <a:lnTo>
                        <a:pt x="571243" y="47135"/>
                      </a:lnTo>
                      <a:lnTo>
                        <a:pt x="524893" y="22020"/>
                      </a:lnTo>
                      <a:lnTo>
                        <a:pt x="472273" y="12"/>
                      </a:lnTo>
                      <a:close/>
                    </a:path>
                  </a:pathLst>
                </a:custGeom>
                <a:ln w="12700">
                  <a:solidFill>
                    <a:srgbClr val="FFFFFF"/>
                  </a:solidFill>
                </a:ln>
              </p:spPr>
              <p:txBody>
                <a:bodyPr wrap="square" lIns="0" tIns="0" rIns="0" bIns="0" rtlCol="0"/>
                <a:lstStyle/>
                <a:p>
                  <a:endParaRPr sz="1400"/>
                </a:p>
              </p:txBody>
            </p:sp>
            <p:sp>
              <p:nvSpPr>
                <p:cNvPr id="73" name="object 9">
                  <a:extLst>
                    <a:ext uri="{FF2B5EF4-FFF2-40B4-BE49-F238E27FC236}">
                      <a16:creationId xmlns:a16="http://schemas.microsoft.com/office/drawing/2014/main" id="{1264D733-8033-4DF2-8E34-D18A8D19E048}"/>
                    </a:ext>
                  </a:extLst>
                </p:cNvPr>
                <p:cNvSpPr/>
                <p:nvPr/>
              </p:nvSpPr>
              <p:spPr>
                <a:xfrm>
                  <a:off x="1728594" y="3536288"/>
                  <a:ext cx="911860" cy="1044575"/>
                </a:xfrm>
                <a:custGeom>
                  <a:avLst/>
                  <a:gdLst/>
                  <a:ahLst/>
                  <a:cxnLst/>
                  <a:rect l="l" t="t" r="r" b="b"/>
                  <a:pathLst>
                    <a:path w="911860" h="1044575">
                      <a:moveTo>
                        <a:pt x="156043" y="1044117"/>
                      </a:moveTo>
                      <a:lnTo>
                        <a:pt x="156603" y="1044435"/>
                      </a:lnTo>
                      <a:lnTo>
                        <a:pt x="156043" y="1044117"/>
                      </a:lnTo>
                      <a:close/>
                    </a:path>
                    <a:path w="911860" h="1044575">
                      <a:moveTo>
                        <a:pt x="71552" y="276910"/>
                      </a:moveTo>
                      <a:lnTo>
                        <a:pt x="54670" y="281312"/>
                      </a:lnTo>
                      <a:lnTo>
                        <a:pt x="44507" y="298966"/>
                      </a:lnTo>
                      <a:lnTo>
                        <a:pt x="34823" y="334962"/>
                      </a:lnTo>
                      <a:lnTo>
                        <a:pt x="10382" y="437517"/>
                      </a:lnTo>
                      <a:lnTo>
                        <a:pt x="19840" y="494750"/>
                      </a:lnTo>
                      <a:lnTo>
                        <a:pt x="79043" y="527404"/>
                      </a:lnTo>
                      <a:lnTo>
                        <a:pt x="203834" y="556221"/>
                      </a:lnTo>
                      <a:lnTo>
                        <a:pt x="203847" y="656043"/>
                      </a:lnTo>
                      <a:lnTo>
                        <a:pt x="145638" y="681968"/>
                      </a:lnTo>
                      <a:lnTo>
                        <a:pt x="95818" y="711787"/>
                      </a:lnTo>
                      <a:lnTo>
                        <a:pt x="55365" y="745021"/>
                      </a:lnTo>
                      <a:lnTo>
                        <a:pt x="25259" y="781195"/>
                      </a:lnTo>
                      <a:lnTo>
                        <a:pt x="6477" y="819830"/>
                      </a:lnTo>
                      <a:lnTo>
                        <a:pt x="0" y="860450"/>
                      </a:lnTo>
                      <a:lnTo>
                        <a:pt x="6997" y="902658"/>
                      </a:lnTo>
                      <a:lnTo>
                        <a:pt x="27257" y="942696"/>
                      </a:lnTo>
                      <a:lnTo>
                        <a:pt x="59678" y="980029"/>
                      </a:lnTo>
                      <a:lnTo>
                        <a:pt x="103160" y="1014120"/>
                      </a:lnTo>
                      <a:lnTo>
                        <a:pt x="156043" y="1044117"/>
                      </a:lnTo>
                      <a:lnTo>
                        <a:pt x="82998" y="904311"/>
                      </a:lnTo>
                      <a:lnTo>
                        <a:pt x="107899" y="826712"/>
                      </a:lnTo>
                      <a:lnTo>
                        <a:pt x="275103" y="783489"/>
                      </a:lnTo>
                      <a:lnTo>
                        <a:pt x="628942" y="746759"/>
                      </a:lnTo>
                      <a:lnTo>
                        <a:pt x="729613" y="712036"/>
                      </a:lnTo>
                      <a:lnTo>
                        <a:pt x="744353" y="667616"/>
                      </a:lnTo>
                      <a:lnTo>
                        <a:pt x="719335" y="629345"/>
                      </a:lnTo>
                      <a:lnTo>
                        <a:pt x="710893" y="621957"/>
                      </a:lnTo>
                      <a:lnTo>
                        <a:pt x="320636" y="621957"/>
                      </a:lnTo>
                      <a:lnTo>
                        <a:pt x="320611" y="547331"/>
                      </a:lnTo>
                      <a:lnTo>
                        <a:pt x="372858" y="547331"/>
                      </a:lnTo>
                      <a:lnTo>
                        <a:pt x="390773" y="537298"/>
                      </a:lnTo>
                      <a:lnTo>
                        <a:pt x="415886" y="516267"/>
                      </a:lnTo>
                      <a:lnTo>
                        <a:pt x="229361" y="420970"/>
                      </a:lnTo>
                      <a:lnTo>
                        <a:pt x="161316" y="349724"/>
                      </a:lnTo>
                      <a:lnTo>
                        <a:pt x="199007" y="280669"/>
                      </a:lnTo>
                      <a:lnTo>
                        <a:pt x="101396" y="280669"/>
                      </a:lnTo>
                      <a:lnTo>
                        <a:pt x="71552" y="276910"/>
                      </a:lnTo>
                      <a:close/>
                    </a:path>
                    <a:path w="911860" h="1044575">
                      <a:moveTo>
                        <a:pt x="607440" y="0"/>
                      </a:moveTo>
                      <a:lnTo>
                        <a:pt x="558737" y="5878"/>
                      </a:lnTo>
                      <a:lnTo>
                        <a:pt x="514392" y="22561"/>
                      </a:lnTo>
                      <a:lnTo>
                        <a:pt x="475859" y="48621"/>
                      </a:lnTo>
                      <a:lnTo>
                        <a:pt x="444588" y="82632"/>
                      </a:lnTo>
                      <a:lnTo>
                        <a:pt x="422030" y="123166"/>
                      </a:lnTo>
                      <a:lnTo>
                        <a:pt x="409638" y="168795"/>
                      </a:lnTo>
                      <a:lnTo>
                        <a:pt x="366346" y="197638"/>
                      </a:lnTo>
                      <a:lnTo>
                        <a:pt x="333463" y="231654"/>
                      </a:lnTo>
                      <a:lnTo>
                        <a:pt x="312572" y="269851"/>
                      </a:lnTo>
                      <a:lnTo>
                        <a:pt x="305257" y="311238"/>
                      </a:lnTo>
                      <a:lnTo>
                        <a:pt x="311050" y="348121"/>
                      </a:lnTo>
                      <a:lnTo>
                        <a:pt x="327690" y="382578"/>
                      </a:lnTo>
                      <a:lnTo>
                        <a:pt x="354066" y="413916"/>
                      </a:lnTo>
                      <a:lnTo>
                        <a:pt x="389068" y="441446"/>
                      </a:lnTo>
                      <a:lnTo>
                        <a:pt x="431585" y="464476"/>
                      </a:lnTo>
                      <a:lnTo>
                        <a:pt x="480506" y="482315"/>
                      </a:lnTo>
                      <a:lnTo>
                        <a:pt x="534720" y="494271"/>
                      </a:lnTo>
                      <a:lnTo>
                        <a:pt x="534708" y="600265"/>
                      </a:lnTo>
                      <a:lnTo>
                        <a:pt x="478361" y="601692"/>
                      </a:lnTo>
                      <a:lnTo>
                        <a:pt x="423705" y="605877"/>
                      </a:lnTo>
                      <a:lnTo>
                        <a:pt x="371032" y="612679"/>
                      </a:lnTo>
                      <a:lnTo>
                        <a:pt x="320636" y="621957"/>
                      </a:lnTo>
                      <a:lnTo>
                        <a:pt x="710893" y="621957"/>
                      </a:lnTo>
                      <a:lnTo>
                        <a:pt x="700735" y="613067"/>
                      </a:lnTo>
                      <a:lnTo>
                        <a:pt x="692886" y="611822"/>
                      </a:lnTo>
                      <a:lnTo>
                        <a:pt x="684949" y="610654"/>
                      </a:lnTo>
                      <a:lnTo>
                        <a:pt x="676948" y="609574"/>
                      </a:lnTo>
                      <a:lnTo>
                        <a:pt x="676935" y="495058"/>
                      </a:lnTo>
                      <a:lnTo>
                        <a:pt x="732277" y="483492"/>
                      </a:lnTo>
                      <a:lnTo>
                        <a:pt x="782276" y="465830"/>
                      </a:lnTo>
                      <a:lnTo>
                        <a:pt x="825776" y="442791"/>
                      </a:lnTo>
                      <a:lnTo>
                        <a:pt x="861621" y="415094"/>
                      </a:lnTo>
                      <a:lnTo>
                        <a:pt x="888655" y="383457"/>
                      </a:lnTo>
                      <a:lnTo>
                        <a:pt x="905723" y="348599"/>
                      </a:lnTo>
                      <a:lnTo>
                        <a:pt x="911669" y="311238"/>
                      </a:lnTo>
                      <a:lnTo>
                        <a:pt x="904182" y="269389"/>
                      </a:lnTo>
                      <a:lnTo>
                        <a:pt x="882818" y="230819"/>
                      </a:lnTo>
                      <a:lnTo>
                        <a:pt x="849218" y="196549"/>
                      </a:lnTo>
                      <a:lnTo>
                        <a:pt x="805027" y="167601"/>
                      </a:lnTo>
                      <a:lnTo>
                        <a:pt x="792462" y="122259"/>
                      </a:lnTo>
                      <a:lnTo>
                        <a:pt x="769822" y="82002"/>
                      </a:lnTo>
                      <a:lnTo>
                        <a:pt x="738565" y="48239"/>
                      </a:lnTo>
                      <a:lnTo>
                        <a:pt x="700126" y="22378"/>
                      </a:lnTo>
                      <a:lnTo>
                        <a:pt x="655940" y="5829"/>
                      </a:lnTo>
                      <a:lnTo>
                        <a:pt x="607440" y="0"/>
                      </a:lnTo>
                      <a:close/>
                    </a:path>
                    <a:path w="911860" h="1044575">
                      <a:moveTo>
                        <a:pt x="372858" y="547331"/>
                      </a:moveTo>
                      <a:lnTo>
                        <a:pt x="320611" y="547331"/>
                      </a:lnTo>
                      <a:lnTo>
                        <a:pt x="352068" y="549918"/>
                      </a:lnTo>
                      <a:lnTo>
                        <a:pt x="372478" y="547544"/>
                      </a:lnTo>
                      <a:lnTo>
                        <a:pt x="372858" y="547331"/>
                      </a:lnTo>
                      <a:close/>
                    </a:path>
                    <a:path w="911860" h="1044575">
                      <a:moveTo>
                        <a:pt x="170545" y="72986"/>
                      </a:moveTo>
                      <a:lnTo>
                        <a:pt x="133090" y="136111"/>
                      </a:lnTo>
                      <a:lnTo>
                        <a:pt x="101396" y="280669"/>
                      </a:lnTo>
                      <a:lnTo>
                        <a:pt x="199007" y="280669"/>
                      </a:lnTo>
                      <a:lnTo>
                        <a:pt x="206469" y="266999"/>
                      </a:lnTo>
                      <a:lnTo>
                        <a:pt x="359536" y="137261"/>
                      </a:lnTo>
                      <a:lnTo>
                        <a:pt x="237960" y="77851"/>
                      </a:lnTo>
                      <a:lnTo>
                        <a:pt x="170545" y="72986"/>
                      </a:lnTo>
                      <a:close/>
                    </a:path>
                  </a:pathLst>
                </a:custGeom>
                <a:solidFill>
                  <a:srgbClr val="FFFFFF"/>
                </a:solidFill>
              </p:spPr>
              <p:txBody>
                <a:bodyPr wrap="square" lIns="0" tIns="0" rIns="0" bIns="0" rtlCol="0"/>
                <a:lstStyle/>
                <a:p>
                  <a:endParaRPr sz="1400"/>
                </a:p>
              </p:txBody>
            </p:sp>
            <p:sp>
              <p:nvSpPr>
                <p:cNvPr id="74" name="object 10">
                  <a:extLst>
                    <a:ext uri="{FF2B5EF4-FFF2-40B4-BE49-F238E27FC236}">
                      <a16:creationId xmlns:a16="http://schemas.microsoft.com/office/drawing/2014/main" id="{EA9AA9C6-BF9D-4361-9C39-8F9BC9144EDE}"/>
                    </a:ext>
                  </a:extLst>
                </p:cNvPr>
                <p:cNvSpPr/>
                <p:nvPr/>
              </p:nvSpPr>
              <p:spPr>
                <a:xfrm>
                  <a:off x="1728594" y="3536288"/>
                  <a:ext cx="911860" cy="1044575"/>
                </a:xfrm>
                <a:custGeom>
                  <a:avLst/>
                  <a:gdLst/>
                  <a:ahLst/>
                  <a:cxnLst/>
                  <a:rect l="l" t="t" r="r" b="b"/>
                  <a:pathLst>
                    <a:path w="911860" h="1044575">
                      <a:moveTo>
                        <a:pt x="156603" y="1044435"/>
                      </a:moveTo>
                      <a:lnTo>
                        <a:pt x="103160" y="1014120"/>
                      </a:lnTo>
                      <a:lnTo>
                        <a:pt x="59678" y="980029"/>
                      </a:lnTo>
                      <a:lnTo>
                        <a:pt x="27257" y="942696"/>
                      </a:lnTo>
                      <a:lnTo>
                        <a:pt x="6997" y="902658"/>
                      </a:lnTo>
                      <a:lnTo>
                        <a:pt x="0" y="860450"/>
                      </a:lnTo>
                      <a:lnTo>
                        <a:pt x="6477" y="819830"/>
                      </a:lnTo>
                      <a:lnTo>
                        <a:pt x="25259" y="781195"/>
                      </a:lnTo>
                      <a:lnTo>
                        <a:pt x="55365" y="745021"/>
                      </a:lnTo>
                      <a:lnTo>
                        <a:pt x="95818" y="711787"/>
                      </a:lnTo>
                      <a:lnTo>
                        <a:pt x="145638" y="681968"/>
                      </a:lnTo>
                      <a:lnTo>
                        <a:pt x="203847" y="656043"/>
                      </a:lnTo>
                      <a:lnTo>
                        <a:pt x="203834" y="556221"/>
                      </a:lnTo>
                      <a:lnTo>
                        <a:pt x="79043" y="527404"/>
                      </a:lnTo>
                      <a:lnTo>
                        <a:pt x="19840" y="494750"/>
                      </a:lnTo>
                      <a:lnTo>
                        <a:pt x="10382" y="437517"/>
                      </a:lnTo>
                      <a:lnTo>
                        <a:pt x="34823" y="334962"/>
                      </a:lnTo>
                      <a:lnTo>
                        <a:pt x="54670" y="281312"/>
                      </a:lnTo>
                      <a:lnTo>
                        <a:pt x="71552" y="276910"/>
                      </a:lnTo>
                      <a:lnTo>
                        <a:pt x="101396" y="280669"/>
                      </a:lnTo>
                      <a:lnTo>
                        <a:pt x="133090" y="136111"/>
                      </a:lnTo>
                      <a:lnTo>
                        <a:pt x="170545" y="72986"/>
                      </a:lnTo>
                      <a:lnTo>
                        <a:pt x="237960" y="77851"/>
                      </a:lnTo>
                      <a:lnTo>
                        <a:pt x="359536" y="137261"/>
                      </a:lnTo>
                      <a:lnTo>
                        <a:pt x="206469" y="266999"/>
                      </a:lnTo>
                      <a:lnTo>
                        <a:pt x="161316" y="349724"/>
                      </a:lnTo>
                      <a:lnTo>
                        <a:pt x="229361" y="420970"/>
                      </a:lnTo>
                      <a:lnTo>
                        <a:pt x="415886" y="516267"/>
                      </a:lnTo>
                      <a:lnTo>
                        <a:pt x="390773" y="537298"/>
                      </a:lnTo>
                      <a:lnTo>
                        <a:pt x="372478" y="547544"/>
                      </a:lnTo>
                      <a:lnTo>
                        <a:pt x="352068" y="549918"/>
                      </a:lnTo>
                      <a:lnTo>
                        <a:pt x="320611" y="547331"/>
                      </a:lnTo>
                      <a:lnTo>
                        <a:pt x="320611" y="621804"/>
                      </a:lnTo>
                      <a:lnTo>
                        <a:pt x="320636" y="621957"/>
                      </a:lnTo>
                      <a:lnTo>
                        <a:pt x="371032" y="612679"/>
                      </a:lnTo>
                      <a:lnTo>
                        <a:pt x="423705" y="605877"/>
                      </a:lnTo>
                      <a:lnTo>
                        <a:pt x="478361" y="601692"/>
                      </a:lnTo>
                      <a:lnTo>
                        <a:pt x="534708" y="600265"/>
                      </a:lnTo>
                      <a:lnTo>
                        <a:pt x="534708" y="494410"/>
                      </a:lnTo>
                      <a:lnTo>
                        <a:pt x="534720" y="494271"/>
                      </a:lnTo>
                      <a:lnTo>
                        <a:pt x="480506" y="482315"/>
                      </a:lnTo>
                      <a:lnTo>
                        <a:pt x="431585" y="464476"/>
                      </a:lnTo>
                      <a:lnTo>
                        <a:pt x="389068" y="441446"/>
                      </a:lnTo>
                      <a:lnTo>
                        <a:pt x="354066" y="413916"/>
                      </a:lnTo>
                      <a:lnTo>
                        <a:pt x="327690" y="382578"/>
                      </a:lnTo>
                      <a:lnTo>
                        <a:pt x="311050" y="348121"/>
                      </a:lnTo>
                      <a:lnTo>
                        <a:pt x="305257" y="311238"/>
                      </a:lnTo>
                      <a:lnTo>
                        <a:pt x="312572" y="269851"/>
                      </a:lnTo>
                      <a:lnTo>
                        <a:pt x="333463" y="231654"/>
                      </a:lnTo>
                      <a:lnTo>
                        <a:pt x="366346" y="197638"/>
                      </a:lnTo>
                      <a:lnTo>
                        <a:pt x="409638" y="168795"/>
                      </a:lnTo>
                      <a:lnTo>
                        <a:pt x="422030" y="123166"/>
                      </a:lnTo>
                      <a:lnTo>
                        <a:pt x="444588" y="82632"/>
                      </a:lnTo>
                      <a:lnTo>
                        <a:pt x="475859" y="48621"/>
                      </a:lnTo>
                      <a:lnTo>
                        <a:pt x="514392" y="22561"/>
                      </a:lnTo>
                      <a:lnTo>
                        <a:pt x="558737" y="5878"/>
                      </a:lnTo>
                      <a:lnTo>
                        <a:pt x="607440" y="0"/>
                      </a:lnTo>
                      <a:lnTo>
                        <a:pt x="655940" y="5829"/>
                      </a:lnTo>
                      <a:lnTo>
                        <a:pt x="700126" y="22378"/>
                      </a:lnTo>
                      <a:lnTo>
                        <a:pt x="738565" y="48239"/>
                      </a:lnTo>
                      <a:lnTo>
                        <a:pt x="769822" y="82002"/>
                      </a:lnTo>
                      <a:lnTo>
                        <a:pt x="792462" y="122259"/>
                      </a:lnTo>
                      <a:lnTo>
                        <a:pt x="805052" y="167601"/>
                      </a:lnTo>
                      <a:lnTo>
                        <a:pt x="849218" y="196549"/>
                      </a:lnTo>
                      <a:lnTo>
                        <a:pt x="882818" y="230819"/>
                      </a:lnTo>
                      <a:lnTo>
                        <a:pt x="904182" y="269389"/>
                      </a:lnTo>
                      <a:lnTo>
                        <a:pt x="911669" y="311238"/>
                      </a:lnTo>
                      <a:lnTo>
                        <a:pt x="905723" y="348599"/>
                      </a:lnTo>
                      <a:lnTo>
                        <a:pt x="888655" y="383457"/>
                      </a:lnTo>
                      <a:lnTo>
                        <a:pt x="861621" y="415094"/>
                      </a:lnTo>
                      <a:lnTo>
                        <a:pt x="825776" y="442791"/>
                      </a:lnTo>
                      <a:lnTo>
                        <a:pt x="782276" y="465830"/>
                      </a:lnTo>
                      <a:lnTo>
                        <a:pt x="732277" y="483492"/>
                      </a:lnTo>
                      <a:lnTo>
                        <a:pt x="676935" y="495058"/>
                      </a:lnTo>
                      <a:lnTo>
                        <a:pt x="676935" y="609587"/>
                      </a:lnTo>
                      <a:lnTo>
                        <a:pt x="719335" y="629345"/>
                      </a:lnTo>
                      <a:lnTo>
                        <a:pt x="744353" y="667616"/>
                      </a:lnTo>
                      <a:lnTo>
                        <a:pt x="729613" y="712036"/>
                      </a:lnTo>
                      <a:lnTo>
                        <a:pt x="628942" y="746759"/>
                      </a:lnTo>
                      <a:lnTo>
                        <a:pt x="275103" y="783489"/>
                      </a:lnTo>
                      <a:lnTo>
                        <a:pt x="107899" y="826712"/>
                      </a:lnTo>
                      <a:lnTo>
                        <a:pt x="82998" y="904311"/>
                      </a:lnTo>
                      <a:lnTo>
                        <a:pt x="156070" y="1044168"/>
                      </a:lnTo>
                      <a:lnTo>
                        <a:pt x="156603" y="1044435"/>
                      </a:lnTo>
                      <a:close/>
                    </a:path>
                  </a:pathLst>
                </a:custGeom>
                <a:ln w="12700">
                  <a:solidFill>
                    <a:srgbClr val="FFFFFF"/>
                  </a:solidFill>
                </a:ln>
              </p:spPr>
              <p:txBody>
                <a:bodyPr wrap="square" lIns="0" tIns="0" rIns="0" bIns="0" rtlCol="0"/>
                <a:lstStyle/>
                <a:p>
                  <a:endParaRPr sz="1400"/>
                </a:p>
              </p:txBody>
            </p:sp>
          </p:grpSp>
          <p:sp>
            <p:nvSpPr>
              <p:cNvPr id="68" name="object 11">
                <a:extLst>
                  <a:ext uri="{FF2B5EF4-FFF2-40B4-BE49-F238E27FC236}">
                    <a16:creationId xmlns:a16="http://schemas.microsoft.com/office/drawing/2014/main" id="{5D6C1F35-23CB-4A24-B0D2-4501A49D2B98}"/>
                  </a:ext>
                </a:extLst>
              </p:cNvPr>
              <p:cNvSpPr txBox="1"/>
              <p:nvPr/>
            </p:nvSpPr>
            <p:spPr>
              <a:xfrm>
                <a:off x="1419486" y="2846051"/>
                <a:ext cx="1649055" cy="299688"/>
              </a:xfrm>
              <a:prstGeom prst="rect">
                <a:avLst/>
              </a:prstGeom>
            </p:spPr>
            <p:txBody>
              <a:bodyPr vert="horz" wrap="square" lIns="0" tIns="0" rIns="0" bIns="0" rtlCol="0">
                <a:spAutoFit/>
              </a:bodyPr>
              <a:lstStyle/>
              <a:p>
                <a:pPr algn="ctr"/>
                <a:r>
                  <a:rPr sz="1400" b="1" dirty="0">
                    <a:solidFill>
                      <a:srgbClr val="FFFFFF"/>
                    </a:solidFill>
                    <a:cs typeface="Frutiger LT Std 45 Light"/>
                  </a:rPr>
                  <a:t>Open</a:t>
                </a:r>
                <a:r>
                  <a:rPr sz="1400" b="1" spc="-100" dirty="0">
                    <a:solidFill>
                      <a:srgbClr val="FFFFFF"/>
                    </a:solidFill>
                    <a:cs typeface="Frutiger LT Std 45 Light"/>
                  </a:rPr>
                  <a:t> </a:t>
                </a:r>
                <a:r>
                  <a:rPr sz="1400" b="1" dirty="0">
                    <a:solidFill>
                      <a:srgbClr val="FFFFFF"/>
                    </a:solidFill>
                    <a:cs typeface="Frutiger LT Std 45 Light"/>
                  </a:rPr>
                  <a:t>Space</a:t>
                </a:r>
                <a:endParaRPr sz="1400" dirty="0">
                  <a:cs typeface="Frutiger LT Std 45 Light"/>
                </a:endParaRPr>
              </a:p>
            </p:txBody>
          </p:sp>
        </p:grpSp>
        <p:grpSp>
          <p:nvGrpSpPr>
            <p:cNvPr id="79" name="Group 78">
              <a:extLst>
                <a:ext uri="{FF2B5EF4-FFF2-40B4-BE49-F238E27FC236}">
                  <a16:creationId xmlns:a16="http://schemas.microsoft.com/office/drawing/2014/main" id="{6BE3936F-F7E6-4500-913F-A416B7CDDD40}"/>
                </a:ext>
              </a:extLst>
            </p:cNvPr>
            <p:cNvGrpSpPr/>
            <p:nvPr/>
          </p:nvGrpSpPr>
          <p:grpSpPr>
            <a:xfrm>
              <a:off x="2807172" y="2895946"/>
              <a:ext cx="2412052" cy="2088865"/>
              <a:chOff x="2807172" y="2895946"/>
              <a:chExt cx="2412052" cy="2088865"/>
            </a:xfrm>
          </p:grpSpPr>
          <p:grpSp>
            <p:nvGrpSpPr>
              <p:cNvPr id="9" name="Group 8">
                <a:extLst>
                  <a:ext uri="{FF2B5EF4-FFF2-40B4-BE49-F238E27FC236}">
                    <a16:creationId xmlns:a16="http://schemas.microsoft.com/office/drawing/2014/main" id="{6B5BB2ED-A8D7-45B9-984B-FD3B370D3C7B}"/>
                  </a:ext>
                </a:extLst>
              </p:cNvPr>
              <p:cNvGrpSpPr/>
              <p:nvPr/>
            </p:nvGrpSpPr>
            <p:grpSpPr>
              <a:xfrm>
                <a:off x="2807172" y="2895946"/>
                <a:ext cx="2412052" cy="2088865"/>
                <a:chOff x="3312001" y="4034196"/>
                <a:chExt cx="3232150" cy="2799080"/>
              </a:xfrm>
            </p:grpSpPr>
            <p:sp>
              <p:nvSpPr>
                <p:cNvPr id="58" name="object 12">
                  <a:extLst>
                    <a:ext uri="{FF2B5EF4-FFF2-40B4-BE49-F238E27FC236}">
                      <a16:creationId xmlns:a16="http://schemas.microsoft.com/office/drawing/2014/main" id="{504BAA46-3EFA-457E-A42C-F234E97F1F1B}"/>
                    </a:ext>
                  </a:extLst>
                </p:cNvPr>
                <p:cNvSpPr/>
                <p:nvPr/>
              </p:nvSpPr>
              <p:spPr>
                <a:xfrm>
                  <a:off x="3312001" y="4034196"/>
                  <a:ext cx="3232150" cy="2799080"/>
                </a:xfrm>
                <a:custGeom>
                  <a:avLst/>
                  <a:gdLst/>
                  <a:ahLst/>
                  <a:cxnLst/>
                  <a:rect l="l" t="t" r="r" b="b"/>
                  <a:pathLst>
                    <a:path w="3232150" h="2799079">
                      <a:moveTo>
                        <a:pt x="2423871" y="0"/>
                      </a:moveTo>
                      <a:lnTo>
                        <a:pt x="807961" y="0"/>
                      </a:lnTo>
                      <a:lnTo>
                        <a:pt x="0" y="1399425"/>
                      </a:lnTo>
                      <a:lnTo>
                        <a:pt x="807961" y="2798851"/>
                      </a:lnTo>
                      <a:lnTo>
                        <a:pt x="2423871" y="2798851"/>
                      </a:lnTo>
                      <a:lnTo>
                        <a:pt x="3231832" y="1399425"/>
                      </a:lnTo>
                      <a:lnTo>
                        <a:pt x="2423871" y="0"/>
                      </a:lnTo>
                      <a:close/>
                    </a:path>
                  </a:pathLst>
                </a:custGeom>
                <a:solidFill>
                  <a:schemeClr val="tx2"/>
                </a:solidFill>
                <a:ln>
                  <a:noFill/>
                </a:ln>
              </p:spPr>
              <p:txBody>
                <a:bodyPr wrap="square" lIns="0" tIns="0" rIns="0" bIns="0" rtlCol="0"/>
                <a:lstStyle/>
                <a:p>
                  <a:endParaRPr sz="1400"/>
                </a:p>
              </p:txBody>
            </p:sp>
            <p:grpSp>
              <p:nvGrpSpPr>
                <p:cNvPr id="59" name="Group 58">
                  <a:extLst>
                    <a:ext uri="{FF2B5EF4-FFF2-40B4-BE49-F238E27FC236}">
                      <a16:creationId xmlns:a16="http://schemas.microsoft.com/office/drawing/2014/main" id="{EF36D7B0-5165-4E42-A2E7-17FBA68C8B50}"/>
                    </a:ext>
                  </a:extLst>
                </p:cNvPr>
                <p:cNvGrpSpPr/>
                <p:nvPr/>
              </p:nvGrpSpPr>
              <p:grpSpPr>
                <a:xfrm>
                  <a:off x="4301996" y="5095467"/>
                  <a:ext cx="1252220" cy="1252220"/>
                  <a:chOff x="4301996" y="5095467"/>
                  <a:chExt cx="1252220" cy="1252220"/>
                </a:xfrm>
              </p:grpSpPr>
              <p:sp>
                <p:nvSpPr>
                  <p:cNvPr id="62" name="object 14">
                    <a:extLst>
                      <a:ext uri="{FF2B5EF4-FFF2-40B4-BE49-F238E27FC236}">
                        <a16:creationId xmlns:a16="http://schemas.microsoft.com/office/drawing/2014/main" id="{AA949A5F-230E-4904-99A8-0E21EBA37512}"/>
                      </a:ext>
                    </a:extLst>
                  </p:cNvPr>
                  <p:cNvSpPr/>
                  <p:nvPr/>
                </p:nvSpPr>
                <p:spPr>
                  <a:xfrm>
                    <a:off x="4301996" y="5095467"/>
                    <a:ext cx="1252220" cy="1252220"/>
                  </a:xfrm>
                  <a:custGeom>
                    <a:avLst/>
                    <a:gdLst/>
                    <a:ahLst/>
                    <a:cxnLst/>
                    <a:rect l="l" t="t" r="r" b="b"/>
                    <a:pathLst>
                      <a:path w="1252220" h="1252220">
                        <a:moveTo>
                          <a:pt x="1251839" y="625919"/>
                        </a:moveTo>
                        <a:lnTo>
                          <a:pt x="1249955" y="674835"/>
                        </a:lnTo>
                        <a:lnTo>
                          <a:pt x="1244399" y="722722"/>
                        </a:lnTo>
                        <a:lnTo>
                          <a:pt x="1235308" y="769440"/>
                        </a:lnTo>
                        <a:lnTo>
                          <a:pt x="1222822" y="814850"/>
                        </a:lnTo>
                        <a:lnTo>
                          <a:pt x="1207080" y="858812"/>
                        </a:lnTo>
                        <a:lnTo>
                          <a:pt x="1188220" y="901189"/>
                        </a:lnTo>
                        <a:lnTo>
                          <a:pt x="1166383" y="941839"/>
                        </a:lnTo>
                        <a:lnTo>
                          <a:pt x="1141708" y="980626"/>
                        </a:lnTo>
                        <a:lnTo>
                          <a:pt x="1114333" y="1017408"/>
                        </a:lnTo>
                        <a:lnTo>
                          <a:pt x="1084397" y="1052048"/>
                        </a:lnTo>
                        <a:lnTo>
                          <a:pt x="1052040" y="1084405"/>
                        </a:lnTo>
                        <a:lnTo>
                          <a:pt x="1017401" y="1114341"/>
                        </a:lnTo>
                        <a:lnTo>
                          <a:pt x="980619" y="1141717"/>
                        </a:lnTo>
                        <a:lnTo>
                          <a:pt x="941832" y="1166393"/>
                        </a:lnTo>
                        <a:lnTo>
                          <a:pt x="901182" y="1188231"/>
                        </a:lnTo>
                        <a:lnTo>
                          <a:pt x="858805" y="1207091"/>
                        </a:lnTo>
                        <a:lnTo>
                          <a:pt x="814842" y="1222833"/>
                        </a:lnTo>
                        <a:lnTo>
                          <a:pt x="769431" y="1235320"/>
                        </a:lnTo>
                        <a:lnTo>
                          <a:pt x="722712" y="1244411"/>
                        </a:lnTo>
                        <a:lnTo>
                          <a:pt x="674824" y="1249968"/>
                        </a:lnTo>
                        <a:lnTo>
                          <a:pt x="625906" y="1251851"/>
                        </a:lnTo>
                        <a:lnTo>
                          <a:pt x="576993" y="1249968"/>
                        </a:lnTo>
                        <a:lnTo>
                          <a:pt x="529110" y="1244411"/>
                        </a:lnTo>
                        <a:lnTo>
                          <a:pt x="482395" y="1235320"/>
                        </a:lnTo>
                        <a:lnTo>
                          <a:pt x="436988" y="1222833"/>
                        </a:lnTo>
                        <a:lnTo>
                          <a:pt x="393027" y="1207091"/>
                        </a:lnTo>
                        <a:lnTo>
                          <a:pt x="350653" y="1188231"/>
                        </a:lnTo>
                        <a:lnTo>
                          <a:pt x="310004" y="1166393"/>
                        </a:lnTo>
                        <a:lnTo>
                          <a:pt x="271219" y="1141717"/>
                        </a:lnTo>
                        <a:lnTo>
                          <a:pt x="234438" y="1114341"/>
                        </a:lnTo>
                        <a:lnTo>
                          <a:pt x="199799" y="1084405"/>
                        </a:lnTo>
                        <a:lnTo>
                          <a:pt x="167443" y="1052048"/>
                        </a:lnTo>
                        <a:lnTo>
                          <a:pt x="137507" y="1017408"/>
                        </a:lnTo>
                        <a:lnTo>
                          <a:pt x="110132" y="980626"/>
                        </a:lnTo>
                        <a:lnTo>
                          <a:pt x="85456" y="941839"/>
                        </a:lnTo>
                        <a:lnTo>
                          <a:pt x="63619" y="901189"/>
                        </a:lnTo>
                        <a:lnTo>
                          <a:pt x="44760" y="858812"/>
                        </a:lnTo>
                        <a:lnTo>
                          <a:pt x="29017" y="814850"/>
                        </a:lnTo>
                        <a:lnTo>
                          <a:pt x="16531" y="769440"/>
                        </a:lnTo>
                        <a:lnTo>
                          <a:pt x="7439" y="722722"/>
                        </a:lnTo>
                        <a:lnTo>
                          <a:pt x="1883" y="674835"/>
                        </a:lnTo>
                        <a:lnTo>
                          <a:pt x="0" y="625919"/>
                        </a:lnTo>
                        <a:lnTo>
                          <a:pt x="1883" y="577003"/>
                        </a:lnTo>
                        <a:lnTo>
                          <a:pt x="7439" y="529116"/>
                        </a:lnTo>
                        <a:lnTo>
                          <a:pt x="16531" y="482399"/>
                        </a:lnTo>
                        <a:lnTo>
                          <a:pt x="29017" y="436990"/>
                        </a:lnTo>
                        <a:lnTo>
                          <a:pt x="44760" y="393027"/>
                        </a:lnTo>
                        <a:lnTo>
                          <a:pt x="63619" y="350652"/>
                        </a:lnTo>
                        <a:lnTo>
                          <a:pt x="85456" y="310002"/>
                        </a:lnTo>
                        <a:lnTo>
                          <a:pt x="110132" y="271216"/>
                        </a:lnTo>
                        <a:lnTo>
                          <a:pt x="137507" y="234435"/>
                        </a:lnTo>
                        <a:lnTo>
                          <a:pt x="167443" y="199796"/>
                        </a:lnTo>
                        <a:lnTo>
                          <a:pt x="199799" y="167440"/>
                        </a:lnTo>
                        <a:lnTo>
                          <a:pt x="234438" y="137504"/>
                        </a:lnTo>
                        <a:lnTo>
                          <a:pt x="271219" y="110129"/>
                        </a:lnTo>
                        <a:lnTo>
                          <a:pt x="310004" y="85454"/>
                        </a:lnTo>
                        <a:lnTo>
                          <a:pt x="350653" y="63617"/>
                        </a:lnTo>
                        <a:lnTo>
                          <a:pt x="393027" y="44758"/>
                        </a:lnTo>
                        <a:lnTo>
                          <a:pt x="436988" y="29016"/>
                        </a:lnTo>
                        <a:lnTo>
                          <a:pt x="482395" y="16530"/>
                        </a:lnTo>
                        <a:lnTo>
                          <a:pt x="529110" y="7439"/>
                        </a:lnTo>
                        <a:lnTo>
                          <a:pt x="576993" y="1883"/>
                        </a:lnTo>
                        <a:lnTo>
                          <a:pt x="625906" y="0"/>
                        </a:lnTo>
                        <a:lnTo>
                          <a:pt x="674824" y="1883"/>
                        </a:lnTo>
                        <a:lnTo>
                          <a:pt x="722712" y="7439"/>
                        </a:lnTo>
                        <a:lnTo>
                          <a:pt x="769431" y="16530"/>
                        </a:lnTo>
                        <a:lnTo>
                          <a:pt x="814842" y="29016"/>
                        </a:lnTo>
                        <a:lnTo>
                          <a:pt x="858805" y="44758"/>
                        </a:lnTo>
                        <a:lnTo>
                          <a:pt x="901182" y="63617"/>
                        </a:lnTo>
                        <a:lnTo>
                          <a:pt x="941832" y="85454"/>
                        </a:lnTo>
                        <a:lnTo>
                          <a:pt x="980619" y="110129"/>
                        </a:lnTo>
                        <a:lnTo>
                          <a:pt x="1017401" y="137504"/>
                        </a:lnTo>
                        <a:lnTo>
                          <a:pt x="1052040" y="167440"/>
                        </a:lnTo>
                        <a:lnTo>
                          <a:pt x="1084397" y="199796"/>
                        </a:lnTo>
                        <a:lnTo>
                          <a:pt x="1114333" y="234435"/>
                        </a:lnTo>
                        <a:lnTo>
                          <a:pt x="1141708" y="271216"/>
                        </a:lnTo>
                        <a:lnTo>
                          <a:pt x="1166383" y="310002"/>
                        </a:lnTo>
                        <a:lnTo>
                          <a:pt x="1188220" y="350652"/>
                        </a:lnTo>
                        <a:lnTo>
                          <a:pt x="1207080" y="393027"/>
                        </a:lnTo>
                        <a:lnTo>
                          <a:pt x="1222822" y="436990"/>
                        </a:lnTo>
                        <a:lnTo>
                          <a:pt x="1235308" y="482399"/>
                        </a:lnTo>
                        <a:lnTo>
                          <a:pt x="1244399" y="529116"/>
                        </a:lnTo>
                        <a:lnTo>
                          <a:pt x="1249955" y="577003"/>
                        </a:lnTo>
                        <a:lnTo>
                          <a:pt x="1251839" y="625919"/>
                        </a:lnTo>
                        <a:close/>
                      </a:path>
                    </a:pathLst>
                  </a:custGeom>
                  <a:ln w="53340">
                    <a:solidFill>
                      <a:srgbClr val="FFFFFF"/>
                    </a:solidFill>
                  </a:ln>
                </p:spPr>
                <p:txBody>
                  <a:bodyPr wrap="square" lIns="0" tIns="0" rIns="0" bIns="0" rtlCol="0"/>
                  <a:lstStyle/>
                  <a:p>
                    <a:endParaRPr sz="1400"/>
                  </a:p>
                </p:txBody>
              </p:sp>
              <p:sp>
                <p:nvSpPr>
                  <p:cNvPr id="63" name="object 15">
                    <a:extLst>
                      <a:ext uri="{FF2B5EF4-FFF2-40B4-BE49-F238E27FC236}">
                        <a16:creationId xmlns:a16="http://schemas.microsoft.com/office/drawing/2014/main" id="{282E0C58-792E-4FD5-AA85-20B5E5C4688E}"/>
                      </a:ext>
                    </a:extLst>
                  </p:cNvPr>
                  <p:cNvSpPr/>
                  <p:nvPr/>
                </p:nvSpPr>
                <p:spPr>
                  <a:xfrm>
                    <a:off x="4464895" y="5436160"/>
                    <a:ext cx="389255" cy="559435"/>
                  </a:xfrm>
                  <a:custGeom>
                    <a:avLst/>
                    <a:gdLst/>
                    <a:ahLst/>
                    <a:cxnLst/>
                    <a:rect l="l" t="t" r="r" b="b"/>
                    <a:pathLst>
                      <a:path w="389254" h="559435">
                        <a:moveTo>
                          <a:pt x="290573" y="0"/>
                        </a:moveTo>
                        <a:lnTo>
                          <a:pt x="210210" y="2074"/>
                        </a:lnTo>
                        <a:lnTo>
                          <a:pt x="151130" y="48530"/>
                        </a:lnTo>
                        <a:lnTo>
                          <a:pt x="128739" y="112398"/>
                        </a:lnTo>
                        <a:lnTo>
                          <a:pt x="113195" y="112398"/>
                        </a:lnTo>
                        <a:lnTo>
                          <a:pt x="101371" y="122711"/>
                        </a:lnTo>
                        <a:lnTo>
                          <a:pt x="101371" y="133036"/>
                        </a:lnTo>
                        <a:lnTo>
                          <a:pt x="121894" y="133036"/>
                        </a:lnTo>
                        <a:lnTo>
                          <a:pt x="126250" y="142066"/>
                        </a:lnTo>
                        <a:lnTo>
                          <a:pt x="59080" y="265294"/>
                        </a:lnTo>
                        <a:lnTo>
                          <a:pt x="59080" y="282718"/>
                        </a:lnTo>
                        <a:lnTo>
                          <a:pt x="30480" y="334966"/>
                        </a:lnTo>
                        <a:lnTo>
                          <a:pt x="0" y="421415"/>
                        </a:lnTo>
                        <a:lnTo>
                          <a:pt x="0" y="473675"/>
                        </a:lnTo>
                        <a:lnTo>
                          <a:pt x="10340" y="487799"/>
                        </a:lnTo>
                        <a:lnTo>
                          <a:pt x="42138" y="518435"/>
                        </a:lnTo>
                        <a:lnTo>
                          <a:pt x="96558" y="547983"/>
                        </a:lnTo>
                        <a:lnTo>
                          <a:pt x="174764" y="558842"/>
                        </a:lnTo>
                        <a:lnTo>
                          <a:pt x="217678" y="528514"/>
                        </a:lnTo>
                        <a:lnTo>
                          <a:pt x="224639" y="513132"/>
                        </a:lnTo>
                        <a:lnTo>
                          <a:pt x="124684" y="513132"/>
                        </a:lnTo>
                        <a:lnTo>
                          <a:pt x="88233" y="510126"/>
                        </a:lnTo>
                        <a:lnTo>
                          <a:pt x="63793" y="485348"/>
                        </a:lnTo>
                        <a:lnTo>
                          <a:pt x="37312" y="432388"/>
                        </a:lnTo>
                        <a:lnTo>
                          <a:pt x="71526" y="353038"/>
                        </a:lnTo>
                        <a:lnTo>
                          <a:pt x="299315" y="353038"/>
                        </a:lnTo>
                        <a:lnTo>
                          <a:pt x="335305" y="246587"/>
                        </a:lnTo>
                        <a:lnTo>
                          <a:pt x="305981" y="246587"/>
                        </a:lnTo>
                        <a:lnTo>
                          <a:pt x="296186" y="234591"/>
                        </a:lnTo>
                        <a:lnTo>
                          <a:pt x="266336" y="208201"/>
                        </a:lnTo>
                        <a:lnTo>
                          <a:pt x="215728" y="181811"/>
                        </a:lnTo>
                        <a:lnTo>
                          <a:pt x="143662" y="169815"/>
                        </a:lnTo>
                        <a:lnTo>
                          <a:pt x="166052" y="91748"/>
                        </a:lnTo>
                        <a:lnTo>
                          <a:pt x="190055" y="81143"/>
                        </a:lnTo>
                        <a:lnTo>
                          <a:pt x="245192" y="70779"/>
                        </a:lnTo>
                        <a:lnTo>
                          <a:pt x="378243" y="70779"/>
                        </a:lnTo>
                        <a:lnTo>
                          <a:pt x="346097" y="31915"/>
                        </a:lnTo>
                        <a:lnTo>
                          <a:pt x="290573" y="0"/>
                        </a:lnTo>
                        <a:close/>
                      </a:path>
                      <a:path w="389254" h="559435">
                        <a:moveTo>
                          <a:pt x="299315" y="353038"/>
                        </a:moveTo>
                        <a:lnTo>
                          <a:pt x="71526" y="353038"/>
                        </a:lnTo>
                        <a:lnTo>
                          <a:pt x="115835" y="387155"/>
                        </a:lnTo>
                        <a:lnTo>
                          <a:pt x="146153" y="405853"/>
                        </a:lnTo>
                        <a:lnTo>
                          <a:pt x="176473" y="415723"/>
                        </a:lnTo>
                        <a:lnTo>
                          <a:pt x="220789" y="423358"/>
                        </a:lnTo>
                        <a:lnTo>
                          <a:pt x="187198" y="500777"/>
                        </a:lnTo>
                        <a:lnTo>
                          <a:pt x="124684" y="513132"/>
                        </a:lnTo>
                        <a:lnTo>
                          <a:pt x="224639" y="513132"/>
                        </a:lnTo>
                        <a:lnTo>
                          <a:pt x="279869" y="391100"/>
                        </a:lnTo>
                        <a:lnTo>
                          <a:pt x="291680" y="375619"/>
                        </a:lnTo>
                        <a:lnTo>
                          <a:pt x="299315" y="353038"/>
                        </a:lnTo>
                        <a:close/>
                      </a:path>
                      <a:path w="389254" h="559435">
                        <a:moveTo>
                          <a:pt x="369707" y="236909"/>
                        </a:moveTo>
                        <a:lnTo>
                          <a:pt x="345782" y="236909"/>
                        </a:lnTo>
                        <a:lnTo>
                          <a:pt x="360095" y="250460"/>
                        </a:lnTo>
                        <a:lnTo>
                          <a:pt x="370039" y="249165"/>
                        </a:lnTo>
                        <a:lnTo>
                          <a:pt x="370039" y="237557"/>
                        </a:lnTo>
                        <a:lnTo>
                          <a:pt x="369707" y="236909"/>
                        </a:lnTo>
                        <a:close/>
                      </a:path>
                      <a:path w="389254" h="559435">
                        <a:moveTo>
                          <a:pt x="378243" y="70779"/>
                        </a:moveTo>
                        <a:lnTo>
                          <a:pt x="245192" y="70779"/>
                        </a:lnTo>
                        <a:lnTo>
                          <a:pt x="306159" y="92836"/>
                        </a:lnTo>
                        <a:lnTo>
                          <a:pt x="347649" y="179493"/>
                        </a:lnTo>
                        <a:lnTo>
                          <a:pt x="305981" y="246587"/>
                        </a:lnTo>
                        <a:lnTo>
                          <a:pt x="335305" y="246587"/>
                        </a:lnTo>
                        <a:lnTo>
                          <a:pt x="337705" y="239487"/>
                        </a:lnTo>
                        <a:lnTo>
                          <a:pt x="345782" y="236909"/>
                        </a:lnTo>
                        <a:lnTo>
                          <a:pt x="369707" y="236909"/>
                        </a:lnTo>
                        <a:lnTo>
                          <a:pt x="360095" y="218202"/>
                        </a:lnTo>
                        <a:lnTo>
                          <a:pt x="388696" y="161420"/>
                        </a:lnTo>
                        <a:lnTo>
                          <a:pt x="388696" y="89818"/>
                        </a:lnTo>
                        <a:lnTo>
                          <a:pt x="378299" y="70846"/>
                        </a:lnTo>
                        <a:close/>
                      </a:path>
                    </a:pathLst>
                  </a:custGeom>
                  <a:solidFill>
                    <a:srgbClr val="FFFFFF"/>
                  </a:solidFill>
                </p:spPr>
                <p:txBody>
                  <a:bodyPr wrap="square" lIns="0" tIns="0" rIns="0" bIns="0" rtlCol="0"/>
                  <a:lstStyle/>
                  <a:p>
                    <a:endParaRPr sz="1400"/>
                  </a:p>
                </p:txBody>
              </p:sp>
              <p:sp>
                <p:nvSpPr>
                  <p:cNvPr id="64" name="object 16">
                    <a:extLst>
                      <a:ext uri="{FF2B5EF4-FFF2-40B4-BE49-F238E27FC236}">
                        <a16:creationId xmlns:a16="http://schemas.microsoft.com/office/drawing/2014/main" id="{A17D3118-48A4-483F-910D-BC92BA6C954F}"/>
                      </a:ext>
                    </a:extLst>
                  </p:cNvPr>
                  <p:cNvSpPr/>
                  <p:nvPr/>
                </p:nvSpPr>
                <p:spPr>
                  <a:xfrm>
                    <a:off x="5002229" y="5436160"/>
                    <a:ext cx="389255" cy="559435"/>
                  </a:xfrm>
                  <a:custGeom>
                    <a:avLst/>
                    <a:gdLst/>
                    <a:ahLst/>
                    <a:cxnLst/>
                    <a:rect l="l" t="t" r="r" b="b"/>
                    <a:pathLst>
                      <a:path w="389254" h="559435">
                        <a:moveTo>
                          <a:pt x="290575" y="0"/>
                        </a:moveTo>
                        <a:lnTo>
                          <a:pt x="210210" y="2074"/>
                        </a:lnTo>
                        <a:lnTo>
                          <a:pt x="151130" y="48530"/>
                        </a:lnTo>
                        <a:lnTo>
                          <a:pt x="128739" y="112398"/>
                        </a:lnTo>
                        <a:lnTo>
                          <a:pt x="113195" y="112398"/>
                        </a:lnTo>
                        <a:lnTo>
                          <a:pt x="101371" y="122711"/>
                        </a:lnTo>
                        <a:lnTo>
                          <a:pt x="101371" y="133036"/>
                        </a:lnTo>
                        <a:lnTo>
                          <a:pt x="121907" y="133036"/>
                        </a:lnTo>
                        <a:lnTo>
                          <a:pt x="126250" y="142066"/>
                        </a:lnTo>
                        <a:lnTo>
                          <a:pt x="59080" y="265294"/>
                        </a:lnTo>
                        <a:lnTo>
                          <a:pt x="59080" y="282718"/>
                        </a:lnTo>
                        <a:lnTo>
                          <a:pt x="30480" y="334966"/>
                        </a:lnTo>
                        <a:lnTo>
                          <a:pt x="0" y="421415"/>
                        </a:lnTo>
                        <a:lnTo>
                          <a:pt x="0" y="473675"/>
                        </a:lnTo>
                        <a:lnTo>
                          <a:pt x="10340" y="487799"/>
                        </a:lnTo>
                        <a:lnTo>
                          <a:pt x="42138" y="518435"/>
                        </a:lnTo>
                        <a:lnTo>
                          <a:pt x="96558" y="547983"/>
                        </a:lnTo>
                        <a:lnTo>
                          <a:pt x="174764" y="558842"/>
                        </a:lnTo>
                        <a:lnTo>
                          <a:pt x="217678" y="528514"/>
                        </a:lnTo>
                        <a:lnTo>
                          <a:pt x="224639" y="513132"/>
                        </a:lnTo>
                        <a:lnTo>
                          <a:pt x="124684" y="513132"/>
                        </a:lnTo>
                        <a:lnTo>
                          <a:pt x="88234" y="510126"/>
                        </a:lnTo>
                        <a:lnTo>
                          <a:pt x="63798" y="485348"/>
                        </a:lnTo>
                        <a:lnTo>
                          <a:pt x="37325" y="432388"/>
                        </a:lnTo>
                        <a:lnTo>
                          <a:pt x="71526" y="353038"/>
                        </a:lnTo>
                        <a:lnTo>
                          <a:pt x="299315" y="353038"/>
                        </a:lnTo>
                        <a:lnTo>
                          <a:pt x="335305" y="246587"/>
                        </a:lnTo>
                        <a:lnTo>
                          <a:pt x="305981" y="246587"/>
                        </a:lnTo>
                        <a:lnTo>
                          <a:pt x="296186" y="234591"/>
                        </a:lnTo>
                        <a:lnTo>
                          <a:pt x="266336" y="208201"/>
                        </a:lnTo>
                        <a:lnTo>
                          <a:pt x="215728" y="181811"/>
                        </a:lnTo>
                        <a:lnTo>
                          <a:pt x="143662" y="169815"/>
                        </a:lnTo>
                        <a:lnTo>
                          <a:pt x="166052" y="91748"/>
                        </a:lnTo>
                        <a:lnTo>
                          <a:pt x="190055" y="81143"/>
                        </a:lnTo>
                        <a:lnTo>
                          <a:pt x="245192" y="70779"/>
                        </a:lnTo>
                        <a:lnTo>
                          <a:pt x="378254" y="70779"/>
                        </a:lnTo>
                        <a:lnTo>
                          <a:pt x="346103" y="31915"/>
                        </a:lnTo>
                        <a:lnTo>
                          <a:pt x="290575" y="0"/>
                        </a:lnTo>
                        <a:close/>
                      </a:path>
                      <a:path w="389254" h="559435">
                        <a:moveTo>
                          <a:pt x="299315" y="353038"/>
                        </a:moveTo>
                        <a:lnTo>
                          <a:pt x="71526" y="353038"/>
                        </a:lnTo>
                        <a:lnTo>
                          <a:pt x="115835" y="387155"/>
                        </a:lnTo>
                        <a:lnTo>
                          <a:pt x="146153" y="405853"/>
                        </a:lnTo>
                        <a:lnTo>
                          <a:pt x="176473" y="415723"/>
                        </a:lnTo>
                        <a:lnTo>
                          <a:pt x="220789" y="423358"/>
                        </a:lnTo>
                        <a:lnTo>
                          <a:pt x="187198" y="500777"/>
                        </a:lnTo>
                        <a:lnTo>
                          <a:pt x="124684" y="513132"/>
                        </a:lnTo>
                        <a:lnTo>
                          <a:pt x="224639" y="513132"/>
                        </a:lnTo>
                        <a:lnTo>
                          <a:pt x="279869" y="391100"/>
                        </a:lnTo>
                        <a:lnTo>
                          <a:pt x="291680" y="375619"/>
                        </a:lnTo>
                        <a:lnTo>
                          <a:pt x="299315" y="353038"/>
                        </a:lnTo>
                        <a:close/>
                      </a:path>
                      <a:path w="389254" h="559435">
                        <a:moveTo>
                          <a:pt x="369707" y="236909"/>
                        </a:moveTo>
                        <a:lnTo>
                          <a:pt x="345795" y="236909"/>
                        </a:lnTo>
                        <a:lnTo>
                          <a:pt x="360095" y="250460"/>
                        </a:lnTo>
                        <a:lnTo>
                          <a:pt x="370039" y="249165"/>
                        </a:lnTo>
                        <a:lnTo>
                          <a:pt x="370039" y="237557"/>
                        </a:lnTo>
                        <a:lnTo>
                          <a:pt x="369707" y="236909"/>
                        </a:lnTo>
                        <a:close/>
                      </a:path>
                      <a:path w="389254" h="559435">
                        <a:moveTo>
                          <a:pt x="378254" y="70779"/>
                        </a:moveTo>
                        <a:lnTo>
                          <a:pt x="245192" y="70779"/>
                        </a:lnTo>
                        <a:lnTo>
                          <a:pt x="306159" y="92836"/>
                        </a:lnTo>
                        <a:lnTo>
                          <a:pt x="347649" y="179493"/>
                        </a:lnTo>
                        <a:lnTo>
                          <a:pt x="305981" y="246587"/>
                        </a:lnTo>
                        <a:lnTo>
                          <a:pt x="335305" y="246587"/>
                        </a:lnTo>
                        <a:lnTo>
                          <a:pt x="337705" y="239487"/>
                        </a:lnTo>
                        <a:lnTo>
                          <a:pt x="345795" y="236909"/>
                        </a:lnTo>
                        <a:lnTo>
                          <a:pt x="369707" y="236909"/>
                        </a:lnTo>
                        <a:lnTo>
                          <a:pt x="360095" y="218202"/>
                        </a:lnTo>
                        <a:lnTo>
                          <a:pt x="388708" y="161420"/>
                        </a:lnTo>
                        <a:lnTo>
                          <a:pt x="388708" y="89818"/>
                        </a:lnTo>
                        <a:lnTo>
                          <a:pt x="378309" y="70846"/>
                        </a:lnTo>
                        <a:close/>
                      </a:path>
                    </a:pathLst>
                  </a:custGeom>
                  <a:solidFill>
                    <a:srgbClr val="FFFFFF"/>
                  </a:solidFill>
                </p:spPr>
                <p:txBody>
                  <a:bodyPr wrap="square" lIns="0" tIns="0" rIns="0" bIns="0" rtlCol="0"/>
                  <a:lstStyle/>
                  <a:p>
                    <a:endParaRPr sz="1400"/>
                  </a:p>
                </p:txBody>
              </p:sp>
              <p:sp>
                <p:nvSpPr>
                  <p:cNvPr id="65" name="object 17">
                    <a:extLst>
                      <a:ext uri="{FF2B5EF4-FFF2-40B4-BE49-F238E27FC236}">
                        <a16:creationId xmlns:a16="http://schemas.microsoft.com/office/drawing/2014/main" id="{71733D77-7902-42F6-8351-489AE93E442D}"/>
                      </a:ext>
                    </a:extLst>
                  </p:cNvPr>
                  <p:cNvSpPr/>
                  <p:nvPr/>
                </p:nvSpPr>
                <p:spPr>
                  <a:xfrm>
                    <a:off x="4784759" y="5364076"/>
                    <a:ext cx="306070" cy="682625"/>
                  </a:xfrm>
                  <a:custGeom>
                    <a:avLst/>
                    <a:gdLst/>
                    <a:ahLst/>
                    <a:cxnLst/>
                    <a:rect l="l" t="t" r="r" b="b"/>
                    <a:pathLst>
                      <a:path w="306070" h="682625">
                        <a:moveTo>
                          <a:pt x="266769" y="0"/>
                        </a:moveTo>
                        <a:lnTo>
                          <a:pt x="261908" y="5329"/>
                        </a:lnTo>
                        <a:lnTo>
                          <a:pt x="256655" y="17384"/>
                        </a:lnTo>
                        <a:lnTo>
                          <a:pt x="2909" y="646403"/>
                        </a:lnTo>
                        <a:lnTo>
                          <a:pt x="0" y="657743"/>
                        </a:lnTo>
                        <a:lnTo>
                          <a:pt x="585" y="664548"/>
                        </a:lnTo>
                        <a:lnTo>
                          <a:pt x="6067" y="669538"/>
                        </a:lnTo>
                        <a:lnTo>
                          <a:pt x="29356" y="681270"/>
                        </a:lnTo>
                        <a:lnTo>
                          <a:pt x="36496" y="682207"/>
                        </a:lnTo>
                        <a:lnTo>
                          <a:pt x="42239" y="677339"/>
                        </a:lnTo>
                        <a:lnTo>
                          <a:pt x="49556" y="665757"/>
                        </a:lnTo>
                        <a:lnTo>
                          <a:pt x="302363" y="32866"/>
                        </a:lnTo>
                        <a:lnTo>
                          <a:pt x="305787" y="19911"/>
                        </a:lnTo>
                        <a:lnTo>
                          <a:pt x="305277" y="12669"/>
                        </a:lnTo>
                        <a:lnTo>
                          <a:pt x="299348" y="8509"/>
                        </a:lnTo>
                        <a:lnTo>
                          <a:pt x="286513" y="4799"/>
                        </a:lnTo>
                        <a:lnTo>
                          <a:pt x="274038" y="216"/>
                        </a:lnTo>
                        <a:lnTo>
                          <a:pt x="266769" y="0"/>
                        </a:lnTo>
                        <a:close/>
                      </a:path>
                    </a:pathLst>
                  </a:custGeom>
                  <a:solidFill>
                    <a:srgbClr val="FFFFFF"/>
                  </a:solidFill>
                </p:spPr>
                <p:txBody>
                  <a:bodyPr wrap="square" lIns="0" tIns="0" rIns="0" bIns="0" rtlCol="0"/>
                  <a:lstStyle/>
                  <a:p>
                    <a:endParaRPr sz="1400"/>
                  </a:p>
                </p:txBody>
              </p:sp>
            </p:grpSp>
          </p:grpSp>
          <p:sp>
            <p:nvSpPr>
              <p:cNvPr id="75" name="Rectangle 74">
                <a:extLst>
                  <a:ext uri="{FF2B5EF4-FFF2-40B4-BE49-F238E27FC236}">
                    <a16:creationId xmlns:a16="http://schemas.microsoft.com/office/drawing/2014/main" id="{8C300EE3-05C4-4827-9C8E-4D56274B797C}"/>
                  </a:ext>
                </a:extLst>
              </p:cNvPr>
              <p:cNvSpPr/>
              <p:nvPr/>
            </p:nvSpPr>
            <p:spPr>
              <a:xfrm>
                <a:off x="3379433" y="2904180"/>
                <a:ext cx="1249300" cy="5049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Access &amp; Movement</a:t>
                </a:r>
              </a:p>
            </p:txBody>
          </p:sp>
        </p:grpSp>
        <p:grpSp>
          <p:nvGrpSpPr>
            <p:cNvPr id="80" name="Group 79">
              <a:extLst>
                <a:ext uri="{FF2B5EF4-FFF2-40B4-BE49-F238E27FC236}">
                  <a16:creationId xmlns:a16="http://schemas.microsoft.com/office/drawing/2014/main" id="{02954082-EAF5-46B5-9A89-1931E9CE3431}"/>
                </a:ext>
              </a:extLst>
            </p:cNvPr>
            <p:cNvGrpSpPr/>
            <p:nvPr/>
          </p:nvGrpSpPr>
          <p:grpSpPr>
            <a:xfrm>
              <a:off x="4768677" y="4031153"/>
              <a:ext cx="2412052" cy="2088865"/>
              <a:chOff x="4768677" y="4031153"/>
              <a:chExt cx="2412052" cy="2088865"/>
            </a:xfrm>
          </p:grpSpPr>
          <p:grpSp>
            <p:nvGrpSpPr>
              <p:cNvPr id="10" name="Group 9">
                <a:extLst>
                  <a:ext uri="{FF2B5EF4-FFF2-40B4-BE49-F238E27FC236}">
                    <a16:creationId xmlns:a16="http://schemas.microsoft.com/office/drawing/2014/main" id="{5278273D-AEF4-49BC-8DDE-7D6815A6AA73}"/>
                  </a:ext>
                </a:extLst>
              </p:cNvPr>
              <p:cNvGrpSpPr/>
              <p:nvPr/>
            </p:nvGrpSpPr>
            <p:grpSpPr>
              <a:xfrm>
                <a:off x="4768677" y="4031153"/>
                <a:ext cx="2412052" cy="2088865"/>
                <a:chOff x="5940419" y="5555373"/>
                <a:chExt cx="3232150" cy="2799080"/>
              </a:xfrm>
            </p:grpSpPr>
            <p:sp>
              <p:nvSpPr>
                <p:cNvPr id="51" name="object 19">
                  <a:extLst>
                    <a:ext uri="{FF2B5EF4-FFF2-40B4-BE49-F238E27FC236}">
                      <a16:creationId xmlns:a16="http://schemas.microsoft.com/office/drawing/2014/main" id="{7F65D978-C4A4-426F-9CEB-77428DD873A8}"/>
                    </a:ext>
                  </a:extLst>
                </p:cNvPr>
                <p:cNvSpPr/>
                <p:nvPr/>
              </p:nvSpPr>
              <p:spPr>
                <a:xfrm>
                  <a:off x="5940419" y="5555373"/>
                  <a:ext cx="3232150" cy="2799080"/>
                </a:xfrm>
                <a:custGeom>
                  <a:avLst/>
                  <a:gdLst/>
                  <a:ahLst/>
                  <a:cxnLst/>
                  <a:rect l="l" t="t" r="r" b="b"/>
                  <a:pathLst>
                    <a:path w="3232150" h="2799079">
                      <a:moveTo>
                        <a:pt x="2423871" y="0"/>
                      </a:moveTo>
                      <a:lnTo>
                        <a:pt x="807961" y="0"/>
                      </a:lnTo>
                      <a:lnTo>
                        <a:pt x="0" y="1399425"/>
                      </a:lnTo>
                      <a:lnTo>
                        <a:pt x="807961" y="2798851"/>
                      </a:lnTo>
                      <a:lnTo>
                        <a:pt x="2423871" y="2798851"/>
                      </a:lnTo>
                      <a:lnTo>
                        <a:pt x="3231832" y="1399425"/>
                      </a:lnTo>
                      <a:lnTo>
                        <a:pt x="2423871" y="0"/>
                      </a:lnTo>
                      <a:close/>
                    </a:path>
                  </a:pathLst>
                </a:custGeom>
                <a:solidFill>
                  <a:schemeClr val="tx2"/>
                </a:solidFill>
                <a:ln>
                  <a:noFill/>
                </a:ln>
              </p:spPr>
              <p:txBody>
                <a:bodyPr wrap="square" lIns="0" tIns="0" rIns="0" bIns="0" rtlCol="0"/>
                <a:lstStyle/>
                <a:p>
                  <a:endParaRPr sz="1400"/>
                </a:p>
              </p:txBody>
            </p:sp>
            <p:sp>
              <p:nvSpPr>
                <p:cNvPr id="55" name="object 21">
                  <a:extLst>
                    <a:ext uri="{FF2B5EF4-FFF2-40B4-BE49-F238E27FC236}">
                      <a16:creationId xmlns:a16="http://schemas.microsoft.com/office/drawing/2014/main" id="{14773042-10D1-4889-8CF7-79A44A9D91FB}"/>
                    </a:ext>
                  </a:extLst>
                </p:cNvPr>
                <p:cNvSpPr/>
                <p:nvPr/>
              </p:nvSpPr>
              <p:spPr>
                <a:xfrm>
                  <a:off x="6947414" y="6612221"/>
                  <a:ext cx="1225549" cy="1225550"/>
                </a:xfrm>
                <a:custGeom>
                  <a:avLst/>
                  <a:gdLst/>
                  <a:ahLst/>
                  <a:cxnLst/>
                  <a:rect l="l" t="t" r="r" b="b"/>
                  <a:pathLst>
                    <a:path w="1225550" h="1225550">
                      <a:moveTo>
                        <a:pt x="1225169" y="612584"/>
                      </a:moveTo>
                      <a:lnTo>
                        <a:pt x="1223326" y="660458"/>
                      </a:lnTo>
                      <a:lnTo>
                        <a:pt x="1217887" y="707324"/>
                      </a:lnTo>
                      <a:lnTo>
                        <a:pt x="1208990" y="753047"/>
                      </a:lnTo>
                      <a:lnTo>
                        <a:pt x="1196770" y="797489"/>
                      </a:lnTo>
                      <a:lnTo>
                        <a:pt x="1181363" y="840515"/>
                      </a:lnTo>
                      <a:lnTo>
                        <a:pt x="1162906" y="881989"/>
                      </a:lnTo>
                      <a:lnTo>
                        <a:pt x="1141534" y="921773"/>
                      </a:lnTo>
                      <a:lnTo>
                        <a:pt x="1117384" y="959733"/>
                      </a:lnTo>
                      <a:lnTo>
                        <a:pt x="1090592" y="995732"/>
                      </a:lnTo>
                      <a:lnTo>
                        <a:pt x="1061294" y="1029634"/>
                      </a:lnTo>
                      <a:lnTo>
                        <a:pt x="1029626" y="1061302"/>
                      </a:lnTo>
                      <a:lnTo>
                        <a:pt x="995725" y="1090600"/>
                      </a:lnTo>
                      <a:lnTo>
                        <a:pt x="959726" y="1117393"/>
                      </a:lnTo>
                      <a:lnTo>
                        <a:pt x="921766" y="1141544"/>
                      </a:lnTo>
                      <a:lnTo>
                        <a:pt x="881982" y="1162916"/>
                      </a:lnTo>
                      <a:lnTo>
                        <a:pt x="840508" y="1181374"/>
                      </a:lnTo>
                      <a:lnTo>
                        <a:pt x="797481" y="1196781"/>
                      </a:lnTo>
                      <a:lnTo>
                        <a:pt x="753038" y="1209002"/>
                      </a:lnTo>
                      <a:lnTo>
                        <a:pt x="707315" y="1217900"/>
                      </a:lnTo>
                      <a:lnTo>
                        <a:pt x="660447" y="1223338"/>
                      </a:lnTo>
                      <a:lnTo>
                        <a:pt x="612571" y="1225181"/>
                      </a:lnTo>
                      <a:lnTo>
                        <a:pt x="564701" y="1223338"/>
                      </a:lnTo>
                      <a:lnTo>
                        <a:pt x="517837" y="1217900"/>
                      </a:lnTo>
                      <a:lnTo>
                        <a:pt x="472118" y="1209002"/>
                      </a:lnTo>
                      <a:lnTo>
                        <a:pt x="427678" y="1196781"/>
                      </a:lnTo>
                      <a:lnTo>
                        <a:pt x="384654" y="1181374"/>
                      </a:lnTo>
                      <a:lnTo>
                        <a:pt x="343183" y="1162916"/>
                      </a:lnTo>
                      <a:lnTo>
                        <a:pt x="303400" y="1141544"/>
                      </a:lnTo>
                      <a:lnTo>
                        <a:pt x="265441" y="1117393"/>
                      </a:lnTo>
                      <a:lnTo>
                        <a:pt x="229444" y="1090600"/>
                      </a:lnTo>
                      <a:lnTo>
                        <a:pt x="195543" y="1061302"/>
                      </a:lnTo>
                      <a:lnTo>
                        <a:pt x="163876" y="1029634"/>
                      </a:lnTo>
                      <a:lnTo>
                        <a:pt x="134578" y="995732"/>
                      </a:lnTo>
                      <a:lnTo>
                        <a:pt x="107786" y="959733"/>
                      </a:lnTo>
                      <a:lnTo>
                        <a:pt x="83636" y="921773"/>
                      </a:lnTo>
                      <a:lnTo>
                        <a:pt x="62264" y="881989"/>
                      </a:lnTo>
                      <a:lnTo>
                        <a:pt x="43806" y="840515"/>
                      </a:lnTo>
                      <a:lnTo>
                        <a:pt x="28399" y="797489"/>
                      </a:lnTo>
                      <a:lnTo>
                        <a:pt x="16179" y="753047"/>
                      </a:lnTo>
                      <a:lnTo>
                        <a:pt x="7281" y="707324"/>
                      </a:lnTo>
                      <a:lnTo>
                        <a:pt x="1843" y="660458"/>
                      </a:lnTo>
                      <a:lnTo>
                        <a:pt x="0" y="612584"/>
                      </a:lnTo>
                      <a:lnTo>
                        <a:pt x="1843" y="564710"/>
                      </a:lnTo>
                      <a:lnTo>
                        <a:pt x="7281" y="517844"/>
                      </a:lnTo>
                      <a:lnTo>
                        <a:pt x="16179" y="472122"/>
                      </a:lnTo>
                      <a:lnTo>
                        <a:pt x="28399" y="427680"/>
                      </a:lnTo>
                      <a:lnTo>
                        <a:pt x="43806" y="384655"/>
                      </a:lnTo>
                      <a:lnTo>
                        <a:pt x="62264" y="343182"/>
                      </a:lnTo>
                      <a:lnTo>
                        <a:pt x="83636" y="303398"/>
                      </a:lnTo>
                      <a:lnTo>
                        <a:pt x="107786" y="265439"/>
                      </a:lnTo>
                      <a:lnTo>
                        <a:pt x="134578" y="229441"/>
                      </a:lnTo>
                      <a:lnTo>
                        <a:pt x="163876" y="195540"/>
                      </a:lnTo>
                      <a:lnTo>
                        <a:pt x="195543" y="163873"/>
                      </a:lnTo>
                      <a:lnTo>
                        <a:pt x="229444" y="134575"/>
                      </a:lnTo>
                      <a:lnTo>
                        <a:pt x="265441" y="107783"/>
                      </a:lnTo>
                      <a:lnTo>
                        <a:pt x="303400" y="83634"/>
                      </a:lnTo>
                      <a:lnTo>
                        <a:pt x="343183" y="62262"/>
                      </a:lnTo>
                      <a:lnTo>
                        <a:pt x="384654" y="43805"/>
                      </a:lnTo>
                      <a:lnTo>
                        <a:pt x="427678" y="28398"/>
                      </a:lnTo>
                      <a:lnTo>
                        <a:pt x="472118" y="16178"/>
                      </a:lnTo>
                      <a:lnTo>
                        <a:pt x="517837" y="7281"/>
                      </a:lnTo>
                      <a:lnTo>
                        <a:pt x="564701" y="1842"/>
                      </a:lnTo>
                      <a:lnTo>
                        <a:pt x="612571" y="0"/>
                      </a:lnTo>
                      <a:lnTo>
                        <a:pt x="660447" y="1842"/>
                      </a:lnTo>
                      <a:lnTo>
                        <a:pt x="707315" y="7281"/>
                      </a:lnTo>
                      <a:lnTo>
                        <a:pt x="753038" y="16178"/>
                      </a:lnTo>
                      <a:lnTo>
                        <a:pt x="797481" y="28398"/>
                      </a:lnTo>
                      <a:lnTo>
                        <a:pt x="840508" y="43805"/>
                      </a:lnTo>
                      <a:lnTo>
                        <a:pt x="881982" y="62262"/>
                      </a:lnTo>
                      <a:lnTo>
                        <a:pt x="921766" y="83634"/>
                      </a:lnTo>
                      <a:lnTo>
                        <a:pt x="959726" y="107783"/>
                      </a:lnTo>
                      <a:lnTo>
                        <a:pt x="995725" y="134575"/>
                      </a:lnTo>
                      <a:lnTo>
                        <a:pt x="1029626" y="163873"/>
                      </a:lnTo>
                      <a:lnTo>
                        <a:pt x="1061294" y="195540"/>
                      </a:lnTo>
                      <a:lnTo>
                        <a:pt x="1090592" y="229441"/>
                      </a:lnTo>
                      <a:lnTo>
                        <a:pt x="1117384" y="265439"/>
                      </a:lnTo>
                      <a:lnTo>
                        <a:pt x="1141534" y="303398"/>
                      </a:lnTo>
                      <a:lnTo>
                        <a:pt x="1162906" y="343182"/>
                      </a:lnTo>
                      <a:lnTo>
                        <a:pt x="1181363" y="384655"/>
                      </a:lnTo>
                      <a:lnTo>
                        <a:pt x="1196770" y="427680"/>
                      </a:lnTo>
                      <a:lnTo>
                        <a:pt x="1208990" y="472122"/>
                      </a:lnTo>
                      <a:lnTo>
                        <a:pt x="1217887" y="517844"/>
                      </a:lnTo>
                      <a:lnTo>
                        <a:pt x="1223326" y="564710"/>
                      </a:lnTo>
                      <a:lnTo>
                        <a:pt x="1225169" y="612584"/>
                      </a:lnTo>
                      <a:close/>
                    </a:path>
                  </a:pathLst>
                </a:custGeom>
                <a:ln w="53340">
                  <a:solidFill>
                    <a:srgbClr val="FFFFFF"/>
                  </a:solidFill>
                </a:ln>
              </p:spPr>
              <p:txBody>
                <a:bodyPr wrap="square" lIns="0" tIns="0" rIns="0" bIns="0" rtlCol="0"/>
                <a:lstStyle/>
                <a:p>
                  <a:endParaRPr sz="1400"/>
                </a:p>
              </p:txBody>
            </p:sp>
          </p:grpSp>
          <p:sp>
            <p:nvSpPr>
              <p:cNvPr id="76" name="Rectangle 75">
                <a:extLst>
                  <a:ext uri="{FF2B5EF4-FFF2-40B4-BE49-F238E27FC236}">
                    <a16:creationId xmlns:a16="http://schemas.microsoft.com/office/drawing/2014/main" id="{B7911269-A038-412E-B70F-882089C48D3E}"/>
                  </a:ext>
                </a:extLst>
              </p:cNvPr>
              <p:cNvSpPr/>
              <p:nvPr/>
            </p:nvSpPr>
            <p:spPr>
              <a:xfrm>
                <a:off x="5361562" y="4150931"/>
                <a:ext cx="1249300" cy="5049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Safety &amp; Security</a:t>
                </a:r>
              </a:p>
            </p:txBody>
          </p:sp>
        </p:grpSp>
        <p:grpSp>
          <p:nvGrpSpPr>
            <p:cNvPr id="81" name="Group 80">
              <a:extLst>
                <a:ext uri="{FF2B5EF4-FFF2-40B4-BE49-F238E27FC236}">
                  <a16:creationId xmlns:a16="http://schemas.microsoft.com/office/drawing/2014/main" id="{F54FC710-7D72-4C96-84B3-8C83B3565FD1}"/>
                </a:ext>
              </a:extLst>
            </p:cNvPr>
            <p:cNvGrpSpPr/>
            <p:nvPr/>
          </p:nvGrpSpPr>
          <p:grpSpPr>
            <a:xfrm>
              <a:off x="6743460" y="2889230"/>
              <a:ext cx="2412052" cy="2088865"/>
              <a:chOff x="6743460" y="2889230"/>
              <a:chExt cx="2412052" cy="2088865"/>
            </a:xfrm>
          </p:grpSpPr>
          <p:grpSp>
            <p:nvGrpSpPr>
              <p:cNvPr id="12" name="Group 11">
                <a:extLst>
                  <a:ext uri="{FF2B5EF4-FFF2-40B4-BE49-F238E27FC236}">
                    <a16:creationId xmlns:a16="http://schemas.microsoft.com/office/drawing/2014/main" id="{06071811-913A-4E56-B7F7-C4AAA04A8630}"/>
                  </a:ext>
                </a:extLst>
              </p:cNvPr>
              <p:cNvGrpSpPr/>
              <p:nvPr/>
            </p:nvGrpSpPr>
            <p:grpSpPr>
              <a:xfrm>
                <a:off x="6743460" y="2889230"/>
                <a:ext cx="2412052" cy="2088865"/>
                <a:chOff x="8586628" y="4025197"/>
                <a:chExt cx="3232150" cy="2799080"/>
              </a:xfrm>
            </p:grpSpPr>
            <p:sp>
              <p:nvSpPr>
                <p:cNvPr id="13" name="object 25">
                  <a:extLst>
                    <a:ext uri="{FF2B5EF4-FFF2-40B4-BE49-F238E27FC236}">
                      <a16:creationId xmlns:a16="http://schemas.microsoft.com/office/drawing/2014/main" id="{37CCC944-EE8B-4F7F-A16F-9601910B9AE1}"/>
                    </a:ext>
                  </a:extLst>
                </p:cNvPr>
                <p:cNvSpPr/>
                <p:nvPr/>
              </p:nvSpPr>
              <p:spPr>
                <a:xfrm>
                  <a:off x="8586628" y="4025197"/>
                  <a:ext cx="3232150" cy="2799080"/>
                </a:xfrm>
                <a:custGeom>
                  <a:avLst/>
                  <a:gdLst/>
                  <a:ahLst/>
                  <a:cxnLst/>
                  <a:rect l="l" t="t" r="r" b="b"/>
                  <a:pathLst>
                    <a:path w="3232150" h="2799079">
                      <a:moveTo>
                        <a:pt x="2423871" y="0"/>
                      </a:moveTo>
                      <a:lnTo>
                        <a:pt x="807961" y="0"/>
                      </a:lnTo>
                      <a:lnTo>
                        <a:pt x="0" y="1399425"/>
                      </a:lnTo>
                      <a:lnTo>
                        <a:pt x="807961" y="2798851"/>
                      </a:lnTo>
                      <a:lnTo>
                        <a:pt x="2423871" y="2798851"/>
                      </a:lnTo>
                      <a:lnTo>
                        <a:pt x="3231832" y="1399425"/>
                      </a:lnTo>
                      <a:lnTo>
                        <a:pt x="2423871" y="0"/>
                      </a:lnTo>
                      <a:close/>
                    </a:path>
                  </a:pathLst>
                </a:custGeom>
                <a:solidFill>
                  <a:schemeClr val="tx2"/>
                </a:solidFill>
                <a:ln>
                  <a:noFill/>
                </a:ln>
              </p:spPr>
              <p:txBody>
                <a:bodyPr wrap="square" lIns="0" tIns="0" rIns="0" bIns="0" rtlCol="0"/>
                <a:lstStyle/>
                <a:p>
                  <a:endParaRPr sz="1400"/>
                </a:p>
              </p:txBody>
            </p:sp>
            <p:grpSp>
              <p:nvGrpSpPr>
                <p:cNvPr id="15" name="Group 14">
                  <a:extLst>
                    <a:ext uri="{FF2B5EF4-FFF2-40B4-BE49-F238E27FC236}">
                      <a16:creationId xmlns:a16="http://schemas.microsoft.com/office/drawing/2014/main" id="{AE0FFF17-86D1-4968-BDB6-4103334A3ECD}"/>
                    </a:ext>
                  </a:extLst>
                </p:cNvPr>
                <p:cNvGrpSpPr/>
                <p:nvPr/>
              </p:nvGrpSpPr>
              <p:grpSpPr>
                <a:xfrm>
                  <a:off x="9572810" y="5042771"/>
                  <a:ext cx="1259840" cy="1259840"/>
                  <a:chOff x="9572810" y="5042771"/>
                  <a:chExt cx="1259840" cy="1259840"/>
                </a:xfrm>
              </p:grpSpPr>
              <p:sp>
                <p:nvSpPr>
                  <p:cNvPr id="17" name="object 38">
                    <a:extLst>
                      <a:ext uri="{FF2B5EF4-FFF2-40B4-BE49-F238E27FC236}">
                        <a16:creationId xmlns:a16="http://schemas.microsoft.com/office/drawing/2014/main" id="{4418DC3A-6BC8-478C-BA4B-36F047A319E3}"/>
                      </a:ext>
                    </a:extLst>
                  </p:cNvPr>
                  <p:cNvSpPr/>
                  <p:nvPr/>
                </p:nvSpPr>
                <p:spPr>
                  <a:xfrm>
                    <a:off x="9572810" y="5042771"/>
                    <a:ext cx="1259840" cy="1259840"/>
                  </a:xfrm>
                  <a:custGeom>
                    <a:avLst/>
                    <a:gdLst/>
                    <a:ahLst/>
                    <a:cxnLst/>
                    <a:rect l="l" t="t" r="r" b="b"/>
                    <a:pathLst>
                      <a:path w="1259840" h="1259839">
                        <a:moveTo>
                          <a:pt x="1259458" y="629742"/>
                        </a:moveTo>
                        <a:lnTo>
                          <a:pt x="1257731" y="676744"/>
                        </a:lnTo>
                        <a:lnTo>
                          <a:pt x="1252630" y="722806"/>
                        </a:lnTo>
                        <a:lnTo>
                          <a:pt x="1244278" y="767808"/>
                        </a:lnTo>
                        <a:lnTo>
                          <a:pt x="1232795" y="811627"/>
                        </a:lnTo>
                        <a:lnTo>
                          <a:pt x="1218305" y="854142"/>
                        </a:lnTo>
                        <a:lnTo>
                          <a:pt x="1200928" y="895231"/>
                        </a:lnTo>
                        <a:lnTo>
                          <a:pt x="1180786" y="934773"/>
                        </a:lnTo>
                        <a:lnTo>
                          <a:pt x="1158002" y="972645"/>
                        </a:lnTo>
                        <a:lnTo>
                          <a:pt x="1132697" y="1008726"/>
                        </a:lnTo>
                        <a:lnTo>
                          <a:pt x="1104992" y="1042895"/>
                        </a:lnTo>
                        <a:lnTo>
                          <a:pt x="1075010" y="1075029"/>
                        </a:lnTo>
                        <a:lnTo>
                          <a:pt x="1042872" y="1105007"/>
                        </a:lnTo>
                        <a:lnTo>
                          <a:pt x="1008701" y="1132708"/>
                        </a:lnTo>
                        <a:lnTo>
                          <a:pt x="972617" y="1158010"/>
                        </a:lnTo>
                        <a:lnTo>
                          <a:pt x="934744" y="1180790"/>
                        </a:lnTo>
                        <a:lnTo>
                          <a:pt x="895201" y="1200928"/>
                        </a:lnTo>
                        <a:lnTo>
                          <a:pt x="854112" y="1218301"/>
                        </a:lnTo>
                        <a:lnTo>
                          <a:pt x="811598" y="1232789"/>
                        </a:lnTo>
                        <a:lnTo>
                          <a:pt x="767781" y="1244269"/>
                        </a:lnTo>
                        <a:lnTo>
                          <a:pt x="722783" y="1252619"/>
                        </a:lnTo>
                        <a:lnTo>
                          <a:pt x="676725" y="1257719"/>
                        </a:lnTo>
                        <a:lnTo>
                          <a:pt x="629729" y="1259446"/>
                        </a:lnTo>
                        <a:lnTo>
                          <a:pt x="582728" y="1257719"/>
                        </a:lnTo>
                        <a:lnTo>
                          <a:pt x="536667" y="1252619"/>
                        </a:lnTo>
                        <a:lnTo>
                          <a:pt x="491665" y="1244269"/>
                        </a:lnTo>
                        <a:lnTo>
                          <a:pt x="447846" y="1232789"/>
                        </a:lnTo>
                        <a:lnTo>
                          <a:pt x="405330" y="1218301"/>
                        </a:lnTo>
                        <a:lnTo>
                          <a:pt x="364240" y="1200928"/>
                        </a:lnTo>
                        <a:lnTo>
                          <a:pt x="324697" y="1180790"/>
                        </a:lnTo>
                        <a:lnTo>
                          <a:pt x="286824" y="1158010"/>
                        </a:lnTo>
                        <a:lnTo>
                          <a:pt x="250741" y="1132708"/>
                        </a:lnTo>
                        <a:lnTo>
                          <a:pt x="216570" y="1105007"/>
                        </a:lnTo>
                        <a:lnTo>
                          <a:pt x="184434" y="1075029"/>
                        </a:lnTo>
                        <a:lnTo>
                          <a:pt x="154453" y="1042895"/>
                        </a:lnTo>
                        <a:lnTo>
                          <a:pt x="126750" y="1008726"/>
                        </a:lnTo>
                        <a:lnTo>
                          <a:pt x="101447" y="972645"/>
                        </a:lnTo>
                        <a:lnTo>
                          <a:pt x="78664" y="934773"/>
                        </a:lnTo>
                        <a:lnTo>
                          <a:pt x="58524" y="895231"/>
                        </a:lnTo>
                        <a:lnTo>
                          <a:pt x="41149" y="854142"/>
                        </a:lnTo>
                        <a:lnTo>
                          <a:pt x="26660" y="811627"/>
                        </a:lnTo>
                        <a:lnTo>
                          <a:pt x="15178" y="767808"/>
                        </a:lnTo>
                        <a:lnTo>
                          <a:pt x="6827" y="722806"/>
                        </a:lnTo>
                        <a:lnTo>
                          <a:pt x="1727" y="676744"/>
                        </a:lnTo>
                        <a:lnTo>
                          <a:pt x="0" y="629742"/>
                        </a:lnTo>
                        <a:lnTo>
                          <a:pt x="1727" y="582743"/>
                        </a:lnTo>
                        <a:lnTo>
                          <a:pt x="6827" y="536682"/>
                        </a:lnTo>
                        <a:lnTo>
                          <a:pt x="15178" y="491681"/>
                        </a:lnTo>
                        <a:lnTo>
                          <a:pt x="26660" y="447862"/>
                        </a:lnTo>
                        <a:lnTo>
                          <a:pt x="41149" y="405346"/>
                        </a:lnTo>
                        <a:lnTo>
                          <a:pt x="58524" y="364256"/>
                        </a:lnTo>
                        <a:lnTo>
                          <a:pt x="78664" y="324713"/>
                        </a:lnTo>
                        <a:lnTo>
                          <a:pt x="101447" y="286838"/>
                        </a:lnTo>
                        <a:lnTo>
                          <a:pt x="126750" y="250754"/>
                        </a:lnTo>
                        <a:lnTo>
                          <a:pt x="154453" y="216582"/>
                        </a:lnTo>
                        <a:lnTo>
                          <a:pt x="184434" y="184445"/>
                        </a:lnTo>
                        <a:lnTo>
                          <a:pt x="216570" y="154463"/>
                        </a:lnTo>
                        <a:lnTo>
                          <a:pt x="250741" y="126759"/>
                        </a:lnTo>
                        <a:lnTo>
                          <a:pt x="286824" y="101454"/>
                        </a:lnTo>
                        <a:lnTo>
                          <a:pt x="324697" y="78670"/>
                        </a:lnTo>
                        <a:lnTo>
                          <a:pt x="364240" y="58528"/>
                        </a:lnTo>
                        <a:lnTo>
                          <a:pt x="405330" y="41152"/>
                        </a:lnTo>
                        <a:lnTo>
                          <a:pt x="447846" y="26662"/>
                        </a:lnTo>
                        <a:lnTo>
                          <a:pt x="491665" y="15180"/>
                        </a:lnTo>
                        <a:lnTo>
                          <a:pt x="536667" y="6827"/>
                        </a:lnTo>
                        <a:lnTo>
                          <a:pt x="582728" y="1727"/>
                        </a:lnTo>
                        <a:lnTo>
                          <a:pt x="629729" y="0"/>
                        </a:lnTo>
                        <a:lnTo>
                          <a:pt x="676725" y="1727"/>
                        </a:lnTo>
                        <a:lnTo>
                          <a:pt x="722783" y="6827"/>
                        </a:lnTo>
                        <a:lnTo>
                          <a:pt x="767781" y="15180"/>
                        </a:lnTo>
                        <a:lnTo>
                          <a:pt x="811598" y="26662"/>
                        </a:lnTo>
                        <a:lnTo>
                          <a:pt x="854112" y="41152"/>
                        </a:lnTo>
                        <a:lnTo>
                          <a:pt x="895201" y="58528"/>
                        </a:lnTo>
                        <a:lnTo>
                          <a:pt x="934744" y="78670"/>
                        </a:lnTo>
                        <a:lnTo>
                          <a:pt x="972617" y="101454"/>
                        </a:lnTo>
                        <a:lnTo>
                          <a:pt x="1008701" y="126759"/>
                        </a:lnTo>
                        <a:lnTo>
                          <a:pt x="1042872" y="154463"/>
                        </a:lnTo>
                        <a:lnTo>
                          <a:pt x="1075010" y="184445"/>
                        </a:lnTo>
                        <a:lnTo>
                          <a:pt x="1104992" y="216582"/>
                        </a:lnTo>
                        <a:lnTo>
                          <a:pt x="1132697" y="250754"/>
                        </a:lnTo>
                        <a:lnTo>
                          <a:pt x="1158002" y="286838"/>
                        </a:lnTo>
                        <a:lnTo>
                          <a:pt x="1180786" y="324713"/>
                        </a:lnTo>
                        <a:lnTo>
                          <a:pt x="1200928" y="364256"/>
                        </a:lnTo>
                        <a:lnTo>
                          <a:pt x="1218305" y="405346"/>
                        </a:lnTo>
                        <a:lnTo>
                          <a:pt x="1232795" y="447862"/>
                        </a:lnTo>
                        <a:lnTo>
                          <a:pt x="1244278" y="491681"/>
                        </a:lnTo>
                        <a:lnTo>
                          <a:pt x="1252630" y="536682"/>
                        </a:lnTo>
                        <a:lnTo>
                          <a:pt x="1257731" y="582743"/>
                        </a:lnTo>
                        <a:lnTo>
                          <a:pt x="1259458" y="629742"/>
                        </a:lnTo>
                        <a:close/>
                      </a:path>
                    </a:pathLst>
                  </a:custGeom>
                  <a:ln w="53340">
                    <a:solidFill>
                      <a:srgbClr val="FFFFFF"/>
                    </a:solidFill>
                  </a:ln>
                </p:spPr>
                <p:txBody>
                  <a:bodyPr wrap="square" lIns="0" tIns="0" rIns="0" bIns="0" rtlCol="0"/>
                  <a:lstStyle/>
                  <a:p>
                    <a:endParaRPr sz="1400"/>
                  </a:p>
                </p:txBody>
              </p:sp>
              <p:sp>
                <p:nvSpPr>
                  <p:cNvPr id="18" name="object 39">
                    <a:extLst>
                      <a:ext uri="{FF2B5EF4-FFF2-40B4-BE49-F238E27FC236}">
                        <a16:creationId xmlns:a16="http://schemas.microsoft.com/office/drawing/2014/main" id="{7FF79A8C-8218-4157-9C68-F1E6B1C797D2}"/>
                      </a:ext>
                    </a:extLst>
                  </p:cNvPr>
                  <p:cNvSpPr/>
                  <p:nvPr/>
                </p:nvSpPr>
                <p:spPr>
                  <a:xfrm>
                    <a:off x="10078962" y="5316184"/>
                    <a:ext cx="399415" cy="563880"/>
                  </a:xfrm>
                  <a:custGeom>
                    <a:avLst/>
                    <a:gdLst/>
                    <a:ahLst/>
                    <a:cxnLst/>
                    <a:rect l="l" t="t" r="r" b="b"/>
                    <a:pathLst>
                      <a:path w="399415" h="563879">
                        <a:moveTo>
                          <a:pt x="43065" y="447255"/>
                        </a:moveTo>
                        <a:lnTo>
                          <a:pt x="0" y="483984"/>
                        </a:lnTo>
                        <a:lnTo>
                          <a:pt x="0" y="563778"/>
                        </a:lnTo>
                        <a:lnTo>
                          <a:pt x="269811" y="563778"/>
                        </a:lnTo>
                        <a:lnTo>
                          <a:pt x="269811" y="540702"/>
                        </a:lnTo>
                        <a:lnTo>
                          <a:pt x="250952" y="540702"/>
                        </a:lnTo>
                        <a:lnTo>
                          <a:pt x="250952" y="532282"/>
                        </a:lnTo>
                        <a:lnTo>
                          <a:pt x="120103" y="532282"/>
                        </a:lnTo>
                        <a:lnTo>
                          <a:pt x="120103" y="528091"/>
                        </a:lnTo>
                        <a:lnTo>
                          <a:pt x="43065" y="528091"/>
                        </a:lnTo>
                        <a:lnTo>
                          <a:pt x="43065" y="447255"/>
                        </a:lnTo>
                        <a:close/>
                      </a:path>
                      <a:path w="399415" h="563879">
                        <a:moveTo>
                          <a:pt x="398945" y="0"/>
                        </a:moveTo>
                        <a:lnTo>
                          <a:pt x="158572" y="0"/>
                        </a:lnTo>
                        <a:lnTo>
                          <a:pt x="158572" y="532282"/>
                        </a:lnTo>
                        <a:lnTo>
                          <a:pt x="250952" y="532282"/>
                        </a:lnTo>
                        <a:lnTo>
                          <a:pt x="250952" y="492378"/>
                        </a:lnTo>
                        <a:lnTo>
                          <a:pt x="265633" y="492378"/>
                        </a:lnTo>
                        <a:lnTo>
                          <a:pt x="265633" y="475589"/>
                        </a:lnTo>
                        <a:lnTo>
                          <a:pt x="231000" y="475589"/>
                        </a:lnTo>
                        <a:lnTo>
                          <a:pt x="231000" y="458812"/>
                        </a:lnTo>
                        <a:lnTo>
                          <a:pt x="193205" y="458812"/>
                        </a:lnTo>
                        <a:lnTo>
                          <a:pt x="193205" y="416801"/>
                        </a:lnTo>
                        <a:lnTo>
                          <a:pt x="220497" y="416801"/>
                        </a:lnTo>
                        <a:lnTo>
                          <a:pt x="269811" y="364299"/>
                        </a:lnTo>
                        <a:lnTo>
                          <a:pt x="194259" y="364299"/>
                        </a:lnTo>
                        <a:lnTo>
                          <a:pt x="194259" y="326516"/>
                        </a:lnTo>
                        <a:lnTo>
                          <a:pt x="310807" y="326516"/>
                        </a:lnTo>
                        <a:lnTo>
                          <a:pt x="359079" y="282422"/>
                        </a:lnTo>
                        <a:lnTo>
                          <a:pt x="195313" y="282422"/>
                        </a:lnTo>
                        <a:lnTo>
                          <a:pt x="195313" y="234111"/>
                        </a:lnTo>
                        <a:lnTo>
                          <a:pt x="398945" y="234111"/>
                        </a:lnTo>
                        <a:lnTo>
                          <a:pt x="398945" y="194221"/>
                        </a:lnTo>
                        <a:lnTo>
                          <a:pt x="192189" y="194221"/>
                        </a:lnTo>
                        <a:lnTo>
                          <a:pt x="192189" y="149047"/>
                        </a:lnTo>
                        <a:lnTo>
                          <a:pt x="398945" y="149047"/>
                        </a:lnTo>
                        <a:lnTo>
                          <a:pt x="398945" y="88176"/>
                        </a:lnTo>
                        <a:lnTo>
                          <a:pt x="192189" y="88176"/>
                        </a:lnTo>
                        <a:lnTo>
                          <a:pt x="192189" y="43052"/>
                        </a:lnTo>
                        <a:lnTo>
                          <a:pt x="398945" y="43052"/>
                        </a:lnTo>
                        <a:lnTo>
                          <a:pt x="398945" y="0"/>
                        </a:lnTo>
                        <a:close/>
                      </a:path>
                      <a:path w="399415" h="563879">
                        <a:moveTo>
                          <a:pt x="120103" y="448284"/>
                        </a:moveTo>
                        <a:lnTo>
                          <a:pt x="75590" y="448284"/>
                        </a:lnTo>
                        <a:lnTo>
                          <a:pt x="75590" y="528091"/>
                        </a:lnTo>
                        <a:lnTo>
                          <a:pt x="120103" y="528091"/>
                        </a:lnTo>
                        <a:lnTo>
                          <a:pt x="120103" y="448284"/>
                        </a:lnTo>
                        <a:close/>
                      </a:path>
                      <a:path w="399415" h="563879">
                        <a:moveTo>
                          <a:pt x="398945" y="234111"/>
                        </a:moveTo>
                        <a:lnTo>
                          <a:pt x="364312" y="234111"/>
                        </a:lnTo>
                        <a:lnTo>
                          <a:pt x="364312" y="271919"/>
                        </a:lnTo>
                        <a:lnTo>
                          <a:pt x="398945" y="271919"/>
                        </a:lnTo>
                        <a:lnTo>
                          <a:pt x="398945" y="234111"/>
                        </a:lnTo>
                        <a:close/>
                      </a:path>
                      <a:path w="399415" h="563879">
                        <a:moveTo>
                          <a:pt x="398945" y="149047"/>
                        </a:moveTo>
                        <a:lnTo>
                          <a:pt x="365366" y="149047"/>
                        </a:lnTo>
                        <a:lnTo>
                          <a:pt x="365366" y="194221"/>
                        </a:lnTo>
                        <a:lnTo>
                          <a:pt x="398945" y="194221"/>
                        </a:lnTo>
                        <a:lnTo>
                          <a:pt x="398945" y="149047"/>
                        </a:lnTo>
                        <a:close/>
                      </a:path>
                      <a:path w="399415" h="563879">
                        <a:moveTo>
                          <a:pt x="398945" y="43052"/>
                        </a:moveTo>
                        <a:lnTo>
                          <a:pt x="365366" y="43052"/>
                        </a:lnTo>
                        <a:lnTo>
                          <a:pt x="365366" y="88176"/>
                        </a:lnTo>
                        <a:lnTo>
                          <a:pt x="398945" y="88176"/>
                        </a:lnTo>
                        <a:lnTo>
                          <a:pt x="398945" y="43052"/>
                        </a:lnTo>
                        <a:close/>
                      </a:path>
                    </a:pathLst>
                  </a:custGeom>
                  <a:solidFill>
                    <a:srgbClr val="FFFFFF"/>
                  </a:solidFill>
                </p:spPr>
                <p:txBody>
                  <a:bodyPr wrap="square" lIns="0" tIns="0" rIns="0" bIns="0" rtlCol="0"/>
                  <a:lstStyle/>
                  <a:p>
                    <a:endParaRPr sz="1400"/>
                  </a:p>
                </p:txBody>
              </p:sp>
              <p:sp>
                <p:nvSpPr>
                  <p:cNvPr id="19" name="object 40">
                    <a:extLst>
                      <a:ext uri="{FF2B5EF4-FFF2-40B4-BE49-F238E27FC236}">
                        <a16:creationId xmlns:a16="http://schemas.microsoft.com/office/drawing/2014/main" id="{8ED0A523-F2E5-448E-A0CF-6B9D55013C58}"/>
                      </a:ext>
                    </a:extLst>
                  </p:cNvPr>
                  <p:cNvSpPr/>
                  <p:nvPr/>
                </p:nvSpPr>
                <p:spPr>
                  <a:xfrm>
                    <a:off x="10005517" y="5535619"/>
                    <a:ext cx="38100" cy="0"/>
                  </a:xfrm>
                  <a:custGeom>
                    <a:avLst/>
                    <a:gdLst/>
                    <a:ahLst/>
                    <a:cxnLst/>
                    <a:rect l="l" t="t" r="r" b="b"/>
                    <a:pathLst>
                      <a:path w="38100">
                        <a:moveTo>
                          <a:pt x="0" y="0"/>
                        </a:moveTo>
                        <a:lnTo>
                          <a:pt x="37757" y="0"/>
                        </a:lnTo>
                      </a:path>
                    </a:pathLst>
                  </a:custGeom>
                  <a:ln w="48298">
                    <a:solidFill>
                      <a:srgbClr val="FFFFFF"/>
                    </a:solidFill>
                  </a:ln>
                </p:spPr>
                <p:txBody>
                  <a:bodyPr wrap="square" lIns="0" tIns="0" rIns="0" bIns="0" rtlCol="0"/>
                  <a:lstStyle/>
                  <a:p>
                    <a:endParaRPr sz="1400"/>
                  </a:p>
                </p:txBody>
              </p:sp>
              <p:sp>
                <p:nvSpPr>
                  <p:cNvPr id="20" name="object 41">
                    <a:extLst>
                      <a:ext uri="{FF2B5EF4-FFF2-40B4-BE49-F238E27FC236}">
                        <a16:creationId xmlns:a16="http://schemas.microsoft.com/office/drawing/2014/main" id="{A9E0BA6F-4BD8-4C99-A3CB-093AF2E4D82D}"/>
                      </a:ext>
                    </a:extLst>
                  </p:cNvPr>
                  <p:cNvSpPr/>
                  <p:nvPr/>
                </p:nvSpPr>
                <p:spPr>
                  <a:xfrm>
                    <a:off x="10078961" y="5535619"/>
                    <a:ext cx="38100" cy="0"/>
                  </a:xfrm>
                  <a:custGeom>
                    <a:avLst/>
                    <a:gdLst/>
                    <a:ahLst/>
                    <a:cxnLst/>
                    <a:rect l="l" t="t" r="r" b="b"/>
                    <a:pathLst>
                      <a:path w="38100">
                        <a:moveTo>
                          <a:pt x="0" y="0"/>
                        </a:moveTo>
                        <a:lnTo>
                          <a:pt x="37795" y="0"/>
                        </a:lnTo>
                      </a:path>
                    </a:pathLst>
                  </a:custGeom>
                  <a:ln w="48298">
                    <a:solidFill>
                      <a:srgbClr val="FFFFFF"/>
                    </a:solidFill>
                  </a:ln>
                </p:spPr>
                <p:txBody>
                  <a:bodyPr wrap="square" lIns="0" tIns="0" rIns="0" bIns="0" rtlCol="0"/>
                  <a:lstStyle/>
                  <a:p>
                    <a:endParaRPr sz="1400"/>
                  </a:p>
                </p:txBody>
              </p:sp>
              <p:sp>
                <p:nvSpPr>
                  <p:cNvPr id="21" name="object 42">
                    <a:extLst>
                      <a:ext uri="{FF2B5EF4-FFF2-40B4-BE49-F238E27FC236}">
                        <a16:creationId xmlns:a16="http://schemas.microsoft.com/office/drawing/2014/main" id="{DCD62B9E-9C44-4498-8E3C-B6E309C635D3}"/>
                      </a:ext>
                    </a:extLst>
                  </p:cNvPr>
                  <p:cNvSpPr/>
                  <p:nvPr/>
                </p:nvSpPr>
                <p:spPr>
                  <a:xfrm>
                    <a:off x="10161269" y="5535619"/>
                    <a:ext cx="38100" cy="0"/>
                  </a:xfrm>
                  <a:custGeom>
                    <a:avLst/>
                    <a:gdLst/>
                    <a:ahLst/>
                    <a:cxnLst/>
                    <a:rect l="l" t="t" r="r" b="b"/>
                    <a:pathLst>
                      <a:path w="38100">
                        <a:moveTo>
                          <a:pt x="0" y="0"/>
                        </a:moveTo>
                        <a:lnTo>
                          <a:pt x="37795" y="0"/>
                        </a:lnTo>
                      </a:path>
                    </a:pathLst>
                  </a:custGeom>
                  <a:ln w="48298">
                    <a:solidFill>
                      <a:srgbClr val="FFFFFF"/>
                    </a:solidFill>
                  </a:ln>
                </p:spPr>
                <p:txBody>
                  <a:bodyPr wrap="square" lIns="0" tIns="0" rIns="0" bIns="0" rtlCol="0"/>
                  <a:lstStyle/>
                  <a:p>
                    <a:endParaRPr sz="1400"/>
                  </a:p>
                </p:txBody>
              </p:sp>
              <p:sp>
                <p:nvSpPr>
                  <p:cNvPr id="22" name="object 43">
                    <a:extLst>
                      <a:ext uri="{FF2B5EF4-FFF2-40B4-BE49-F238E27FC236}">
                        <a16:creationId xmlns:a16="http://schemas.microsoft.com/office/drawing/2014/main" id="{FC7BE6AD-AD0F-47D9-A2A9-AA3E63C9DE9F}"/>
                      </a:ext>
                    </a:extLst>
                  </p:cNvPr>
                  <p:cNvSpPr/>
                  <p:nvPr/>
                </p:nvSpPr>
                <p:spPr>
                  <a:xfrm>
                    <a:off x="10005517" y="5615419"/>
                    <a:ext cx="38100" cy="0"/>
                  </a:xfrm>
                  <a:custGeom>
                    <a:avLst/>
                    <a:gdLst/>
                    <a:ahLst/>
                    <a:cxnLst/>
                    <a:rect l="l" t="t" r="r" b="b"/>
                    <a:pathLst>
                      <a:path w="38100">
                        <a:moveTo>
                          <a:pt x="0" y="0"/>
                        </a:moveTo>
                        <a:lnTo>
                          <a:pt x="37757" y="0"/>
                        </a:lnTo>
                      </a:path>
                    </a:pathLst>
                  </a:custGeom>
                  <a:ln w="48285">
                    <a:solidFill>
                      <a:srgbClr val="FFFFFF"/>
                    </a:solidFill>
                  </a:ln>
                </p:spPr>
                <p:txBody>
                  <a:bodyPr wrap="square" lIns="0" tIns="0" rIns="0" bIns="0" rtlCol="0"/>
                  <a:lstStyle/>
                  <a:p>
                    <a:endParaRPr sz="1400"/>
                  </a:p>
                </p:txBody>
              </p:sp>
              <p:sp>
                <p:nvSpPr>
                  <p:cNvPr id="23" name="object 44">
                    <a:extLst>
                      <a:ext uri="{FF2B5EF4-FFF2-40B4-BE49-F238E27FC236}">
                        <a16:creationId xmlns:a16="http://schemas.microsoft.com/office/drawing/2014/main" id="{4E35F1E5-CF83-4D31-979A-DE9E2C78D638}"/>
                      </a:ext>
                    </a:extLst>
                  </p:cNvPr>
                  <p:cNvSpPr/>
                  <p:nvPr/>
                </p:nvSpPr>
                <p:spPr>
                  <a:xfrm>
                    <a:off x="10078961" y="5615419"/>
                    <a:ext cx="38100" cy="0"/>
                  </a:xfrm>
                  <a:custGeom>
                    <a:avLst/>
                    <a:gdLst/>
                    <a:ahLst/>
                    <a:cxnLst/>
                    <a:rect l="l" t="t" r="r" b="b"/>
                    <a:pathLst>
                      <a:path w="38100">
                        <a:moveTo>
                          <a:pt x="0" y="0"/>
                        </a:moveTo>
                        <a:lnTo>
                          <a:pt x="37795" y="0"/>
                        </a:lnTo>
                      </a:path>
                    </a:pathLst>
                  </a:custGeom>
                  <a:ln w="48285">
                    <a:solidFill>
                      <a:srgbClr val="FFFFFF"/>
                    </a:solidFill>
                  </a:ln>
                </p:spPr>
                <p:txBody>
                  <a:bodyPr wrap="square" lIns="0" tIns="0" rIns="0" bIns="0" rtlCol="0"/>
                  <a:lstStyle/>
                  <a:p>
                    <a:endParaRPr sz="1400"/>
                  </a:p>
                </p:txBody>
              </p:sp>
              <p:sp>
                <p:nvSpPr>
                  <p:cNvPr id="24" name="object 45">
                    <a:extLst>
                      <a:ext uri="{FF2B5EF4-FFF2-40B4-BE49-F238E27FC236}">
                        <a16:creationId xmlns:a16="http://schemas.microsoft.com/office/drawing/2014/main" id="{2338C59F-25F2-4433-9CB0-363572B53728}"/>
                      </a:ext>
                    </a:extLst>
                  </p:cNvPr>
                  <p:cNvSpPr/>
                  <p:nvPr/>
                </p:nvSpPr>
                <p:spPr>
                  <a:xfrm>
                    <a:off x="10161269" y="5615419"/>
                    <a:ext cx="38100" cy="0"/>
                  </a:xfrm>
                  <a:custGeom>
                    <a:avLst/>
                    <a:gdLst/>
                    <a:ahLst/>
                    <a:cxnLst/>
                    <a:rect l="l" t="t" r="r" b="b"/>
                    <a:pathLst>
                      <a:path w="38100">
                        <a:moveTo>
                          <a:pt x="0" y="0"/>
                        </a:moveTo>
                        <a:lnTo>
                          <a:pt x="37795" y="0"/>
                        </a:lnTo>
                      </a:path>
                    </a:pathLst>
                  </a:custGeom>
                  <a:ln w="48285">
                    <a:solidFill>
                      <a:srgbClr val="FFFFFF"/>
                    </a:solidFill>
                  </a:ln>
                </p:spPr>
                <p:txBody>
                  <a:bodyPr wrap="square" lIns="0" tIns="0" rIns="0" bIns="0" rtlCol="0"/>
                  <a:lstStyle/>
                  <a:p>
                    <a:endParaRPr sz="1400"/>
                  </a:p>
                </p:txBody>
              </p:sp>
              <p:sp>
                <p:nvSpPr>
                  <p:cNvPr id="25" name="object 46">
                    <a:extLst>
                      <a:ext uri="{FF2B5EF4-FFF2-40B4-BE49-F238E27FC236}">
                        <a16:creationId xmlns:a16="http://schemas.microsoft.com/office/drawing/2014/main" id="{5EE60162-2C55-4617-9595-D70C3EE3F276}"/>
                      </a:ext>
                    </a:extLst>
                  </p:cNvPr>
                  <p:cNvSpPr/>
                  <p:nvPr/>
                </p:nvSpPr>
                <p:spPr>
                  <a:xfrm>
                    <a:off x="10078961" y="5704237"/>
                    <a:ext cx="38100" cy="0"/>
                  </a:xfrm>
                  <a:custGeom>
                    <a:avLst/>
                    <a:gdLst/>
                    <a:ahLst/>
                    <a:cxnLst/>
                    <a:rect l="l" t="t" r="r" b="b"/>
                    <a:pathLst>
                      <a:path w="38100">
                        <a:moveTo>
                          <a:pt x="0" y="0"/>
                        </a:moveTo>
                        <a:lnTo>
                          <a:pt x="37795" y="0"/>
                        </a:lnTo>
                      </a:path>
                    </a:pathLst>
                  </a:custGeom>
                  <a:ln w="48298">
                    <a:solidFill>
                      <a:srgbClr val="FFFFFF"/>
                    </a:solidFill>
                  </a:ln>
                </p:spPr>
                <p:txBody>
                  <a:bodyPr wrap="square" lIns="0" tIns="0" rIns="0" bIns="0" rtlCol="0"/>
                  <a:lstStyle/>
                  <a:p>
                    <a:endParaRPr sz="1400"/>
                  </a:p>
                </p:txBody>
              </p:sp>
              <p:sp>
                <p:nvSpPr>
                  <p:cNvPr id="26" name="object 47">
                    <a:extLst>
                      <a:ext uri="{FF2B5EF4-FFF2-40B4-BE49-F238E27FC236}">
                        <a16:creationId xmlns:a16="http://schemas.microsoft.com/office/drawing/2014/main" id="{67B8F830-447F-4B30-A9D4-02D4E0F380BC}"/>
                      </a:ext>
                    </a:extLst>
                  </p:cNvPr>
                  <p:cNvSpPr/>
                  <p:nvPr/>
                </p:nvSpPr>
                <p:spPr>
                  <a:xfrm>
                    <a:off x="10161269" y="5704237"/>
                    <a:ext cx="38100" cy="0"/>
                  </a:xfrm>
                  <a:custGeom>
                    <a:avLst/>
                    <a:gdLst/>
                    <a:ahLst/>
                    <a:cxnLst/>
                    <a:rect l="l" t="t" r="r" b="b"/>
                    <a:pathLst>
                      <a:path w="38100">
                        <a:moveTo>
                          <a:pt x="0" y="0"/>
                        </a:moveTo>
                        <a:lnTo>
                          <a:pt x="37795" y="0"/>
                        </a:lnTo>
                      </a:path>
                    </a:pathLst>
                  </a:custGeom>
                  <a:ln w="48298">
                    <a:solidFill>
                      <a:srgbClr val="FFFFFF"/>
                    </a:solidFill>
                  </a:ln>
                </p:spPr>
                <p:txBody>
                  <a:bodyPr wrap="square" lIns="0" tIns="0" rIns="0" bIns="0" rtlCol="0"/>
                  <a:lstStyle/>
                  <a:p>
                    <a:endParaRPr sz="1400"/>
                  </a:p>
                </p:txBody>
              </p:sp>
              <p:sp>
                <p:nvSpPr>
                  <p:cNvPr id="27" name="object 48">
                    <a:extLst>
                      <a:ext uri="{FF2B5EF4-FFF2-40B4-BE49-F238E27FC236}">
                        <a16:creationId xmlns:a16="http://schemas.microsoft.com/office/drawing/2014/main" id="{C2196C39-8FD0-4905-A654-63B9286B2EA8}"/>
                      </a:ext>
                    </a:extLst>
                  </p:cNvPr>
                  <p:cNvSpPr/>
                  <p:nvPr/>
                </p:nvSpPr>
                <p:spPr>
                  <a:xfrm>
                    <a:off x="9938842" y="5463008"/>
                    <a:ext cx="0" cy="128270"/>
                  </a:xfrm>
                  <a:custGeom>
                    <a:avLst/>
                    <a:gdLst/>
                    <a:ahLst/>
                    <a:cxnLst/>
                    <a:rect l="l" t="t" r="r" b="b"/>
                    <a:pathLst>
                      <a:path h="128270">
                        <a:moveTo>
                          <a:pt x="0" y="0"/>
                        </a:moveTo>
                        <a:lnTo>
                          <a:pt x="0" y="128270"/>
                        </a:lnTo>
                      </a:path>
                    </a:pathLst>
                  </a:custGeom>
                  <a:ln w="36817">
                    <a:solidFill>
                      <a:srgbClr val="FFFFFF"/>
                    </a:solidFill>
                  </a:ln>
                </p:spPr>
                <p:txBody>
                  <a:bodyPr wrap="square" lIns="0" tIns="0" rIns="0" bIns="0" rtlCol="0"/>
                  <a:lstStyle/>
                  <a:p>
                    <a:endParaRPr sz="1400"/>
                  </a:p>
                </p:txBody>
              </p:sp>
              <p:sp>
                <p:nvSpPr>
                  <p:cNvPr id="28" name="object 49">
                    <a:extLst>
                      <a:ext uri="{FF2B5EF4-FFF2-40B4-BE49-F238E27FC236}">
                        <a16:creationId xmlns:a16="http://schemas.microsoft.com/office/drawing/2014/main" id="{68936B5B-F9A1-471C-8628-63E54F78063F}"/>
                      </a:ext>
                    </a:extLst>
                  </p:cNvPr>
                  <p:cNvSpPr/>
                  <p:nvPr/>
                </p:nvSpPr>
                <p:spPr>
                  <a:xfrm>
                    <a:off x="9920433" y="5445862"/>
                    <a:ext cx="278765" cy="0"/>
                  </a:xfrm>
                  <a:custGeom>
                    <a:avLst/>
                    <a:gdLst/>
                    <a:ahLst/>
                    <a:cxnLst/>
                    <a:rect l="l" t="t" r="r" b="b"/>
                    <a:pathLst>
                      <a:path w="278765">
                        <a:moveTo>
                          <a:pt x="0" y="0"/>
                        </a:moveTo>
                        <a:lnTo>
                          <a:pt x="278638" y="0"/>
                        </a:lnTo>
                      </a:path>
                    </a:pathLst>
                  </a:custGeom>
                  <a:ln w="34289">
                    <a:solidFill>
                      <a:srgbClr val="FFFFFF"/>
                    </a:solidFill>
                  </a:ln>
                </p:spPr>
                <p:txBody>
                  <a:bodyPr wrap="square" lIns="0" tIns="0" rIns="0" bIns="0" rtlCol="0"/>
                  <a:lstStyle/>
                  <a:p>
                    <a:endParaRPr sz="1400"/>
                  </a:p>
                </p:txBody>
              </p:sp>
              <p:sp>
                <p:nvSpPr>
                  <p:cNvPr id="29" name="object 50">
                    <a:extLst>
                      <a:ext uri="{FF2B5EF4-FFF2-40B4-BE49-F238E27FC236}">
                        <a16:creationId xmlns:a16="http://schemas.microsoft.com/office/drawing/2014/main" id="{CFA61BDD-3360-4139-A22C-D24A33E330E5}"/>
                      </a:ext>
                    </a:extLst>
                  </p:cNvPr>
                  <p:cNvSpPr/>
                  <p:nvPr/>
                </p:nvSpPr>
                <p:spPr>
                  <a:xfrm>
                    <a:off x="10061662" y="5269276"/>
                    <a:ext cx="0" cy="128270"/>
                  </a:xfrm>
                  <a:custGeom>
                    <a:avLst/>
                    <a:gdLst/>
                    <a:ahLst/>
                    <a:cxnLst/>
                    <a:rect l="l" t="t" r="r" b="b"/>
                    <a:pathLst>
                      <a:path h="128270">
                        <a:moveTo>
                          <a:pt x="0" y="0"/>
                        </a:moveTo>
                        <a:lnTo>
                          <a:pt x="0" y="128270"/>
                        </a:lnTo>
                      </a:path>
                    </a:pathLst>
                  </a:custGeom>
                  <a:ln w="36779">
                    <a:solidFill>
                      <a:srgbClr val="FFFFFF"/>
                    </a:solidFill>
                  </a:ln>
                </p:spPr>
                <p:txBody>
                  <a:bodyPr wrap="square" lIns="0" tIns="0" rIns="0" bIns="0" rtlCol="0"/>
                  <a:lstStyle/>
                  <a:p>
                    <a:endParaRPr sz="1400"/>
                  </a:p>
                </p:txBody>
              </p:sp>
              <p:sp>
                <p:nvSpPr>
                  <p:cNvPr id="30" name="object 51">
                    <a:extLst>
                      <a:ext uri="{FF2B5EF4-FFF2-40B4-BE49-F238E27FC236}">
                        <a16:creationId xmlns:a16="http://schemas.microsoft.com/office/drawing/2014/main" id="{FB0DBFBE-501E-458A-8ED4-D6D158AC6877}"/>
                      </a:ext>
                    </a:extLst>
                  </p:cNvPr>
                  <p:cNvSpPr/>
                  <p:nvPr/>
                </p:nvSpPr>
                <p:spPr>
                  <a:xfrm>
                    <a:off x="10043273" y="5252130"/>
                    <a:ext cx="278765" cy="0"/>
                  </a:xfrm>
                  <a:custGeom>
                    <a:avLst/>
                    <a:gdLst/>
                    <a:ahLst/>
                    <a:cxnLst/>
                    <a:rect l="l" t="t" r="r" b="b"/>
                    <a:pathLst>
                      <a:path w="278765">
                        <a:moveTo>
                          <a:pt x="0" y="0"/>
                        </a:moveTo>
                        <a:lnTo>
                          <a:pt x="278599" y="0"/>
                        </a:lnTo>
                      </a:path>
                    </a:pathLst>
                  </a:custGeom>
                  <a:ln w="34289">
                    <a:solidFill>
                      <a:srgbClr val="FFFFFF"/>
                    </a:solidFill>
                  </a:ln>
                </p:spPr>
                <p:txBody>
                  <a:bodyPr wrap="square" lIns="0" tIns="0" rIns="0" bIns="0" rtlCol="0"/>
                  <a:lstStyle/>
                  <a:p>
                    <a:endParaRPr sz="1400"/>
                  </a:p>
                </p:txBody>
              </p:sp>
              <p:sp>
                <p:nvSpPr>
                  <p:cNvPr id="31" name="object 52">
                    <a:extLst>
                      <a:ext uri="{FF2B5EF4-FFF2-40B4-BE49-F238E27FC236}">
                        <a16:creationId xmlns:a16="http://schemas.microsoft.com/office/drawing/2014/main" id="{AF094382-39AB-4682-9146-3B0CB5B33A58}"/>
                      </a:ext>
                    </a:extLst>
                  </p:cNvPr>
                  <p:cNvSpPr/>
                  <p:nvPr/>
                </p:nvSpPr>
                <p:spPr>
                  <a:xfrm>
                    <a:off x="9805008" y="5615410"/>
                    <a:ext cx="278765" cy="157480"/>
                  </a:xfrm>
                  <a:custGeom>
                    <a:avLst/>
                    <a:gdLst/>
                    <a:ahLst/>
                    <a:cxnLst/>
                    <a:rect l="l" t="t" r="r" b="b"/>
                    <a:pathLst>
                      <a:path w="278765" h="157479">
                        <a:moveTo>
                          <a:pt x="191287" y="49339"/>
                        </a:moveTo>
                        <a:lnTo>
                          <a:pt x="139065" y="49339"/>
                        </a:lnTo>
                        <a:lnTo>
                          <a:pt x="252844" y="157467"/>
                        </a:lnTo>
                        <a:lnTo>
                          <a:pt x="254774" y="154304"/>
                        </a:lnTo>
                        <a:lnTo>
                          <a:pt x="278168" y="132270"/>
                        </a:lnTo>
                        <a:lnTo>
                          <a:pt x="191287" y="49339"/>
                        </a:lnTo>
                        <a:close/>
                      </a:path>
                      <a:path w="278765" h="157479">
                        <a:moveTo>
                          <a:pt x="139598" y="0"/>
                        </a:moveTo>
                        <a:lnTo>
                          <a:pt x="0" y="125983"/>
                        </a:lnTo>
                        <a:lnTo>
                          <a:pt x="24168" y="154304"/>
                        </a:lnTo>
                        <a:lnTo>
                          <a:pt x="139065" y="49339"/>
                        </a:lnTo>
                        <a:lnTo>
                          <a:pt x="191287" y="49339"/>
                        </a:lnTo>
                        <a:lnTo>
                          <a:pt x="139598" y="0"/>
                        </a:lnTo>
                        <a:close/>
                      </a:path>
                    </a:pathLst>
                  </a:custGeom>
                  <a:solidFill>
                    <a:srgbClr val="FFFFFF"/>
                  </a:solidFill>
                </p:spPr>
                <p:txBody>
                  <a:bodyPr wrap="square" lIns="0" tIns="0" rIns="0" bIns="0" rtlCol="0"/>
                  <a:lstStyle/>
                  <a:p>
                    <a:endParaRPr sz="1400"/>
                  </a:p>
                </p:txBody>
              </p:sp>
              <p:sp>
                <p:nvSpPr>
                  <p:cNvPr id="32" name="object 53">
                    <a:extLst>
                      <a:ext uri="{FF2B5EF4-FFF2-40B4-BE49-F238E27FC236}">
                        <a16:creationId xmlns:a16="http://schemas.microsoft.com/office/drawing/2014/main" id="{9CA06DC1-A966-4404-AAA0-D9309F97DA79}"/>
                      </a:ext>
                    </a:extLst>
                  </p:cNvPr>
                  <p:cNvSpPr/>
                  <p:nvPr/>
                </p:nvSpPr>
                <p:spPr>
                  <a:xfrm>
                    <a:off x="9852391" y="5687056"/>
                    <a:ext cx="187960" cy="215265"/>
                  </a:xfrm>
                  <a:custGeom>
                    <a:avLst/>
                    <a:gdLst/>
                    <a:ahLst/>
                    <a:cxnLst/>
                    <a:rect l="l" t="t" r="r" b="b"/>
                    <a:pathLst>
                      <a:path w="187959" h="215264">
                        <a:moveTo>
                          <a:pt x="91681" y="0"/>
                        </a:moveTo>
                        <a:lnTo>
                          <a:pt x="0" y="89344"/>
                        </a:lnTo>
                        <a:lnTo>
                          <a:pt x="0" y="129133"/>
                        </a:lnTo>
                        <a:lnTo>
                          <a:pt x="45834" y="177977"/>
                        </a:lnTo>
                        <a:lnTo>
                          <a:pt x="22796" y="201968"/>
                        </a:lnTo>
                        <a:lnTo>
                          <a:pt x="22796" y="214972"/>
                        </a:lnTo>
                        <a:lnTo>
                          <a:pt x="66103" y="214972"/>
                        </a:lnTo>
                        <a:lnTo>
                          <a:pt x="66103" y="151168"/>
                        </a:lnTo>
                        <a:lnTo>
                          <a:pt x="187756" y="151168"/>
                        </a:lnTo>
                        <a:lnTo>
                          <a:pt x="187756" y="94107"/>
                        </a:lnTo>
                        <a:lnTo>
                          <a:pt x="91681" y="0"/>
                        </a:lnTo>
                        <a:close/>
                      </a:path>
                      <a:path w="187959" h="215264">
                        <a:moveTo>
                          <a:pt x="187756" y="151168"/>
                        </a:moveTo>
                        <a:lnTo>
                          <a:pt x="123545" y="151168"/>
                        </a:lnTo>
                        <a:lnTo>
                          <a:pt x="123545" y="214972"/>
                        </a:lnTo>
                        <a:lnTo>
                          <a:pt x="187756" y="214972"/>
                        </a:lnTo>
                        <a:lnTo>
                          <a:pt x="187756" y="151168"/>
                        </a:lnTo>
                        <a:close/>
                      </a:path>
                    </a:pathLst>
                  </a:custGeom>
                  <a:solidFill>
                    <a:srgbClr val="FFFFFF"/>
                  </a:solidFill>
                </p:spPr>
                <p:txBody>
                  <a:bodyPr wrap="square" lIns="0" tIns="0" rIns="0" bIns="0" rtlCol="0"/>
                  <a:lstStyle/>
                  <a:p>
                    <a:endParaRPr sz="1400"/>
                  </a:p>
                </p:txBody>
              </p:sp>
              <p:sp>
                <p:nvSpPr>
                  <p:cNvPr id="33" name="object 54">
                    <a:extLst>
                      <a:ext uri="{FF2B5EF4-FFF2-40B4-BE49-F238E27FC236}">
                        <a16:creationId xmlns:a16="http://schemas.microsoft.com/office/drawing/2014/main" id="{DA3DD342-7518-480D-84B9-15258E624770}"/>
                      </a:ext>
                    </a:extLst>
                  </p:cNvPr>
                  <p:cNvSpPr/>
                  <p:nvPr/>
                </p:nvSpPr>
                <p:spPr>
                  <a:xfrm>
                    <a:off x="9742130" y="5826432"/>
                    <a:ext cx="110489" cy="133350"/>
                  </a:xfrm>
                  <a:custGeom>
                    <a:avLst/>
                    <a:gdLst/>
                    <a:ahLst/>
                    <a:cxnLst/>
                    <a:rect l="l" t="t" r="r" b="b"/>
                    <a:pathLst>
                      <a:path w="110490" h="133350">
                        <a:moveTo>
                          <a:pt x="55105" y="0"/>
                        </a:moveTo>
                        <a:lnTo>
                          <a:pt x="0" y="50406"/>
                        </a:lnTo>
                        <a:lnTo>
                          <a:pt x="0" y="133057"/>
                        </a:lnTo>
                        <a:lnTo>
                          <a:pt x="37401" y="133057"/>
                        </a:lnTo>
                        <a:lnTo>
                          <a:pt x="37401" y="95250"/>
                        </a:lnTo>
                        <a:lnTo>
                          <a:pt x="110261" y="95250"/>
                        </a:lnTo>
                        <a:lnTo>
                          <a:pt x="110261" y="50406"/>
                        </a:lnTo>
                        <a:lnTo>
                          <a:pt x="55105" y="0"/>
                        </a:lnTo>
                        <a:close/>
                      </a:path>
                      <a:path w="110490" h="133350">
                        <a:moveTo>
                          <a:pt x="110261" y="95250"/>
                        </a:moveTo>
                        <a:lnTo>
                          <a:pt x="72847" y="95250"/>
                        </a:lnTo>
                        <a:lnTo>
                          <a:pt x="72847" y="133057"/>
                        </a:lnTo>
                        <a:lnTo>
                          <a:pt x="110261" y="133057"/>
                        </a:lnTo>
                        <a:lnTo>
                          <a:pt x="110261" y="95250"/>
                        </a:lnTo>
                        <a:close/>
                      </a:path>
                    </a:pathLst>
                  </a:custGeom>
                  <a:solidFill>
                    <a:srgbClr val="FFFFFF"/>
                  </a:solidFill>
                </p:spPr>
                <p:txBody>
                  <a:bodyPr wrap="square" lIns="0" tIns="0" rIns="0" bIns="0" rtlCol="0"/>
                  <a:lstStyle/>
                  <a:p>
                    <a:endParaRPr sz="1400"/>
                  </a:p>
                </p:txBody>
              </p:sp>
              <p:sp>
                <p:nvSpPr>
                  <p:cNvPr id="34" name="object 55">
                    <a:extLst>
                      <a:ext uri="{FF2B5EF4-FFF2-40B4-BE49-F238E27FC236}">
                        <a16:creationId xmlns:a16="http://schemas.microsoft.com/office/drawing/2014/main" id="{56AD5790-3107-4B2E-8E5A-7FADE25B2C0D}"/>
                      </a:ext>
                    </a:extLst>
                  </p:cNvPr>
                  <p:cNvSpPr/>
                  <p:nvPr/>
                </p:nvSpPr>
                <p:spPr>
                  <a:xfrm>
                    <a:off x="9714157" y="5788244"/>
                    <a:ext cx="166370" cy="88265"/>
                  </a:xfrm>
                  <a:custGeom>
                    <a:avLst/>
                    <a:gdLst/>
                    <a:ahLst/>
                    <a:cxnLst/>
                    <a:rect l="l" t="t" r="r" b="b"/>
                    <a:pathLst>
                      <a:path w="166370" h="88264">
                        <a:moveTo>
                          <a:pt x="83083" y="0"/>
                        </a:moveTo>
                        <a:lnTo>
                          <a:pt x="0" y="72415"/>
                        </a:lnTo>
                        <a:lnTo>
                          <a:pt x="14617" y="87782"/>
                        </a:lnTo>
                        <a:lnTo>
                          <a:pt x="83083" y="25984"/>
                        </a:lnTo>
                        <a:lnTo>
                          <a:pt x="112895" y="25984"/>
                        </a:lnTo>
                        <a:lnTo>
                          <a:pt x="83083" y="0"/>
                        </a:lnTo>
                        <a:close/>
                      </a:path>
                      <a:path w="166370" h="88264">
                        <a:moveTo>
                          <a:pt x="112895" y="25984"/>
                        </a:moveTo>
                        <a:lnTo>
                          <a:pt x="83083" y="25984"/>
                        </a:lnTo>
                        <a:lnTo>
                          <a:pt x="151587" y="87782"/>
                        </a:lnTo>
                        <a:lnTo>
                          <a:pt x="166166" y="72415"/>
                        </a:lnTo>
                        <a:lnTo>
                          <a:pt x="112895" y="25984"/>
                        </a:lnTo>
                        <a:close/>
                      </a:path>
                    </a:pathLst>
                  </a:custGeom>
                  <a:solidFill>
                    <a:srgbClr val="FFFFFF"/>
                  </a:solidFill>
                </p:spPr>
                <p:txBody>
                  <a:bodyPr wrap="square" lIns="0" tIns="0" rIns="0" bIns="0" rtlCol="0"/>
                  <a:lstStyle/>
                  <a:p>
                    <a:endParaRPr sz="1400"/>
                  </a:p>
                </p:txBody>
              </p:sp>
              <p:sp>
                <p:nvSpPr>
                  <p:cNvPr id="35" name="object 56">
                    <a:extLst>
                      <a:ext uri="{FF2B5EF4-FFF2-40B4-BE49-F238E27FC236}">
                        <a16:creationId xmlns:a16="http://schemas.microsoft.com/office/drawing/2014/main" id="{A1A68400-3D57-4333-90A7-8057A97BF376}"/>
                      </a:ext>
                    </a:extLst>
                  </p:cNvPr>
                  <p:cNvSpPr/>
                  <p:nvPr/>
                </p:nvSpPr>
                <p:spPr>
                  <a:xfrm>
                    <a:off x="10321867" y="5615410"/>
                    <a:ext cx="278765" cy="157480"/>
                  </a:xfrm>
                  <a:custGeom>
                    <a:avLst/>
                    <a:gdLst/>
                    <a:ahLst/>
                    <a:cxnLst/>
                    <a:rect l="l" t="t" r="r" b="b"/>
                    <a:pathLst>
                      <a:path w="278765" h="157479">
                        <a:moveTo>
                          <a:pt x="138620" y="0"/>
                        </a:moveTo>
                        <a:lnTo>
                          <a:pt x="0" y="132270"/>
                        </a:lnTo>
                        <a:lnTo>
                          <a:pt x="23469" y="154304"/>
                        </a:lnTo>
                        <a:lnTo>
                          <a:pt x="25361" y="157467"/>
                        </a:lnTo>
                        <a:lnTo>
                          <a:pt x="139141" y="49339"/>
                        </a:lnTo>
                        <a:lnTo>
                          <a:pt x="193316" y="49339"/>
                        </a:lnTo>
                        <a:lnTo>
                          <a:pt x="138620" y="0"/>
                        </a:lnTo>
                        <a:close/>
                      </a:path>
                      <a:path w="278765" h="157479">
                        <a:moveTo>
                          <a:pt x="193316" y="49339"/>
                        </a:moveTo>
                        <a:lnTo>
                          <a:pt x="139141" y="49339"/>
                        </a:lnTo>
                        <a:lnTo>
                          <a:pt x="254152" y="154304"/>
                        </a:lnTo>
                        <a:lnTo>
                          <a:pt x="278282" y="125983"/>
                        </a:lnTo>
                        <a:lnTo>
                          <a:pt x="193316" y="49339"/>
                        </a:lnTo>
                        <a:close/>
                      </a:path>
                    </a:pathLst>
                  </a:custGeom>
                  <a:solidFill>
                    <a:srgbClr val="FFFFFF"/>
                  </a:solidFill>
                </p:spPr>
                <p:txBody>
                  <a:bodyPr wrap="square" lIns="0" tIns="0" rIns="0" bIns="0" rtlCol="0"/>
                  <a:lstStyle/>
                  <a:p>
                    <a:endParaRPr sz="1400"/>
                  </a:p>
                </p:txBody>
              </p:sp>
              <p:sp>
                <p:nvSpPr>
                  <p:cNvPr id="36" name="object 57">
                    <a:extLst>
                      <a:ext uri="{FF2B5EF4-FFF2-40B4-BE49-F238E27FC236}">
                        <a16:creationId xmlns:a16="http://schemas.microsoft.com/office/drawing/2014/main" id="{3A262BEF-5B47-4388-87C9-EDBBF1EFE7DE}"/>
                      </a:ext>
                    </a:extLst>
                  </p:cNvPr>
                  <p:cNvSpPr/>
                  <p:nvPr/>
                </p:nvSpPr>
                <p:spPr>
                  <a:xfrm>
                    <a:off x="10364974" y="5687056"/>
                    <a:ext cx="187960" cy="215265"/>
                  </a:xfrm>
                  <a:custGeom>
                    <a:avLst/>
                    <a:gdLst/>
                    <a:ahLst/>
                    <a:cxnLst/>
                    <a:rect l="l" t="t" r="r" b="b"/>
                    <a:pathLst>
                      <a:path w="187959" h="215264">
                        <a:moveTo>
                          <a:pt x="96037" y="0"/>
                        </a:moveTo>
                        <a:lnTo>
                          <a:pt x="0" y="94107"/>
                        </a:lnTo>
                        <a:lnTo>
                          <a:pt x="0" y="214972"/>
                        </a:lnTo>
                        <a:lnTo>
                          <a:pt x="64147" y="214972"/>
                        </a:lnTo>
                        <a:lnTo>
                          <a:pt x="64147" y="151168"/>
                        </a:lnTo>
                        <a:lnTo>
                          <a:pt x="167074" y="151168"/>
                        </a:lnTo>
                        <a:lnTo>
                          <a:pt x="187756" y="129133"/>
                        </a:lnTo>
                        <a:lnTo>
                          <a:pt x="187756" y="89344"/>
                        </a:lnTo>
                        <a:lnTo>
                          <a:pt x="96037" y="0"/>
                        </a:lnTo>
                        <a:close/>
                      </a:path>
                      <a:path w="187959" h="215264">
                        <a:moveTo>
                          <a:pt x="167074" y="151168"/>
                        </a:moveTo>
                        <a:lnTo>
                          <a:pt x="121577" y="151168"/>
                        </a:lnTo>
                        <a:lnTo>
                          <a:pt x="121577" y="214972"/>
                        </a:lnTo>
                        <a:lnTo>
                          <a:pt x="164998" y="214972"/>
                        </a:lnTo>
                        <a:lnTo>
                          <a:pt x="164998" y="201968"/>
                        </a:lnTo>
                        <a:lnTo>
                          <a:pt x="141909" y="177977"/>
                        </a:lnTo>
                        <a:lnTo>
                          <a:pt x="167074" y="151168"/>
                        </a:lnTo>
                        <a:close/>
                      </a:path>
                    </a:pathLst>
                  </a:custGeom>
                  <a:solidFill>
                    <a:srgbClr val="FFFFFF"/>
                  </a:solidFill>
                </p:spPr>
                <p:txBody>
                  <a:bodyPr wrap="square" lIns="0" tIns="0" rIns="0" bIns="0" rtlCol="0"/>
                  <a:lstStyle/>
                  <a:p>
                    <a:endParaRPr sz="1400"/>
                  </a:p>
                </p:txBody>
              </p:sp>
              <p:sp>
                <p:nvSpPr>
                  <p:cNvPr id="37" name="object 58">
                    <a:extLst>
                      <a:ext uri="{FF2B5EF4-FFF2-40B4-BE49-F238E27FC236}">
                        <a16:creationId xmlns:a16="http://schemas.microsoft.com/office/drawing/2014/main" id="{5890415B-66E3-496A-A6ED-474B7DA8FC59}"/>
                      </a:ext>
                    </a:extLst>
                  </p:cNvPr>
                  <p:cNvSpPr/>
                  <p:nvPr/>
                </p:nvSpPr>
                <p:spPr>
                  <a:xfrm>
                    <a:off x="10552735" y="5826432"/>
                    <a:ext cx="110489" cy="133350"/>
                  </a:xfrm>
                  <a:custGeom>
                    <a:avLst/>
                    <a:gdLst/>
                    <a:ahLst/>
                    <a:cxnLst/>
                    <a:rect l="l" t="t" r="r" b="b"/>
                    <a:pathLst>
                      <a:path w="110490" h="133350">
                        <a:moveTo>
                          <a:pt x="55143" y="0"/>
                        </a:moveTo>
                        <a:lnTo>
                          <a:pt x="0" y="50406"/>
                        </a:lnTo>
                        <a:lnTo>
                          <a:pt x="0" y="133057"/>
                        </a:lnTo>
                        <a:lnTo>
                          <a:pt x="37439" y="133057"/>
                        </a:lnTo>
                        <a:lnTo>
                          <a:pt x="37439" y="95250"/>
                        </a:lnTo>
                        <a:lnTo>
                          <a:pt x="110261" y="95250"/>
                        </a:lnTo>
                        <a:lnTo>
                          <a:pt x="110261" y="50406"/>
                        </a:lnTo>
                        <a:lnTo>
                          <a:pt x="55143" y="0"/>
                        </a:lnTo>
                        <a:close/>
                      </a:path>
                      <a:path w="110490" h="133350">
                        <a:moveTo>
                          <a:pt x="110261" y="95250"/>
                        </a:moveTo>
                        <a:lnTo>
                          <a:pt x="72847" y="95250"/>
                        </a:lnTo>
                        <a:lnTo>
                          <a:pt x="72847" y="133057"/>
                        </a:lnTo>
                        <a:lnTo>
                          <a:pt x="110261" y="133057"/>
                        </a:lnTo>
                        <a:lnTo>
                          <a:pt x="110261" y="95250"/>
                        </a:lnTo>
                        <a:close/>
                      </a:path>
                    </a:pathLst>
                  </a:custGeom>
                  <a:solidFill>
                    <a:srgbClr val="FFFFFF"/>
                  </a:solidFill>
                </p:spPr>
                <p:txBody>
                  <a:bodyPr wrap="square" lIns="0" tIns="0" rIns="0" bIns="0" rtlCol="0"/>
                  <a:lstStyle/>
                  <a:p>
                    <a:endParaRPr sz="1400"/>
                  </a:p>
                </p:txBody>
              </p:sp>
              <p:sp>
                <p:nvSpPr>
                  <p:cNvPr id="38" name="object 59">
                    <a:extLst>
                      <a:ext uri="{FF2B5EF4-FFF2-40B4-BE49-F238E27FC236}">
                        <a16:creationId xmlns:a16="http://schemas.microsoft.com/office/drawing/2014/main" id="{ACBA47FA-000E-4F07-8106-4AD797E23D00}"/>
                      </a:ext>
                    </a:extLst>
                  </p:cNvPr>
                  <p:cNvSpPr/>
                  <p:nvPr/>
                </p:nvSpPr>
                <p:spPr>
                  <a:xfrm>
                    <a:off x="10524772" y="5788244"/>
                    <a:ext cx="166370" cy="88265"/>
                  </a:xfrm>
                  <a:custGeom>
                    <a:avLst/>
                    <a:gdLst/>
                    <a:ahLst/>
                    <a:cxnLst/>
                    <a:rect l="l" t="t" r="r" b="b"/>
                    <a:pathLst>
                      <a:path w="166370" h="88264">
                        <a:moveTo>
                          <a:pt x="83108" y="0"/>
                        </a:moveTo>
                        <a:lnTo>
                          <a:pt x="0" y="72415"/>
                        </a:lnTo>
                        <a:lnTo>
                          <a:pt x="14579" y="87782"/>
                        </a:lnTo>
                        <a:lnTo>
                          <a:pt x="83108" y="25984"/>
                        </a:lnTo>
                        <a:lnTo>
                          <a:pt x="112907" y="25984"/>
                        </a:lnTo>
                        <a:lnTo>
                          <a:pt x="83108" y="0"/>
                        </a:lnTo>
                        <a:close/>
                      </a:path>
                      <a:path w="166370" h="88264">
                        <a:moveTo>
                          <a:pt x="112907" y="25984"/>
                        </a:moveTo>
                        <a:lnTo>
                          <a:pt x="83108" y="25984"/>
                        </a:lnTo>
                        <a:lnTo>
                          <a:pt x="151612" y="87782"/>
                        </a:lnTo>
                        <a:lnTo>
                          <a:pt x="166154" y="72415"/>
                        </a:lnTo>
                        <a:lnTo>
                          <a:pt x="112907" y="25984"/>
                        </a:lnTo>
                        <a:close/>
                      </a:path>
                    </a:pathLst>
                  </a:custGeom>
                  <a:solidFill>
                    <a:srgbClr val="FFFFFF"/>
                  </a:solidFill>
                </p:spPr>
                <p:txBody>
                  <a:bodyPr wrap="square" lIns="0" tIns="0" rIns="0" bIns="0" rtlCol="0"/>
                  <a:lstStyle/>
                  <a:p>
                    <a:endParaRPr sz="1400"/>
                  </a:p>
                </p:txBody>
              </p:sp>
            </p:grpSp>
          </p:grpSp>
          <p:sp>
            <p:nvSpPr>
              <p:cNvPr id="77" name="Rectangle 76">
                <a:extLst>
                  <a:ext uri="{FF2B5EF4-FFF2-40B4-BE49-F238E27FC236}">
                    <a16:creationId xmlns:a16="http://schemas.microsoft.com/office/drawing/2014/main" id="{32421153-C886-491C-B71E-4A70472F4068}"/>
                  </a:ext>
                </a:extLst>
              </p:cNvPr>
              <p:cNvSpPr/>
              <p:nvPr/>
            </p:nvSpPr>
            <p:spPr>
              <a:xfrm>
                <a:off x="7301583" y="2994913"/>
                <a:ext cx="1325239" cy="5049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Creating Communities</a:t>
                </a:r>
              </a:p>
            </p:txBody>
          </p:sp>
        </p:grpSp>
        <p:grpSp>
          <p:nvGrpSpPr>
            <p:cNvPr id="82" name="Group 81">
              <a:extLst>
                <a:ext uri="{FF2B5EF4-FFF2-40B4-BE49-F238E27FC236}">
                  <a16:creationId xmlns:a16="http://schemas.microsoft.com/office/drawing/2014/main" id="{6308BFFE-317C-4B85-B171-F85EEC9EB5F5}"/>
                </a:ext>
              </a:extLst>
            </p:cNvPr>
            <p:cNvGrpSpPr/>
            <p:nvPr/>
          </p:nvGrpSpPr>
          <p:grpSpPr>
            <a:xfrm>
              <a:off x="8716361" y="1766309"/>
              <a:ext cx="2412052" cy="2088865"/>
              <a:chOff x="8716361" y="1766309"/>
              <a:chExt cx="2412052" cy="2088865"/>
            </a:xfrm>
          </p:grpSpPr>
          <p:grpSp>
            <p:nvGrpSpPr>
              <p:cNvPr id="11" name="Group 10">
                <a:extLst>
                  <a:ext uri="{FF2B5EF4-FFF2-40B4-BE49-F238E27FC236}">
                    <a16:creationId xmlns:a16="http://schemas.microsoft.com/office/drawing/2014/main" id="{E774789F-C58F-470E-879C-89A4B40D5223}"/>
                  </a:ext>
                </a:extLst>
              </p:cNvPr>
              <p:cNvGrpSpPr/>
              <p:nvPr/>
            </p:nvGrpSpPr>
            <p:grpSpPr>
              <a:xfrm>
                <a:off x="8716361" y="1766309"/>
                <a:ext cx="2412052" cy="2088865"/>
                <a:chOff x="11230316" y="2520482"/>
                <a:chExt cx="3232150" cy="2799080"/>
              </a:xfrm>
            </p:grpSpPr>
            <p:sp>
              <p:nvSpPr>
                <p:cNvPr id="39" name="object 2">
                  <a:extLst>
                    <a:ext uri="{FF2B5EF4-FFF2-40B4-BE49-F238E27FC236}">
                      <a16:creationId xmlns:a16="http://schemas.microsoft.com/office/drawing/2014/main" id="{B1CA331C-4CB8-411F-8264-C90ECA66F887}"/>
                    </a:ext>
                  </a:extLst>
                </p:cNvPr>
                <p:cNvSpPr/>
                <p:nvPr/>
              </p:nvSpPr>
              <p:spPr>
                <a:xfrm>
                  <a:off x="11230316" y="2520482"/>
                  <a:ext cx="3232150" cy="2799080"/>
                </a:xfrm>
                <a:custGeom>
                  <a:avLst/>
                  <a:gdLst/>
                  <a:ahLst/>
                  <a:cxnLst/>
                  <a:rect l="l" t="t" r="r" b="b"/>
                  <a:pathLst>
                    <a:path w="3232150" h="2799079">
                      <a:moveTo>
                        <a:pt x="2423871" y="0"/>
                      </a:moveTo>
                      <a:lnTo>
                        <a:pt x="807961" y="0"/>
                      </a:lnTo>
                      <a:lnTo>
                        <a:pt x="0" y="1399425"/>
                      </a:lnTo>
                      <a:lnTo>
                        <a:pt x="807961" y="2798851"/>
                      </a:lnTo>
                      <a:lnTo>
                        <a:pt x="2423871" y="2798851"/>
                      </a:lnTo>
                      <a:lnTo>
                        <a:pt x="3231832" y="1399425"/>
                      </a:lnTo>
                      <a:lnTo>
                        <a:pt x="2423871" y="0"/>
                      </a:lnTo>
                      <a:close/>
                    </a:path>
                  </a:pathLst>
                </a:custGeom>
                <a:solidFill>
                  <a:schemeClr val="tx2"/>
                </a:solidFill>
                <a:ln>
                  <a:noFill/>
                </a:ln>
              </p:spPr>
              <p:txBody>
                <a:bodyPr wrap="square" lIns="0" tIns="0" rIns="0" bIns="0" rtlCol="0"/>
                <a:lstStyle/>
                <a:p>
                  <a:endParaRPr sz="1400"/>
                </a:p>
              </p:txBody>
            </p:sp>
            <p:grpSp>
              <p:nvGrpSpPr>
                <p:cNvPr id="40" name="Group 39">
                  <a:extLst>
                    <a:ext uri="{FF2B5EF4-FFF2-40B4-BE49-F238E27FC236}">
                      <a16:creationId xmlns:a16="http://schemas.microsoft.com/office/drawing/2014/main" id="{63C13D5B-B157-45CA-AF0B-451BD2850DF1}"/>
                    </a:ext>
                  </a:extLst>
                </p:cNvPr>
                <p:cNvGrpSpPr/>
                <p:nvPr/>
              </p:nvGrpSpPr>
              <p:grpSpPr>
                <a:xfrm>
                  <a:off x="12226332" y="3489003"/>
                  <a:ext cx="1225550" cy="1233242"/>
                  <a:chOff x="12226332" y="3489003"/>
                  <a:chExt cx="1225550" cy="1233242"/>
                </a:xfrm>
              </p:grpSpPr>
              <p:sp>
                <p:nvSpPr>
                  <p:cNvPr id="43" name="object 28">
                    <a:extLst>
                      <a:ext uri="{FF2B5EF4-FFF2-40B4-BE49-F238E27FC236}">
                        <a16:creationId xmlns:a16="http://schemas.microsoft.com/office/drawing/2014/main" id="{774178D5-2706-4558-B551-BF32EBBBE832}"/>
                      </a:ext>
                    </a:extLst>
                  </p:cNvPr>
                  <p:cNvSpPr/>
                  <p:nvPr/>
                </p:nvSpPr>
                <p:spPr>
                  <a:xfrm>
                    <a:off x="12226332" y="3489003"/>
                    <a:ext cx="1225550" cy="1225550"/>
                  </a:xfrm>
                  <a:custGeom>
                    <a:avLst/>
                    <a:gdLst/>
                    <a:ahLst/>
                    <a:cxnLst/>
                    <a:rect l="l" t="t" r="r" b="b"/>
                    <a:pathLst>
                      <a:path w="1225550" h="1225550">
                        <a:moveTo>
                          <a:pt x="1225169" y="612584"/>
                        </a:moveTo>
                        <a:lnTo>
                          <a:pt x="1223326" y="660458"/>
                        </a:lnTo>
                        <a:lnTo>
                          <a:pt x="1217887" y="707324"/>
                        </a:lnTo>
                        <a:lnTo>
                          <a:pt x="1208990" y="753047"/>
                        </a:lnTo>
                        <a:lnTo>
                          <a:pt x="1196770" y="797489"/>
                        </a:lnTo>
                        <a:lnTo>
                          <a:pt x="1181363" y="840515"/>
                        </a:lnTo>
                        <a:lnTo>
                          <a:pt x="1162906" y="881989"/>
                        </a:lnTo>
                        <a:lnTo>
                          <a:pt x="1141534" y="921773"/>
                        </a:lnTo>
                        <a:lnTo>
                          <a:pt x="1117384" y="959733"/>
                        </a:lnTo>
                        <a:lnTo>
                          <a:pt x="1090592" y="995732"/>
                        </a:lnTo>
                        <a:lnTo>
                          <a:pt x="1061294" y="1029634"/>
                        </a:lnTo>
                        <a:lnTo>
                          <a:pt x="1029626" y="1061302"/>
                        </a:lnTo>
                        <a:lnTo>
                          <a:pt x="995725" y="1090600"/>
                        </a:lnTo>
                        <a:lnTo>
                          <a:pt x="959726" y="1117393"/>
                        </a:lnTo>
                        <a:lnTo>
                          <a:pt x="921766" y="1141544"/>
                        </a:lnTo>
                        <a:lnTo>
                          <a:pt x="881982" y="1162916"/>
                        </a:lnTo>
                        <a:lnTo>
                          <a:pt x="840508" y="1181374"/>
                        </a:lnTo>
                        <a:lnTo>
                          <a:pt x="797481" y="1196781"/>
                        </a:lnTo>
                        <a:lnTo>
                          <a:pt x="753038" y="1209002"/>
                        </a:lnTo>
                        <a:lnTo>
                          <a:pt x="707315" y="1217900"/>
                        </a:lnTo>
                        <a:lnTo>
                          <a:pt x="660447" y="1223338"/>
                        </a:lnTo>
                        <a:lnTo>
                          <a:pt x="612571" y="1225181"/>
                        </a:lnTo>
                        <a:lnTo>
                          <a:pt x="564701" y="1223338"/>
                        </a:lnTo>
                        <a:lnTo>
                          <a:pt x="517837" y="1217900"/>
                        </a:lnTo>
                        <a:lnTo>
                          <a:pt x="472118" y="1209002"/>
                        </a:lnTo>
                        <a:lnTo>
                          <a:pt x="427678" y="1196781"/>
                        </a:lnTo>
                        <a:lnTo>
                          <a:pt x="384654" y="1181374"/>
                        </a:lnTo>
                        <a:lnTo>
                          <a:pt x="343183" y="1162916"/>
                        </a:lnTo>
                        <a:lnTo>
                          <a:pt x="303400" y="1141544"/>
                        </a:lnTo>
                        <a:lnTo>
                          <a:pt x="265441" y="1117393"/>
                        </a:lnTo>
                        <a:lnTo>
                          <a:pt x="229444" y="1090600"/>
                        </a:lnTo>
                        <a:lnTo>
                          <a:pt x="195543" y="1061302"/>
                        </a:lnTo>
                        <a:lnTo>
                          <a:pt x="163876" y="1029634"/>
                        </a:lnTo>
                        <a:lnTo>
                          <a:pt x="134578" y="995732"/>
                        </a:lnTo>
                        <a:lnTo>
                          <a:pt x="107786" y="959733"/>
                        </a:lnTo>
                        <a:lnTo>
                          <a:pt x="83636" y="921773"/>
                        </a:lnTo>
                        <a:lnTo>
                          <a:pt x="62264" y="881989"/>
                        </a:lnTo>
                        <a:lnTo>
                          <a:pt x="43806" y="840515"/>
                        </a:lnTo>
                        <a:lnTo>
                          <a:pt x="28399" y="797489"/>
                        </a:lnTo>
                        <a:lnTo>
                          <a:pt x="16179" y="753047"/>
                        </a:lnTo>
                        <a:lnTo>
                          <a:pt x="7281" y="707324"/>
                        </a:lnTo>
                        <a:lnTo>
                          <a:pt x="1843" y="660458"/>
                        </a:lnTo>
                        <a:lnTo>
                          <a:pt x="0" y="612584"/>
                        </a:lnTo>
                        <a:lnTo>
                          <a:pt x="1843" y="564710"/>
                        </a:lnTo>
                        <a:lnTo>
                          <a:pt x="7281" y="517844"/>
                        </a:lnTo>
                        <a:lnTo>
                          <a:pt x="16179" y="472122"/>
                        </a:lnTo>
                        <a:lnTo>
                          <a:pt x="28399" y="427680"/>
                        </a:lnTo>
                        <a:lnTo>
                          <a:pt x="43806" y="384655"/>
                        </a:lnTo>
                        <a:lnTo>
                          <a:pt x="62264" y="343182"/>
                        </a:lnTo>
                        <a:lnTo>
                          <a:pt x="83636" y="303398"/>
                        </a:lnTo>
                        <a:lnTo>
                          <a:pt x="107786" y="265439"/>
                        </a:lnTo>
                        <a:lnTo>
                          <a:pt x="134578" y="229441"/>
                        </a:lnTo>
                        <a:lnTo>
                          <a:pt x="163876" y="195540"/>
                        </a:lnTo>
                        <a:lnTo>
                          <a:pt x="195543" y="163873"/>
                        </a:lnTo>
                        <a:lnTo>
                          <a:pt x="229444" y="134575"/>
                        </a:lnTo>
                        <a:lnTo>
                          <a:pt x="265441" y="107783"/>
                        </a:lnTo>
                        <a:lnTo>
                          <a:pt x="303400" y="83634"/>
                        </a:lnTo>
                        <a:lnTo>
                          <a:pt x="343183" y="62262"/>
                        </a:lnTo>
                        <a:lnTo>
                          <a:pt x="384654" y="43805"/>
                        </a:lnTo>
                        <a:lnTo>
                          <a:pt x="427678" y="28398"/>
                        </a:lnTo>
                        <a:lnTo>
                          <a:pt x="472118" y="16178"/>
                        </a:lnTo>
                        <a:lnTo>
                          <a:pt x="517837" y="7281"/>
                        </a:lnTo>
                        <a:lnTo>
                          <a:pt x="564701" y="1842"/>
                        </a:lnTo>
                        <a:lnTo>
                          <a:pt x="612571" y="0"/>
                        </a:lnTo>
                        <a:lnTo>
                          <a:pt x="660447" y="1842"/>
                        </a:lnTo>
                        <a:lnTo>
                          <a:pt x="707315" y="7281"/>
                        </a:lnTo>
                        <a:lnTo>
                          <a:pt x="753038" y="16178"/>
                        </a:lnTo>
                        <a:lnTo>
                          <a:pt x="797481" y="28398"/>
                        </a:lnTo>
                        <a:lnTo>
                          <a:pt x="840508" y="43805"/>
                        </a:lnTo>
                        <a:lnTo>
                          <a:pt x="881982" y="62262"/>
                        </a:lnTo>
                        <a:lnTo>
                          <a:pt x="921766" y="83634"/>
                        </a:lnTo>
                        <a:lnTo>
                          <a:pt x="959726" y="107783"/>
                        </a:lnTo>
                        <a:lnTo>
                          <a:pt x="995725" y="134575"/>
                        </a:lnTo>
                        <a:lnTo>
                          <a:pt x="1029626" y="163873"/>
                        </a:lnTo>
                        <a:lnTo>
                          <a:pt x="1061294" y="195540"/>
                        </a:lnTo>
                        <a:lnTo>
                          <a:pt x="1090592" y="229441"/>
                        </a:lnTo>
                        <a:lnTo>
                          <a:pt x="1117384" y="265439"/>
                        </a:lnTo>
                        <a:lnTo>
                          <a:pt x="1141534" y="303398"/>
                        </a:lnTo>
                        <a:lnTo>
                          <a:pt x="1162906" y="343182"/>
                        </a:lnTo>
                        <a:lnTo>
                          <a:pt x="1181363" y="384655"/>
                        </a:lnTo>
                        <a:lnTo>
                          <a:pt x="1196770" y="427680"/>
                        </a:lnTo>
                        <a:lnTo>
                          <a:pt x="1208990" y="472122"/>
                        </a:lnTo>
                        <a:lnTo>
                          <a:pt x="1217887" y="517844"/>
                        </a:lnTo>
                        <a:lnTo>
                          <a:pt x="1223326" y="564710"/>
                        </a:lnTo>
                        <a:lnTo>
                          <a:pt x="1225169" y="612584"/>
                        </a:lnTo>
                        <a:close/>
                      </a:path>
                    </a:pathLst>
                  </a:custGeom>
                  <a:ln w="53340">
                    <a:solidFill>
                      <a:srgbClr val="FFFFFF"/>
                    </a:solidFill>
                  </a:ln>
                </p:spPr>
                <p:txBody>
                  <a:bodyPr wrap="square" lIns="0" tIns="0" rIns="0" bIns="0" rtlCol="0"/>
                  <a:lstStyle/>
                  <a:p>
                    <a:endParaRPr sz="1400"/>
                  </a:p>
                </p:txBody>
              </p:sp>
              <p:sp>
                <p:nvSpPr>
                  <p:cNvPr id="44" name="object 29">
                    <a:extLst>
                      <a:ext uri="{FF2B5EF4-FFF2-40B4-BE49-F238E27FC236}">
                        <a16:creationId xmlns:a16="http://schemas.microsoft.com/office/drawing/2014/main" id="{B9848B57-6033-4AC7-8CF8-F586719513B3}"/>
                      </a:ext>
                    </a:extLst>
                  </p:cNvPr>
                  <p:cNvSpPr/>
                  <p:nvPr/>
                </p:nvSpPr>
                <p:spPr>
                  <a:xfrm>
                    <a:off x="12910777" y="3955800"/>
                    <a:ext cx="235585" cy="766445"/>
                  </a:xfrm>
                  <a:custGeom>
                    <a:avLst/>
                    <a:gdLst/>
                    <a:ahLst/>
                    <a:cxnLst/>
                    <a:rect l="l" t="t" r="r" b="b"/>
                    <a:pathLst>
                      <a:path w="235584" h="766445">
                        <a:moveTo>
                          <a:pt x="122974" y="0"/>
                        </a:moveTo>
                        <a:lnTo>
                          <a:pt x="0" y="77050"/>
                        </a:lnTo>
                        <a:lnTo>
                          <a:pt x="0" y="766152"/>
                        </a:lnTo>
                        <a:lnTo>
                          <a:pt x="52959" y="756894"/>
                        </a:lnTo>
                        <a:lnTo>
                          <a:pt x="117792" y="738835"/>
                        </a:lnTo>
                        <a:lnTo>
                          <a:pt x="117792" y="551548"/>
                        </a:lnTo>
                        <a:lnTo>
                          <a:pt x="11290" y="551548"/>
                        </a:lnTo>
                        <a:lnTo>
                          <a:pt x="11290" y="488759"/>
                        </a:lnTo>
                        <a:lnTo>
                          <a:pt x="54635" y="463207"/>
                        </a:lnTo>
                        <a:lnTo>
                          <a:pt x="61302" y="463207"/>
                        </a:lnTo>
                        <a:lnTo>
                          <a:pt x="61302" y="460425"/>
                        </a:lnTo>
                        <a:lnTo>
                          <a:pt x="61676" y="460222"/>
                        </a:lnTo>
                        <a:lnTo>
                          <a:pt x="11290" y="460222"/>
                        </a:lnTo>
                        <a:lnTo>
                          <a:pt x="11290" y="397446"/>
                        </a:lnTo>
                        <a:lnTo>
                          <a:pt x="54635" y="371881"/>
                        </a:lnTo>
                        <a:lnTo>
                          <a:pt x="61302" y="371881"/>
                        </a:lnTo>
                        <a:lnTo>
                          <a:pt x="61302" y="369112"/>
                        </a:lnTo>
                        <a:lnTo>
                          <a:pt x="70724" y="363981"/>
                        </a:lnTo>
                        <a:lnTo>
                          <a:pt x="11290" y="363981"/>
                        </a:lnTo>
                        <a:lnTo>
                          <a:pt x="11290" y="301205"/>
                        </a:lnTo>
                        <a:lnTo>
                          <a:pt x="54635" y="275640"/>
                        </a:lnTo>
                        <a:lnTo>
                          <a:pt x="61302" y="275640"/>
                        </a:lnTo>
                        <a:lnTo>
                          <a:pt x="61302" y="273659"/>
                        </a:lnTo>
                        <a:lnTo>
                          <a:pt x="11290" y="273659"/>
                        </a:lnTo>
                        <a:lnTo>
                          <a:pt x="11290" y="210883"/>
                        </a:lnTo>
                        <a:lnTo>
                          <a:pt x="54635" y="185318"/>
                        </a:lnTo>
                        <a:lnTo>
                          <a:pt x="61302" y="185318"/>
                        </a:lnTo>
                        <a:lnTo>
                          <a:pt x="61302" y="182537"/>
                        </a:lnTo>
                        <a:lnTo>
                          <a:pt x="70683" y="177431"/>
                        </a:lnTo>
                        <a:lnTo>
                          <a:pt x="11290" y="177431"/>
                        </a:lnTo>
                        <a:lnTo>
                          <a:pt x="11290" y="114642"/>
                        </a:lnTo>
                        <a:lnTo>
                          <a:pt x="54635" y="89090"/>
                        </a:lnTo>
                        <a:lnTo>
                          <a:pt x="61302" y="89090"/>
                        </a:lnTo>
                        <a:lnTo>
                          <a:pt x="61302" y="86309"/>
                        </a:lnTo>
                        <a:lnTo>
                          <a:pt x="105194" y="62420"/>
                        </a:lnTo>
                        <a:lnTo>
                          <a:pt x="117792" y="62420"/>
                        </a:lnTo>
                        <a:lnTo>
                          <a:pt x="117792" y="47409"/>
                        </a:lnTo>
                        <a:lnTo>
                          <a:pt x="210863" y="47409"/>
                        </a:lnTo>
                        <a:lnTo>
                          <a:pt x="122974" y="0"/>
                        </a:lnTo>
                        <a:close/>
                      </a:path>
                      <a:path w="235584" h="766445">
                        <a:moveTo>
                          <a:pt x="210863" y="47409"/>
                        </a:moveTo>
                        <a:lnTo>
                          <a:pt x="117792" y="47409"/>
                        </a:lnTo>
                        <a:lnTo>
                          <a:pt x="204812" y="84454"/>
                        </a:lnTo>
                        <a:lnTo>
                          <a:pt x="204812" y="701484"/>
                        </a:lnTo>
                        <a:lnTo>
                          <a:pt x="235585" y="677621"/>
                        </a:lnTo>
                        <a:lnTo>
                          <a:pt x="235585" y="60744"/>
                        </a:lnTo>
                        <a:lnTo>
                          <a:pt x="210863" y="47409"/>
                        </a:lnTo>
                        <a:close/>
                      </a:path>
                      <a:path w="235584" h="766445">
                        <a:moveTo>
                          <a:pt x="61302" y="463207"/>
                        </a:moveTo>
                        <a:lnTo>
                          <a:pt x="54635" y="463207"/>
                        </a:lnTo>
                        <a:lnTo>
                          <a:pt x="54635" y="527659"/>
                        </a:lnTo>
                        <a:lnTo>
                          <a:pt x="11290" y="551548"/>
                        </a:lnTo>
                        <a:lnTo>
                          <a:pt x="117792" y="551548"/>
                        </a:lnTo>
                        <a:lnTo>
                          <a:pt x="117792" y="524319"/>
                        </a:lnTo>
                        <a:lnTo>
                          <a:pt x="61302" y="524319"/>
                        </a:lnTo>
                        <a:lnTo>
                          <a:pt x="61302" y="463207"/>
                        </a:lnTo>
                        <a:close/>
                      </a:path>
                      <a:path w="235584" h="766445">
                        <a:moveTo>
                          <a:pt x="117792" y="436537"/>
                        </a:moveTo>
                        <a:lnTo>
                          <a:pt x="105194" y="436537"/>
                        </a:lnTo>
                        <a:lnTo>
                          <a:pt x="105194" y="502653"/>
                        </a:lnTo>
                        <a:lnTo>
                          <a:pt x="61302" y="524319"/>
                        </a:lnTo>
                        <a:lnTo>
                          <a:pt x="117792" y="524319"/>
                        </a:lnTo>
                        <a:lnTo>
                          <a:pt x="117792" y="436537"/>
                        </a:lnTo>
                        <a:close/>
                      </a:path>
                      <a:path w="235584" h="766445">
                        <a:moveTo>
                          <a:pt x="61302" y="371881"/>
                        </a:moveTo>
                        <a:lnTo>
                          <a:pt x="54635" y="371881"/>
                        </a:lnTo>
                        <a:lnTo>
                          <a:pt x="54635" y="436333"/>
                        </a:lnTo>
                        <a:lnTo>
                          <a:pt x="11290" y="460222"/>
                        </a:lnTo>
                        <a:lnTo>
                          <a:pt x="61676" y="460222"/>
                        </a:lnTo>
                        <a:lnTo>
                          <a:pt x="105194" y="436537"/>
                        </a:lnTo>
                        <a:lnTo>
                          <a:pt x="117792" y="436537"/>
                        </a:lnTo>
                        <a:lnTo>
                          <a:pt x="117792" y="433006"/>
                        </a:lnTo>
                        <a:lnTo>
                          <a:pt x="61302" y="433006"/>
                        </a:lnTo>
                        <a:lnTo>
                          <a:pt x="61302" y="371881"/>
                        </a:lnTo>
                        <a:close/>
                      </a:path>
                      <a:path w="235584" h="766445">
                        <a:moveTo>
                          <a:pt x="117792" y="345211"/>
                        </a:moveTo>
                        <a:lnTo>
                          <a:pt x="105194" y="345211"/>
                        </a:lnTo>
                        <a:lnTo>
                          <a:pt x="105194" y="411340"/>
                        </a:lnTo>
                        <a:lnTo>
                          <a:pt x="61302" y="433006"/>
                        </a:lnTo>
                        <a:lnTo>
                          <a:pt x="117792" y="433006"/>
                        </a:lnTo>
                        <a:lnTo>
                          <a:pt x="117792" y="345211"/>
                        </a:lnTo>
                        <a:close/>
                      </a:path>
                      <a:path w="235584" h="766445">
                        <a:moveTo>
                          <a:pt x="61302" y="275640"/>
                        </a:moveTo>
                        <a:lnTo>
                          <a:pt x="54635" y="275640"/>
                        </a:lnTo>
                        <a:lnTo>
                          <a:pt x="54635" y="340093"/>
                        </a:lnTo>
                        <a:lnTo>
                          <a:pt x="11290" y="363981"/>
                        </a:lnTo>
                        <a:lnTo>
                          <a:pt x="70724" y="363981"/>
                        </a:lnTo>
                        <a:lnTo>
                          <a:pt x="105194" y="345211"/>
                        </a:lnTo>
                        <a:lnTo>
                          <a:pt x="117792" y="345211"/>
                        </a:lnTo>
                        <a:lnTo>
                          <a:pt x="117792" y="336753"/>
                        </a:lnTo>
                        <a:lnTo>
                          <a:pt x="61302" y="336753"/>
                        </a:lnTo>
                        <a:lnTo>
                          <a:pt x="61302" y="275640"/>
                        </a:lnTo>
                        <a:close/>
                      </a:path>
                      <a:path w="235584" h="766445">
                        <a:moveTo>
                          <a:pt x="117792" y="248970"/>
                        </a:moveTo>
                        <a:lnTo>
                          <a:pt x="105194" y="248970"/>
                        </a:lnTo>
                        <a:lnTo>
                          <a:pt x="105194" y="315099"/>
                        </a:lnTo>
                        <a:lnTo>
                          <a:pt x="61302" y="336753"/>
                        </a:lnTo>
                        <a:lnTo>
                          <a:pt x="117792" y="336753"/>
                        </a:lnTo>
                        <a:lnTo>
                          <a:pt x="117792" y="248970"/>
                        </a:lnTo>
                        <a:close/>
                      </a:path>
                      <a:path w="235584" h="766445">
                        <a:moveTo>
                          <a:pt x="61302" y="185318"/>
                        </a:moveTo>
                        <a:lnTo>
                          <a:pt x="54635" y="185318"/>
                        </a:lnTo>
                        <a:lnTo>
                          <a:pt x="54635" y="249770"/>
                        </a:lnTo>
                        <a:lnTo>
                          <a:pt x="11290" y="273659"/>
                        </a:lnTo>
                        <a:lnTo>
                          <a:pt x="61302" y="273659"/>
                        </a:lnTo>
                        <a:lnTo>
                          <a:pt x="61302" y="272872"/>
                        </a:lnTo>
                        <a:lnTo>
                          <a:pt x="105194" y="248970"/>
                        </a:lnTo>
                        <a:lnTo>
                          <a:pt x="117792" y="248970"/>
                        </a:lnTo>
                        <a:lnTo>
                          <a:pt x="117792" y="246443"/>
                        </a:lnTo>
                        <a:lnTo>
                          <a:pt x="61302" y="246443"/>
                        </a:lnTo>
                        <a:lnTo>
                          <a:pt x="61302" y="185318"/>
                        </a:lnTo>
                        <a:close/>
                      </a:path>
                      <a:path w="235584" h="766445">
                        <a:moveTo>
                          <a:pt x="117792" y="158648"/>
                        </a:moveTo>
                        <a:lnTo>
                          <a:pt x="105194" y="158648"/>
                        </a:lnTo>
                        <a:lnTo>
                          <a:pt x="105194" y="224764"/>
                        </a:lnTo>
                        <a:lnTo>
                          <a:pt x="61302" y="246443"/>
                        </a:lnTo>
                        <a:lnTo>
                          <a:pt x="117792" y="246443"/>
                        </a:lnTo>
                        <a:lnTo>
                          <a:pt x="117792" y="158648"/>
                        </a:lnTo>
                        <a:close/>
                      </a:path>
                      <a:path w="235584" h="766445">
                        <a:moveTo>
                          <a:pt x="61302" y="89090"/>
                        </a:moveTo>
                        <a:lnTo>
                          <a:pt x="54635" y="89090"/>
                        </a:lnTo>
                        <a:lnTo>
                          <a:pt x="54635" y="153542"/>
                        </a:lnTo>
                        <a:lnTo>
                          <a:pt x="11290" y="177431"/>
                        </a:lnTo>
                        <a:lnTo>
                          <a:pt x="70683" y="177431"/>
                        </a:lnTo>
                        <a:lnTo>
                          <a:pt x="105194" y="158648"/>
                        </a:lnTo>
                        <a:lnTo>
                          <a:pt x="117792" y="158648"/>
                        </a:lnTo>
                        <a:lnTo>
                          <a:pt x="117792" y="150202"/>
                        </a:lnTo>
                        <a:lnTo>
                          <a:pt x="61302" y="150202"/>
                        </a:lnTo>
                        <a:lnTo>
                          <a:pt x="61302" y="89090"/>
                        </a:lnTo>
                        <a:close/>
                      </a:path>
                      <a:path w="235584" h="766445">
                        <a:moveTo>
                          <a:pt x="117792" y="62420"/>
                        </a:moveTo>
                        <a:lnTo>
                          <a:pt x="105194" y="62420"/>
                        </a:lnTo>
                        <a:lnTo>
                          <a:pt x="105194" y="128536"/>
                        </a:lnTo>
                        <a:lnTo>
                          <a:pt x="61302" y="150202"/>
                        </a:lnTo>
                        <a:lnTo>
                          <a:pt x="117792" y="150202"/>
                        </a:lnTo>
                        <a:lnTo>
                          <a:pt x="117792" y="62420"/>
                        </a:lnTo>
                        <a:close/>
                      </a:path>
                    </a:pathLst>
                  </a:custGeom>
                  <a:solidFill>
                    <a:srgbClr val="FFFFFF"/>
                  </a:solidFill>
                </p:spPr>
                <p:txBody>
                  <a:bodyPr wrap="square" lIns="0" tIns="0" rIns="0" bIns="0" rtlCol="0"/>
                  <a:lstStyle/>
                  <a:p>
                    <a:endParaRPr sz="1400"/>
                  </a:p>
                </p:txBody>
              </p:sp>
              <p:sp>
                <p:nvSpPr>
                  <p:cNvPr id="45" name="object 30">
                    <a:extLst>
                      <a:ext uri="{FF2B5EF4-FFF2-40B4-BE49-F238E27FC236}">
                        <a16:creationId xmlns:a16="http://schemas.microsoft.com/office/drawing/2014/main" id="{3B3D2185-D8A1-42C7-A858-362EAE1A7EA9}"/>
                      </a:ext>
                    </a:extLst>
                  </p:cNvPr>
                  <p:cNvSpPr/>
                  <p:nvPr/>
                </p:nvSpPr>
                <p:spPr>
                  <a:xfrm>
                    <a:off x="12531468" y="3604280"/>
                    <a:ext cx="346075" cy="1111250"/>
                  </a:xfrm>
                  <a:custGeom>
                    <a:avLst/>
                    <a:gdLst/>
                    <a:ahLst/>
                    <a:cxnLst/>
                    <a:rect l="l" t="t" r="r" b="b"/>
                    <a:pathLst>
                      <a:path w="346075" h="1111250">
                        <a:moveTo>
                          <a:pt x="150025" y="0"/>
                        </a:moveTo>
                        <a:lnTo>
                          <a:pt x="113347" y="0"/>
                        </a:lnTo>
                        <a:lnTo>
                          <a:pt x="113347" y="84454"/>
                        </a:lnTo>
                        <a:lnTo>
                          <a:pt x="0" y="162242"/>
                        </a:lnTo>
                        <a:lnTo>
                          <a:pt x="0" y="1040371"/>
                        </a:lnTo>
                        <a:lnTo>
                          <a:pt x="78930" y="1081633"/>
                        </a:lnTo>
                        <a:lnTo>
                          <a:pt x="135496" y="1100391"/>
                        </a:lnTo>
                        <a:lnTo>
                          <a:pt x="172796" y="1110703"/>
                        </a:lnTo>
                        <a:lnTo>
                          <a:pt x="172796" y="860717"/>
                        </a:lnTo>
                        <a:lnTo>
                          <a:pt x="12217" y="860717"/>
                        </a:lnTo>
                        <a:lnTo>
                          <a:pt x="12217" y="770712"/>
                        </a:lnTo>
                        <a:lnTo>
                          <a:pt x="75565" y="734034"/>
                        </a:lnTo>
                        <a:lnTo>
                          <a:pt x="86118" y="734034"/>
                        </a:lnTo>
                        <a:lnTo>
                          <a:pt x="86118" y="729043"/>
                        </a:lnTo>
                        <a:lnTo>
                          <a:pt x="99746" y="722172"/>
                        </a:lnTo>
                        <a:lnTo>
                          <a:pt x="12217" y="722172"/>
                        </a:lnTo>
                        <a:lnTo>
                          <a:pt x="12217" y="632155"/>
                        </a:lnTo>
                        <a:lnTo>
                          <a:pt x="75565" y="595490"/>
                        </a:lnTo>
                        <a:lnTo>
                          <a:pt x="86118" y="595490"/>
                        </a:lnTo>
                        <a:lnTo>
                          <a:pt x="86118" y="590486"/>
                        </a:lnTo>
                        <a:lnTo>
                          <a:pt x="97357" y="584822"/>
                        </a:lnTo>
                        <a:lnTo>
                          <a:pt x="12217" y="584822"/>
                        </a:lnTo>
                        <a:lnTo>
                          <a:pt x="12217" y="494817"/>
                        </a:lnTo>
                        <a:lnTo>
                          <a:pt x="75565" y="458139"/>
                        </a:lnTo>
                        <a:lnTo>
                          <a:pt x="86118" y="458139"/>
                        </a:lnTo>
                        <a:lnTo>
                          <a:pt x="86118" y="453135"/>
                        </a:lnTo>
                        <a:lnTo>
                          <a:pt x="99751" y="446265"/>
                        </a:lnTo>
                        <a:lnTo>
                          <a:pt x="12217" y="446265"/>
                        </a:lnTo>
                        <a:lnTo>
                          <a:pt x="12217" y="356260"/>
                        </a:lnTo>
                        <a:lnTo>
                          <a:pt x="75565" y="319582"/>
                        </a:lnTo>
                        <a:lnTo>
                          <a:pt x="86118" y="319582"/>
                        </a:lnTo>
                        <a:lnTo>
                          <a:pt x="86118" y="314591"/>
                        </a:lnTo>
                        <a:lnTo>
                          <a:pt x="97353" y="308927"/>
                        </a:lnTo>
                        <a:lnTo>
                          <a:pt x="12217" y="308927"/>
                        </a:lnTo>
                        <a:lnTo>
                          <a:pt x="12217" y="218909"/>
                        </a:lnTo>
                        <a:lnTo>
                          <a:pt x="75565" y="182244"/>
                        </a:lnTo>
                        <a:lnTo>
                          <a:pt x="86118" y="182244"/>
                        </a:lnTo>
                        <a:lnTo>
                          <a:pt x="86118" y="177241"/>
                        </a:lnTo>
                        <a:lnTo>
                          <a:pt x="154457" y="142786"/>
                        </a:lnTo>
                        <a:lnTo>
                          <a:pt x="172796" y="142786"/>
                        </a:lnTo>
                        <a:lnTo>
                          <a:pt x="172796" y="117792"/>
                        </a:lnTo>
                        <a:lnTo>
                          <a:pt x="320997" y="117792"/>
                        </a:lnTo>
                        <a:lnTo>
                          <a:pt x="211370" y="63334"/>
                        </a:lnTo>
                        <a:lnTo>
                          <a:pt x="150025" y="63334"/>
                        </a:lnTo>
                        <a:lnTo>
                          <a:pt x="150025" y="0"/>
                        </a:lnTo>
                        <a:close/>
                      </a:path>
                      <a:path w="346075" h="1111250">
                        <a:moveTo>
                          <a:pt x="86118" y="734034"/>
                        </a:moveTo>
                        <a:lnTo>
                          <a:pt x="75565" y="734034"/>
                        </a:lnTo>
                        <a:lnTo>
                          <a:pt x="75565" y="830719"/>
                        </a:lnTo>
                        <a:lnTo>
                          <a:pt x="12217" y="860717"/>
                        </a:lnTo>
                        <a:lnTo>
                          <a:pt x="172796" y="860717"/>
                        </a:lnTo>
                        <a:lnTo>
                          <a:pt x="172796" y="825157"/>
                        </a:lnTo>
                        <a:lnTo>
                          <a:pt x="86118" y="825157"/>
                        </a:lnTo>
                        <a:lnTo>
                          <a:pt x="86118" y="734034"/>
                        </a:lnTo>
                        <a:close/>
                      </a:path>
                      <a:path w="346075" h="1111250">
                        <a:moveTo>
                          <a:pt x="172796" y="694588"/>
                        </a:moveTo>
                        <a:lnTo>
                          <a:pt x="154457" y="694588"/>
                        </a:lnTo>
                        <a:lnTo>
                          <a:pt x="154457" y="791819"/>
                        </a:lnTo>
                        <a:lnTo>
                          <a:pt x="86118" y="825157"/>
                        </a:lnTo>
                        <a:lnTo>
                          <a:pt x="172796" y="825157"/>
                        </a:lnTo>
                        <a:lnTo>
                          <a:pt x="172796" y="694588"/>
                        </a:lnTo>
                        <a:close/>
                      </a:path>
                      <a:path w="346075" h="1111250">
                        <a:moveTo>
                          <a:pt x="86118" y="595490"/>
                        </a:moveTo>
                        <a:lnTo>
                          <a:pt x="75565" y="595490"/>
                        </a:lnTo>
                        <a:lnTo>
                          <a:pt x="75565" y="692162"/>
                        </a:lnTo>
                        <a:lnTo>
                          <a:pt x="12217" y="722172"/>
                        </a:lnTo>
                        <a:lnTo>
                          <a:pt x="99746" y="722172"/>
                        </a:lnTo>
                        <a:lnTo>
                          <a:pt x="154457" y="694588"/>
                        </a:lnTo>
                        <a:lnTo>
                          <a:pt x="172796" y="694588"/>
                        </a:lnTo>
                        <a:lnTo>
                          <a:pt x="172796" y="686612"/>
                        </a:lnTo>
                        <a:lnTo>
                          <a:pt x="86118" y="686612"/>
                        </a:lnTo>
                        <a:lnTo>
                          <a:pt x="86118" y="595490"/>
                        </a:lnTo>
                        <a:close/>
                      </a:path>
                      <a:path w="346075" h="1111250">
                        <a:moveTo>
                          <a:pt x="172796" y="556044"/>
                        </a:moveTo>
                        <a:lnTo>
                          <a:pt x="154457" y="556044"/>
                        </a:lnTo>
                        <a:lnTo>
                          <a:pt x="154457" y="653275"/>
                        </a:lnTo>
                        <a:lnTo>
                          <a:pt x="86118" y="686612"/>
                        </a:lnTo>
                        <a:lnTo>
                          <a:pt x="172796" y="686612"/>
                        </a:lnTo>
                        <a:lnTo>
                          <a:pt x="172796" y="556044"/>
                        </a:lnTo>
                        <a:close/>
                      </a:path>
                      <a:path w="346075" h="1111250">
                        <a:moveTo>
                          <a:pt x="86118" y="458139"/>
                        </a:moveTo>
                        <a:lnTo>
                          <a:pt x="75565" y="458139"/>
                        </a:lnTo>
                        <a:lnTo>
                          <a:pt x="75565" y="554824"/>
                        </a:lnTo>
                        <a:lnTo>
                          <a:pt x="12217" y="584822"/>
                        </a:lnTo>
                        <a:lnTo>
                          <a:pt x="97357" y="584822"/>
                        </a:lnTo>
                        <a:lnTo>
                          <a:pt x="154457" y="556044"/>
                        </a:lnTo>
                        <a:lnTo>
                          <a:pt x="172796" y="556044"/>
                        </a:lnTo>
                        <a:lnTo>
                          <a:pt x="172796" y="549262"/>
                        </a:lnTo>
                        <a:lnTo>
                          <a:pt x="86118" y="549262"/>
                        </a:lnTo>
                        <a:lnTo>
                          <a:pt x="86118" y="458139"/>
                        </a:lnTo>
                        <a:close/>
                      </a:path>
                      <a:path w="346075" h="1111250">
                        <a:moveTo>
                          <a:pt x="172796" y="418693"/>
                        </a:moveTo>
                        <a:lnTo>
                          <a:pt x="154457" y="418693"/>
                        </a:lnTo>
                        <a:lnTo>
                          <a:pt x="154457" y="515924"/>
                        </a:lnTo>
                        <a:lnTo>
                          <a:pt x="86118" y="549262"/>
                        </a:lnTo>
                        <a:lnTo>
                          <a:pt x="172796" y="549262"/>
                        </a:lnTo>
                        <a:lnTo>
                          <a:pt x="172796" y="418693"/>
                        </a:lnTo>
                        <a:close/>
                      </a:path>
                      <a:path w="346075" h="1111250">
                        <a:moveTo>
                          <a:pt x="86118" y="319582"/>
                        </a:moveTo>
                        <a:lnTo>
                          <a:pt x="75565" y="319582"/>
                        </a:lnTo>
                        <a:lnTo>
                          <a:pt x="75565" y="416267"/>
                        </a:lnTo>
                        <a:lnTo>
                          <a:pt x="12217" y="446265"/>
                        </a:lnTo>
                        <a:lnTo>
                          <a:pt x="99751" y="446265"/>
                        </a:lnTo>
                        <a:lnTo>
                          <a:pt x="154457" y="418693"/>
                        </a:lnTo>
                        <a:lnTo>
                          <a:pt x="172796" y="418693"/>
                        </a:lnTo>
                        <a:lnTo>
                          <a:pt x="172796" y="410705"/>
                        </a:lnTo>
                        <a:lnTo>
                          <a:pt x="86118" y="410705"/>
                        </a:lnTo>
                        <a:lnTo>
                          <a:pt x="86118" y="319582"/>
                        </a:lnTo>
                        <a:close/>
                      </a:path>
                      <a:path w="346075" h="1111250">
                        <a:moveTo>
                          <a:pt x="172796" y="280136"/>
                        </a:moveTo>
                        <a:lnTo>
                          <a:pt x="154457" y="280136"/>
                        </a:lnTo>
                        <a:lnTo>
                          <a:pt x="154457" y="377367"/>
                        </a:lnTo>
                        <a:lnTo>
                          <a:pt x="86118" y="410705"/>
                        </a:lnTo>
                        <a:lnTo>
                          <a:pt x="172796" y="410705"/>
                        </a:lnTo>
                        <a:lnTo>
                          <a:pt x="172796" y="280136"/>
                        </a:lnTo>
                        <a:close/>
                      </a:path>
                      <a:path w="346075" h="1111250">
                        <a:moveTo>
                          <a:pt x="86118" y="182244"/>
                        </a:moveTo>
                        <a:lnTo>
                          <a:pt x="75565" y="182244"/>
                        </a:lnTo>
                        <a:lnTo>
                          <a:pt x="75565" y="278917"/>
                        </a:lnTo>
                        <a:lnTo>
                          <a:pt x="12217" y="308927"/>
                        </a:lnTo>
                        <a:lnTo>
                          <a:pt x="97353" y="308927"/>
                        </a:lnTo>
                        <a:lnTo>
                          <a:pt x="154457" y="280136"/>
                        </a:lnTo>
                        <a:lnTo>
                          <a:pt x="172796" y="280136"/>
                        </a:lnTo>
                        <a:lnTo>
                          <a:pt x="172796" y="273367"/>
                        </a:lnTo>
                        <a:lnTo>
                          <a:pt x="86118" y="273367"/>
                        </a:lnTo>
                        <a:lnTo>
                          <a:pt x="86118" y="182244"/>
                        </a:lnTo>
                        <a:close/>
                      </a:path>
                      <a:path w="346075" h="1111250">
                        <a:moveTo>
                          <a:pt x="172796" y="142786"/>
                        </a:moveTo>
                        <a:lnTo>
                          <a:pt x="154457" y="142786"/>
                        </a:lnTo>
                        <a:lnTo>
                          <a:pt x="154457" y="240029"/>
                        </a:lnTo>
                        <a:lnTo>
                          <a:pt x="86118" y="273367"/>
                        </a:lnTo>
                        <a:lnTo>
                          <a:pt x="172796" y="273367"/>
                        </a:lnTo>
                        <a:lnTo>
                          <a:pt x="172796" y="142786"/>
                        </a:lnTo>
                        <a:close/>
                      </a:path>
                      <a:path w="346075" h="1111250">
                        <a:moveTo>
                          <a:pt x="320997" y="117792"/>
                        </a:moveTo>
                        <a:lnTo>
                          <a:pt x="172796" y="117792"/>
                        </a:lnTo>
                        <a:lnTo>
                          <a:pt x="345592" y="190017"/>
                        </a:lnTo>
                        <a:lnTo>
                          <a:pt x="345592" y="130009"/>
                        </a:lnTo>
                        <a:lnTo>
                          <a:pt x="320997" y="117792"/>
                        </a:lnTo>
                        <a:close/>
                      </a:path>
                      <a:path w="346075" h="1111250">
                        <a:moveTo>
                          <a:pt x="175577" y="45554"/>
                        </a:moveTo>
                        <a:lnTo>
                          <a:pt x="150025" y="63334"/>
                        </a:lnTo>
                        <a:lnTo>
                          <a:pt x="211370" y="63334"/>
                        </a:lnTo>
                        <a:lnTo>
                          <a:pt x="175577" y="45554"/>
                        </a:lnTo>
                        <a:close/>
                      </a:path>
                    </a:pathLst>
                  </a:custGeom>
                  <a:solidFill>
                    <a:srgbClr val="FFFFFF"/>
                  </a:solidFill>
                </p:spPr>
                <p:txBody>
                  <a:bodyPr wrap="square" lIns="0" tIns="0" rIns="0" bIns="0" rtlCol="0"/>
                  <a:lstStyle/>
                  <a:p>
                    <a:endParaRPr sz="1400"/>
                  </a:p>
                </p:txBody>
              </p:sp>
              <p:sp>
                <p:nvSpPr>
                  <p:cNvPr id="46" name="object 31">
                    <a:extLst>
                      <a:ext uri="{FF2B5EF4-FFF2-40B4-BE49-F238E27FC236}">
                        <a16:creationId xmlns:a16="http://schemas.microsoft.com/office/drawing/2014/main" id="{E48B41D0-5C2E-4DD4-8951-FB6806648361}"/>
                      </a:ext>
                    </a:extLst>
                  </p:cNvPr>
                  <p:cNvSpPr/>
                  <p:nvPr/>
                </p:nvSpPr>
                <p:spPr>
                  <a:xfrm>
                    <a:off x="12729035" y="3783185"/>
                    <a:ext cx="72390" cy="99060"/>
                  </a:xfrm>
                  <a:custGeom>
                    <a:avLst/>
                    <a:gdLst/>
                    <a:ahLst/>
                    <a:cxnLst/>
                    <a:rect l="l" t="t" r="r" b="b"/>
                    <a:pathLst>
                      <a:path w="72390" h="99060">
                        <a:moveTo>
                          <a:pt x="235" y="0"/>
                        </a:moveTo>
                        <a:lnTo>
                          <a:pt x="0" y="11877"/>
                        </a:lnTo>
                        <a:lnTo>
                          <a:pt x="26" y="35840"/>
                        </a:lnTo>
                        <a:lnTo>
                          <a:pt x="157" y="59387"/>
                        </a:lnTo>
                        <a:lnTo>
                          <a:pt x="235" y="70015"/>
                        </a:lnTo>
                        <a:lnTo>
                          <a:pt x="71914" y="98894"/>
                        </a:lnTo>
                        <a:lnTo>
                          <a:pt x="71914" y="32219"/>
                        </a:lnTo>
                        <a:lnTo>
                          <a:pt x="235" y="0"/>
                        </a:lnTo>
                        <a:close/>
                      </a:path>
                    </a:pathLst>
                  </a:custGeom>
                  <a:solidFill>
                    <a:srgbClr val="FFFFFF"/>
                  </a:solidFill>
                </p:spPr>
                <p:txBody>
                  <a:bodyPr wrap="square" lIns="0" tIns="0" rIns="0" bIns="0" rtlCol="0"/>
                  <a:lstStyle/>
                  <a:p>
                    <a:endParaRPr sz="1400"/>
                  </a:p>
                </p:txBody>
              </p:sp>
              <p:sp>
                <p:nvSpPr>
                  <p:cNvPr id="47" name="object 32">
                    <a:extLst>
                      <a:ext uri="{FF2B5EF4-FFF2-40B4-BE49-F238E27FC236}">
                        <a16:creationId xmlns:a16="http://schemas.microsoft.com/office/drawing/2014/main" id="{49A6A0CE-226A-40E4-A826-4B60D774F667}"/>
                      </a:ext>
                    </a:extLst>
                  </p:cNvPr>
                  <p:cNvSpPr/>
                  <p:nvPr/>
                </p:nvSpPr>
                <p:spPr>
                  <a:xfrm>
                    <a:off x="12805154" y="3916535"/>
                    <a:ext cx="72390" cy="99060"/>
                  </a:xfrm>
                  <a:custGeom>
                    <a:avLst/>
                    <a:gdLst/>
                    <a:ahLst/>
                    <a:cxnLst/>
                    <a:rect l="l" t="t" r="r" b="b"/>
                    <a:pathLst>
                      <a:path w="72390" h="99060">
                        <a:moveTo>
                          <a:pt x="235" y="0"/>
                        </a:moveTo>
                        <a:lnTo>
                          <a:pt x="0" y="11877"/>
                        </a:lnTo>
                        <a:lnTo>
                          <a:pt x="26" y="35840"/>
                        </a:lnTo>
                        <a:lnTo>
                          <a:pt x="157" y="59387"/>
                        </a:lnTo>
                        <a:lnTo>
                          <a:pt x="235" y="70015"/>
                        </a:lnTo>
                        <a:lnTo>
                          <a:pt x="71914" y="98894"/>
                        </a:lnTo>
                        <a:lnTo>
                          <a:pt x="71914" y="32232"/>
                        </a:lnTo>
                        <a:lnTo>
                          <a:pt x="235" y="0"/>
                        </a:lnTo>
                        <a:close/>
                      </a:path>
                    </a:pathLst>
                  </a:custGeom>
                  <a:solidFill>
                    <a:srgbClr val="FFFFFF"/>
                  </a:solidFill>
                </p:spPr>
                <p:txBody>
                  <a:bodyPr wrap="square" lIns="0" tIns="0" rIns="0" bIns="0" rtlCol="0"/>
                  <a:lstStyle/>
                  <a:p>
                    <a:endParaRPr sz="1400"/>
                  </a:p>
                </p:txBody>
              </p:sp>
              <p:sp>
                <p:nvSpPr>
                  <p:cNvPr id="48" name="object 33">
                    <a:extLst>
                      <a:ext uri="{FF2B5EF4-FFF2-40B4-BE49-F238E27FC236}">
                        <a16:creationId xmlns:a16="http://schemas.microsoft.com/office/drawing/2014/main" id="{AE30E8CA-41D4-4E64-8DFE-F640EF64DEFC}"/>
                      </a:ext>
                    </a:extLst>
                  </p:cNvPr>
                  <p:cNvSpPr/>
                  <p:nvPr/>
                </p:nvSpPr>
                <p:spPr>
                  <a:xfrm>
                    <a:off x="12779596" y="4018770"/>
                    <a:ext cx="72390" cy="99060"/>
                  </a:xfrm>
                  <a:custGeom>
                    <a:avLst/>
                    <a:gdLst/>
                    <a:ahLst/>
                    <a:cxnLst/>
                    <a:rect l="l" t="t" r="r" b="b"/>
                    <a:pathLst>
                      <a:path w="72390" h="99060">
                        <a:moveTo>
                          <a:pt x="235" y="0"/>
                        </a:moveTo>
                        <a:lnTo>
                          <a:pt x="0" y="11877"/>
                        </a:lnTo>
                        <a:lnTo>
                          <a:pt x="26" y="35840"/>
                        </a:lnTo>
                        <a:lnTo>
                          <a:pt x="157" y="59387"/>
                        </a:lnTo>
                        <a:lnTo>
                          <a:pt x="235" y="70015"/>
                        </a:lnTo>
                        <a:lnTo>
                          <a:pt x="71914" y="98894"/>
                        </a:lnTo>
                        <a:lnTo>
                          <a:pt x="71914" y="32219"/>
                        </a:lnTo>
                        <a:lnTo>
                          <a:pt x="235" y="0"/>
                        </a:lnTo>
                        <a:close/>
                      </a:path>
                    </a:pathLst>
                  </a:custGeom>
                  <a:solidFill>
                    <a:srgbClr val="FFFFFF"/>
                  </a:solidFill>
                </p:spPr>
                <p:txBody>
                  <a:bodyPr wrap="square" lIns="0" tIns="0" rIns="0" bIns="0" rtlCol="0"/>
                  <a:lstStyle/>
                  <a:p>
                    <a:endParaRPr sz="1400"/>
                  </a:p>
                </p:txBody>
              </p:sp>
              <p:sp>
                <p:nvSpPr>
                  <p:cNvPr id="49" name="object 34">
                    <a:extLst>
                      <a:ext uri="{FF2B5EF4-FFF2-40B4-BE49-F238E27FC236}">
                        <a16:creationId xmlns:a16="http://schemas.microsoft.com/office/drawing/2014/main" id="{904F3CE4-7AC2-479E-8B8C-F93814F0B00C}"/>
                      </a:ext>
                    </a:extLst>
                  </p:cNvPr>
                  <p:cNvSpPr/>
                  <p:nvPr/>
                </p:nvSpPr>
                <p:spPr>
                  <a:xfrm>
                    <a:off x="12730146" y="4156565"/>
                    <a:ext cx="72390" cy="99060"/>
                  </a:xfrm>
                  <a:custGeom>
                    <a:avLst/>
                    <a:gdLst/>
                    <a:ahLst/>
                    <a:cxnLst/>
                    <a:rect l="l" t="t" r="r" b="b"/>
                    <a:pathLst>
                      <a:path w="72390" h="99060">
                        <a:moveTo>
                          <a:pt x="235" y="0"/>
                        </a:moveTo>
                        <a:lnTo>
                          <a:pt x="0" y="11877"/>
                        </a:lnTo>
                        <a:lnTo>
                          <a:pt x="26" y="35840"/>
                        </a:lnTo>
                        <a:lnTo>
                          <a:pt x="157" y="59387"/>
                        </a:lnTo>
                        <a:lnTo>
                          <a:pt x="235" y="70015"/>
                        </a:lnTo>
                        <a:lnTo>
                          <a:pt x="71914" y="98907"/>
                        </a:lnTo>
                        <a:lnTo>
                          <a:pt x="71914" y="32232"/>
                        </a:lnTo>
                        <a:lnTo>
                          <a:pt x="235" y="0"/>
                        </a:lnTo>
                        <a:close/>
                      </a:path>
                    </a:pathLst>
                  </a:custGeom>
                  <a:solidFill>
                    <a:srgbClr val="FFFFFF"/>
                  </a:solidFill>
                </p:spPr>
                <p:txBody>
                  <a:bodyPr wrap="square" lIns="0" tIns="0" rIns="0" bIns="0" rtlCol="0"/>
                  <a:lstStyle/>
                  <a:p>
                    <a:endParaRPr sz="1400"/>
                  </a:p>
                </p:txBody>
              </p:sp>
              <p:sp>
                <p:nvSpPr>
                  <p:cNvPr id="50" name="object 35">
                    <a:extLst>
                      <a:ext uri="{FF2B5EF4-FFF2-40B4-BE49-F238E27FC236}">
                        <a16:creationId xmlns:a16="http://schemas.microsoft.com/office/drawing/2014/main" id="{028A7182-0B8A-4F1E-8303-2B794A617A5F}"/>
                      </a:ext>
                    </a:extLst>
                  </p:cNvPr>
                  <p:cNvSpPr/>
                  <p:nvPr/>
                </p:nvSpPr>
                <p:spPr>
                  <a:xfrm>
                    <a:off x="12784041" y="4332146"/>
                    <a:ext cx="72390" cy="99060"/>
                  </a:xfrm>
                  <a:custGeom>
                    <a:avLst/>
                    <a:gdLst/>
                    <a:ahLst/>
                    <a:cxnLst/>
                    <a:rect l="l" t="t" r="r" b="b"/>
                    <a:pathLst>
                      <a:path w="72390" h="99060">
                        <a:moveTo>
                          <a:pt x="235" y="0"/>
                        </a:moveTo>
                        <a:lnTo>
                          <a:pt x="0" y="11875"/>
                        </a:lnTo>
                        <a:lnTo>
                          <a:pt x="26" y="35834"/>
                        </a:lnTo>
                        <a:lnTo>
                          <a:pt x="157" y="59377"/>
                        </a:lnTo>
                        <a:lnTo>
                          <a:pt x="235" y="70002"/>
                        </a:lnTo>
                        <a:lnTo>
                          <a:pt x="71914" y="98894"/>
                        </a:lnTo>
                        <a:lnTo>
                          <a:pt x="71914" y="32219"/>
                        </a:lnTo>
                        <a:lnTo>
                          <a:pt x="235" y="0"/>
                        </a:lnTo>
                        <a:close/>
                      </a:path>
                    </a:pathLst>
                  </a:custGeom>
                  <a:solidFill>
                    <a:srgbClr val="FFFFFF"/>
                  </a:solidFill>
                </p:spPr>
                <p:txBody>
                  <a:bodyPr wrap="square" lIns="0" tIns="0" rIns="0" bIns="0" rtlCol="0"/>
                  <a:lstStyle/>
                  <a:p>
                    <a:endParaRPr sz="1400"/>
                  </a:p>
                </p:txBody>
              </p:sp>
            </p:grpSp>
          </p:grpSp>
          <p:sp>
            <p:nvSpPr>
              <p:cNvPr id="78" name="Rectangle 77">
                <a:extLst>
                  <a:ext uri="{FF2B5EF4-FFF2-40B4-BE49-F238E27FC236}">
                    <a16:creationId xmlns:a16="http://schemas.microsoft.com/office/drawing/2014/main" id="{410B66EC-77FD-47F6-9217-3CABB67FC2B8}"/>
                  </a:ext>
                </a:extLst>
              </p:cNvPr>
              <p:cNvSpPr/>
              <p:nvPr/>
            </p:nvSpPr>
            <p:spPr>
              <a:xfrm>
                <a:off x="9264179" y="1895974"/>
                <a:ext cx="1249300" cy="5049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Building Technology</a:t>
                </a:r>
              </a:p>
            </p:txBody>
          </p:sp>
        </p:grpSp>
      </p:grpSp>
      <p:grpSp>
        <p:nvGrpSpPr>
          <p:cNvPr id="84" name="Group 83">
            <a:extLst>
              <a:ext uri="{FF2B5EF4-FFF2-40B4-BE49-F238E27FC236}">
                <a16:creationId xmlns:a16="http://schemas.microsoft.com/office/drawing/2014/main" id="{1D0B43C6-CBB0-4B84-B2AA-1F72E77B161B}"/>
              </a:ext>
            </a:extLst>
          </p:cNvPr>
          <p:cNvGrpSpPr/>
          <p:nvPr/>
        </p:nvGrpSpPr>
        <p:grpSpPr>
          <a:xfrm>
            <a:off x="4759373" y="1551290"/>
            <a:ext cx="2406764" cy="2084286"/>
            <a:chOff x="8597635" y="1595906"/>
            <a:chExt cx="2406764" cy="2084286"/>
          </a:xfrm>
        </p:grpSpPr>
        <p:sp>
          <p:nvSpPr>
            <p:cNvPr id="85" name="object 8">
              <a:extLst>
                <a:ext uri="{FF2B5EF4-FFF2-40B4-BE49-F238E27FC236}">
                  <a16:creationId xmlns:a16="http://schemas.microsoft.com/office/drawing/2014/main" id="{68010041-B759-4483-BCC3-9C1482C174DE}"/>
                </a:ext>
              </a:extLst>
            </p:cNvPr>
            <p:cNvSpPr/>
            <p:nvPr/>
          </p:nvSpPr>
          <p:spPr>
            <a:xfrm>
              <a:off x="8597635" y="1595906"/>
              <a:ext cx="2406764" cy="2084286"/>
            </a:xfrm>
            <a:custGeom>
              <a:avLst/>
              <a:gdLst/>
              <a:ahLst/>
              <a:cxnLst/>
              <a:rect l="l" t="t" r="r" b="b"/>
              <a:pathLst>
                <a:path w="3232150" h="2799079">
                  <a:moveTo>
                    <a:pt x="2423871" y="0"/>
                  </a:moveTo>
                  <a:lnTo>
                    <a:pt x="807961" y="0"/>
                  </a:lnTo>
                  <a:lnTo>
                    <a:pt x="0" y="1399425"/>
                  </a:lnTo>
                  <a:lnTo>
                    <a:pt x="807961" y="2798851"/>
                  </a:lnTo>
                  <a:lnTo>
                    <a:pt x="2423871" y="2798851"/>
                  </a:lnTo>
                  <a:lnTo>
                    <a:pt x="3231832" y="1399425"/>
                  </a:lnTo>
                  <a:lnTo>
                    <a:pt x="2423871" y="0"/>
                  </a:lnTo>
                  <a:close/>
                </a:path>
              </a:pathLst>
            </a:custGeom>
            <a:solidFill>
              <a:srgbClr val="44546A"/>
            </a:solidFill>
          </p:spPr>
          <p:txBody>
            <a:bodyPr wrap="square" lIns="0" tIns="0" rIns="0" bIns="0" rtlCol="0"/>
            <a:lstStyle/>
            <a:p>
              <a:endParaRPr sz="1400" dirty="0"/>
            </a:p>
          </p:txBody>
        </p:sp>
        <p:sp>
          <p:nvSpPr>
            <p:cNvPr id="86" name="object 18">
              <a:extLst>
                <a:ext uri="{FF2B5EF4-FFF2-40B4-BE49-F238E27FC236}">
                  <a16:creationId xmlns:a16="http://schemas.microsoft.com/office/drawing/2014/main" id="{4DF94411-76AE-4159-8A46-0561537F70D0}"/>
                </a:ext>
              </a:extLst>
            </p:cNvPr>
            <p:cNvSpPr txBox="1"/>
            <p:nvPr/>
          </p:nvSpPr>
          <p:spPr>
            <a:xfrm>
              <a:off x="9281613" y="1831897"/>
              <a:ext cx="1027958" cy="430887"/>
            </a:xfrm>
            <a:prstGeom prst="rect">
              <a:avLst/>
            </a:prstGeom>
          </p:spPr>
          <p:txBody>
            <a:bodyPr vert="horz" wrap="square" lIns="0" tIns="0" rIns="0" bIns="0" rtlCol="0">
              <a:spAutoFit/>
            </a:bodyPr>
            <a:lstStyle/>
            <a:p>
              <a:pPr marR="5080" algn="ctr"/>
              <a:r>
                <a:rPr lang="en-US" sz="1400" b="1" dirty="0">
                  <a:solidFill>
                    <a:srgbClr val="FFFFFF"/>
                  </a:solidFill>
                  <a:cs typeface="Frutiger LT Std 45 Light"/>
                </a:rPr>
                <a:t>Smart</a:t>
              </a:r>
              <a:r>
                <a:rPr sz="1400" b="1" dirty="0">
                  <a:solidFill>
                    <a:srgbClr val="FFFFFF"/>
                  </a:solidFill>
                  <a:cs typeface="Frutiger LT Std 45 Light"/>
                </a:rPr>
                <a:t> </a:t>
              </a:r>
              <a:r>
                <a:rPr sz="1400" b="1" spc="-225" dirty="0">
                  <a:solidFill>
                    <a:srgbClr val="FFFFFF"/>
                  </a:solidFill>
                  <a:cs typeface="Frutiger LT Std 45 Light"/>
                </a:rPr>
                <a:t>T</a:t>
              </a:r>
              <a:r>
                <a:rPr sz="1400" b="1" dirty="0">
                  <a:solidFill>
                    <a:srgbClr val="FFFFFF"/>
                  </a:solidFill>
                  <a:cs typeface="Frutiger LT Std 45 Light"/>
                </a:rPr>
                <a:t>echnology</a:t>
              </a:r>
              <a:endParaRPr sz="1400" dirty="0">
                <a:cs typeface="Frutiger LT Std 45 Light"/>
              </a:endParaRPr>
            </a:p>
          </p:txBody>
        </p:sp>
        <p:sp>
          <p:nvSpPr>
            <p:cNvPr id="87" name="Oval 86">
              <a:extLst>
                <a:ext uri="{FF2B5EF4-FFF2-40B4-BE49-F238E27FC236}">
                  <a16:creationId xmlns:a16="http://schemas.microsoft.com/office/drawing/2014/main" id="{36902800-E5F6-4328-9BA9-624348244B7E}"/>
                </a:ext>
              </a:extLst>
            </p:cNvPr>
            <p:cNvSpPr/>
            <p:nvPr/>
          </p:nvSpPr>
          <p:spPr>
            <a:xfrm>
              <a:off x="9354696" y="2471285"/>
              <a:ext cx="881792" cy="88151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8" name="Graphic 87" descr="Wireless router">
              <a:extLst>
                <a:ext uri="{FF2B5EF4-FFF2-40B4-BE49-F238E27FC236}">
                  <a16:creationId xmlns:a16="http://schemas.microsoft.com/office/drawing/2014/main" id="{570EA8BA-61F5-413B-B38F-8531D95FB5A5}"/>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354696" y="2447466"/>
              <a:ext cx="897668" cy="897668"/>
            </a:xfrm>
            <a:prstGeom prst="rect">
              <a:avLst/>
            </a:prstGeom>
          </p:spPr>
        </p:pic>
      </p:grpSp>
      <p:pic>
        <p:nvPicPr>
          <p:cNvPr id="94" name="Graphic 93" descr="Lock">
            <a:extLst>
              <a:ext uri="{FF2B5EF4-FFF2-40B4-BE49-F238E27FC236}">
                <a16:creationId xmlns:a16="http://schemas.microsoft.com/office/drawing/2014/main" id="{F82CC73B-AB11-4B69-B391-57F8278D818E}"/>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531119" y="4551688"/>
            <a:ext cx="914400" cy="914400"/>
          </a:xfrm>
          <a:prstGeom prst="rect">
            <a:avLst/>
          </a:prstGeom>
        </p:spPr>
      </p:pic>
    </p:spTree>
    <p:extLst>
      <p:ext uri="{BB962C8B-B14F-4D97-AF65-F5344CB8AC3E}">
        <p14:creationId xmlns:p14="http://schemas.microsoft.com/office/powerpoint/2010/main" val="158405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EDF0B-7F78-4118-A923-CD8B7C3A3D92}"/>
              </a:ext>
            </a:extLst>
          </p:cNvPr>
          <p:cNvSpPr>
            <a:spLocks noGrp="1"/>
          </p:cNvSpPr>
          <p:nvPr>
            <p:ph type="title"/>
          </p:nvPr>
        </p:nvSpPr>
        <p:spPr/>
        <p:txBody>
          <a:bodyPr/>
          <a:lstStyle/>
          <a:p>
            <a:r>
              <a:rPr lang="en-US" dirty="0"/>
              <a:t>Typical land breakdown</a:t>
            </a:r>
          </a:p>
        </p:txBody>
      </p:sp>
      <p:sp>
        <p:nvSpPr>
          <p:cNvPr id="3" name="Date Placeholder 2">
            <a:extLst>
              <a:ext uri="{FF2B5EF4-FFF2-40B4-BE49-F238E27FC236}">
                <a16:creationId xmlns:a16="http://schemas.microsoft.com/office/drawing/2014/main" id="{B5CFE21F-F441-41FB-BCD4-F377BFE2794D}"/>
              </a:ext>
            </a:extLst>
          </p:cNvPr>
          <p:cNvSpPr>
            <a:spLocks noGrp="1"/>
          </p:cNvSpPr>
          <p:nvPr>
            <p:ph type="dt" sz="half" idx="10"/>
          </p:nvPr>
        </p:nvSpPr>
        <p:spPr/>
        <p:txBody>
          <a:bodyPr/>
          <a:lstStyle/>
          <a:p>
            <a:fld id="{0EA97B67-22F6-476B-BE3F-6E6EAD43D5AD}" type="datetime6">
              <a:rPr lang="en-US" smtClean="0"/>
              <a:t>January 19</a:t>
            </a:fld>
            <a:endParaRPr lang="en-US" dirty="0"/>
          </a:p>
        </p:txBody>
      </p:sp>
      <p:sp>
        <p:nvSpPr>
          <p:cNvPr id="4" name="Footer Placeholder 3">
            <a:extLst>
              <a:ext uri="{FF2B5EF4-FFF2-40B4-BE49-F238E27FC236}">
                <a16:creationId xmlns:a16="http://schemas.microsoft.com/office/drawing/2014/main" id="{483A481B-F542-413B-A2A6-D9FBEACD999B}"/>
              </a:ext>
            </a:extLst>
          </p:cNvPr>
          <p:cNvSpPr>
            <a:spLocks noGrp="1"/>
          </p:cNvSpPr>
          <p:nvPr>
            <p:ph type="ftr" sz="quarter" idx="11"/>
          </p:nvPr>
        </p:nvSpPr>
        <p:spPr/>
        <p:txBody>
          <a:bodyPr/>
          <a:lstStyle/>
          <a:p>
            <a:r>
              <a:rPr lang="en-US"/>
              <a:t>CONFIDENTIAL</a:t>
            </a:r>
          </a:p>
        </p:txBody>
      </p:sp>
      <p:sp>
        <p:nvSpPr>
          <p:cNvPr id="5" name="Slide Number Placeholder 4">
            <a:extLst>
              <a:ext uri="{FF2B5EF4-FFF2-40B4-BE49-F238E27FC236}">
                <a16:creationId xmlns:a16="http://schemas.microsoft.com/office/drawing/2014/main" id="{D3D03B57-F2D2-4C39-A66C-D2CA5D588E77}"/>
              </a:ext>
            </a:extLst>
          </p:cNvPr>
          <p:cNvSpPr>
            <a:spLocks noGrp="1"/>
          </p:cNvSpPr>
          <p:nvPr>
            <p:ph type="sldNum" sz="quarter" idx="12"/>
          </p:nvPr>
        </p:nvSpPr>
        <p:spPr/>
        <p:txBody>
          <a:bodyPr/>
          <a:lstStyle/>
          <a:p>
            <a:fld id="{48F63A3B-78C7-47BE-AE5E-E10140E04643}" type="slidenum">
              <a:rPr lang="en-US" smtClean="0"/>
              <a:t>15</a:t>
            </a:fld>
            <a:endParaRPr lang="en-US" dirty="0"/>
          </a:p>
        </p:txBody>
      </p:sp>
      <p:sp>
        <p:nvSpPr>
          <p:cNvPr id="22" name="Content Placeholder 21">
            <a:extLst>
              <a:ext uri="{FF2B5EF4-FFF2-40B4-BE49-F238E27FC236}">
                <a16:creationId xmlns:a16="http://schemas.microsoft.com/office/drawing/2014/main" id="{2148B8FA-0A00-46A5-9824-78F8708FD8D3}"/>
              </a:ext>
            </a:extLst>
          </p:cNvPr>
          <p:cNvSpPr>
            <a:spLocks noGrp="1"/>
          </p:cNvSpPr>
          <p:nvPr>
            <p:ph sz="quarter" idx="13"/>
          </p:nvPr>
        </p:nvSpPr>
        <p:spPr/>
        <p:txBody>
          <a:bodyPr/>
          <a:lstStyle/>
          <a:p>
            <a:r>
              <a:rPr lang="en-US" dirty="0"/>
              <a:t>DEVELOPMENT FRAMEWORK</a:t>
            </a:r>
          </a:p>
        </p:txBody>
      </p:sp>
      <p:graphicFrame>
        <p:nvGraphicFramePr>
          <p:cNvPr id="25" name="Chart 24">
            <a:extLst>
              <a:ext uri="{FF2B5EF4-FFF2-40B4-BE49-F238E27FC236}">
                <a16:creationId xmlns:a16="http://schemas.microsoft.com/office/drawing/2014/main" id="{620020AE-1C48-4712-88CF-3C621EE1568E}"/>
              </a:ext>
            </a:extLst>
          </p:cNvPr>
          <p:cNvGraphicFramePr/>
          <p:nvPr>
            <p:extLst>
              <p:ext uri="{D42A27DB-BD31-4B8C-83A1-F6EECF244321}">
                <p14:modId xmlns:p14="http://schemas.microsoft.com/office/powerpoint/2010/main" val="2495295441"/>
              </p:ext>
            </p:extLst>
          </p:nvPr>
        </p:nvGraphicFramePr>
        <p:xfrm>
          <a:off x="2106612" y="1036638"/>
          <a:ext cx="7966075" cy="5551030"/>
        </p:xfrm>
        <a:graphic>
          <a:graphicData uri="http://schemas.openxmlformats.org/drawingml/2006/chart">
            <c:chart xmlns:c="http://schemas.openxmlformats.org/drawingml/2006/chart" xmlns:r="http://schemas.openxmlformats.org/officeDocument/2006/relationships" r:id="rId2"/>
          </a:graphicData>
        </a:graphic>
      </p:graphicFrame>
      <p:grpSp>
        <p:nvGrpSpPr>
          <p:cNvPr id="39" name="Group 38">
            <a:extLst>
              <a:ext uri="{FF2B5EF4-FFF2-40B4-BE49-F238E27FC236}">
                <a16:creationId xmlns:a16="http://schemas.microsoft.com/office/drawing/2014/main" id="{E15BD03F-3B4A-4920-A20E-E5AF5EA4C51B}"/>
              </a:ext>
            </a:extLst>
          </p:cNvPr>
          <p:cNvGrpSpPr/>
          <p:nvPr/>
        </p:nvGrpSpPr>
        <p:grpSpPr>
          <a:xfrm>
            <a:off x="8229460" y="2689329"/>
            <a:ext cx="1011237" cy="784225"/>
            <a:chOff x="10481408" y="2145158"/>
            <a:chExt cx="1011237" cy="784225"/>
          </a:xfrm>
        </p:grpSpPr>
        <p:sp>
          <p:nvSpPr>
            <p:cNvPr id="40" name="Rectangle 40">
              <a:extLst>
                <a:ext uri="{FF2B5EF4-FFF2-40B4-BE49-F238E27FC236}">
                  <a16:creationId xmlns:a16="http://schemas.microsoft.com/office/drawing/2014/main" id="{826A52B3-8383-49B8-BD4E-0C9628A691A3}"/>
                </a:ext>
              </a:extLst>
            </p:cNvPr>
            <p:cNvSpPr>
              <a:spLocks noChangeArrowheads="1"/>
            </p:cNvSpPr>
            <p:nvPr/>
          </p:nvSpPr>
          <p:spPr bwMode="auto">
            <a:xfrm>
              <a:off x="10932258" y="2275333"/>
              <a:ext cx="204787" cy="280987"/>
            </a:xfrm>
            <a:prstGeom prst="rect">
              <a:avLst/>
            </a:prstGeom>
            <a:solidFill>
              <a:srgbClr val="FFFFFF"/>
            </a:solidFill>
            <a:ln w="19050"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1" name="Freeform 41">
              <a:extLst>
                <a:ext uri="{FF2B5EF4-FFF2-40B4-BE49-F238E27FC236}">
                  <a16:creationId xmlns:a16="http://schemas.microsoft.com/office/drawing/2014/main" id="{2A70DEFC-AB94-4307-B071-F57998F851A0}"/>
                </a:ext>
              </a:extLst>
            </p:cNvPr>
            <p:cNvSpPr>
              <a:spLocks/>
            </p:cNvSpPr>
            <p:nvPr/>
          </p:nvSpPr>
          <p:spPr bwMode="auto">
            <a:xfrm>
              <a:off x="10683021" y="2145158"/>
              <a:ext cx="347662" cy="147637"/>
            </a:xfrm>
            <a:custGeom>
              <a:avLst/>
              <a:gdLst/>
              <a:ahLst/>
              <a:cxnLst>
                <a:cxn ang="0">
                  <a:pos x="3" y="93"/>
                </a:cxn>
                <a:cxn ang="0">
                  <a:pos x="0" y="88"/>
                </a:cxn>
                <a:cxn ang="0">
                  <a:pos x="83" y="0"/>
                </a:cxn>
                <a:cxn ang="0">
                  <a:pos x="219" y="0"/>
                </a:cxn>
                <a:cxn ang="0">
                  <a:pos x="210" y="9"/>
                </a:cxn>
                <a:cxn ang="0">
                  <a:pos x="219" y="9"/>
                </a:cxn>
                <a:cxn ang="0">
                  <a:pos x="139" y="93"/>
                </a:cxn>
                <a:cxn ang="0">
                  <a:pos x="3" y="93"/>
                </a:cxn>
              </a:cxnLst>
              <a:rect l="0" t="0" r="r" b="b"/>
              <a:pathLst>
                <a:path w="219" h="93">
                  <a:moveTo>
                    <a:pt x="3" y="93"/>
                  </a:moveTo>
                  <a:lnTo>
                    <a:pt x="0" y="88"/>
                  </a:lnTo>
                  <a:lnTo>
                    <a:pt x="83" y="0"/>
                  </a:lnTo>
                  <a:lnTo>
                    <a:pt x="219" y="0"/>
                  </a:lnTo>
                  <a:lnTo>
                    <a:pt x="210" y="9"/>
                  </a:lnTo>
                  <a:lnTo>
                    <a:pt x="219" y="9"/>
                  </a:lnTo>
                  <a:lnTo>
                    <a:pt x="139" y="93"/>
                  </a:lnTo>
                  <a:lnTo>
                    <a:pt x="3" y="93"/>
                  </a:lnTo>
                  <a:close/>
                </a:path>
              </a:pathLst>
            </a:custGeom>
            <a:solidFill>
              <a:schemeClr val="tx2"/>
            </a:solidFill>
            <a:ln w="1588"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2" name="Freeform 42">
              <a:extLst>
                <a:ext uri="{FF2B5EF4-FFF2-40B4-BE49-F238E27FC236}">
                  <a16:creationId xmlns:a16="http://schemas.microsoft.com/office/drawing/2014/main" id="{41541820-06C4-42BE-A3AD-AD4F58022E73}"/>
                </a:ext>
              </a:extLst>
            </p:cNvPr>
            <p:cNvSpPr>
              <a:spLocks/>
            </p:cNvSpPr>
            <p:nvPr/>
          </p:nvSpPr>
          <p:spPr bwMode="auto">
            <a:xfrm>
              <a:off x="10700483" y="2159446"/>
              <a:ext cx="231775" cy="396875"/>
            </a:xfrm>
            <a:custGeom>
              <a:avLst/>
              <a:gdLst/>
              <a:ahLst/>
              <a:cxnLst>
                <a:cxn ang="0">
                  <a:pos x="0" y="250"/>
                </a:cxn>
                <a:cxn ang="0">
                  <a:pos x="0" y="77"/>
                </a:cxn>
                <a:cxn ang="0">
                  <a:pos x="37" y="38"/>
                </a:cxn>
                <a:cxn ang="0">
                  <a:pos x="73" y="0"/>
                </a:cxn>
                <a:cxn ang="0">
                  <a:pos x="109" y="38"/>
                </a:cxn>
                <a:cxn ang="0">
                  <a:pos x="146" y="77"/>
                </a:cxn>
                <a:cxn ang="0">
                  <a:pos x="146" y="77"/>
                </a:cxn>
                <a:cxn ang="0">
                  <a:pos x="146" y="250"/>
                </a:cxn>
                <a:cxn ang="0">
                  <a:pos x="0" y="250"/>
                </a:cxn>
              </a:cxnLst>
              <a:rect l="0" t="0" r="r" b="b"/>
              <a:pathLst>
                <a:path w="146" h="250">
                  <a:moveTo>
                    <a:pt x="0" y="250"/>
                  </a:moveTo>
                  <a:lnTo>
                    <a:pt x="0" y="77"/>
                  </a:lnTo>
                  <a:lnTo>
                    <a:pt x="37" y="38"/>
                  </a:lnTo>
                  <a:lnTo>
                    <a:pt x="73" y="0"/>
                  </a:lnTo>
                  <a:lnTo>
                    <a:pt x="109" y="38"/>
                  </a:lnTo>
                  <a:lnTo>
                    <a:pt x="146" y="77"/>
                  </a:lnTo>
                  <a:lnTo>
                    <a:pt x="146" y="77"/>
                  </a:lnTo>
                  <a:lnTo>
                    <a:pt x="146" y="250"/>
                  </a:lnTo>
                  <a:lnTo>
                    <a:pt x="0" y="250"/>
                  </a:lnTo>
                  <a:close/>
                </a:path>
              </a:pathLst>
            </a:custGeom>
            <a:solidFill>
              <a:srgbClr val="FFFFFF"/>
            </a:solidFill>
            <a:ln w="19050"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3" name="Freeform 43">
              <a:extLst>
                <a:ext uri="{FF2B5EF4-FFF2-40B4-BE49-F238E27FC236}">
                  <a16:creationId xmlns:a16="http://schemas.microsoft.com/office/drawing/2014/main" id="{7553AF50-6097-40A8-941A-9FE8FC820D8B}"/>
                </a:ext>
              </a:extLst>
            </p:cNvPr>
            <p:cNvSpPr>
              <a:spLocks/>
            </p:cNvSpPr>
            <p:nvPr/>
          </p:nvSpPr>
          <p:spPr bwMode="auto">
            <a:xfrm>
              <a:off x="10814783" y="2145158"/>
              <a:ext cx="342900" cy="147637"/>
            </a:xfrm>
            <a:custGeom>
              <a:avLst/>
              <a:gdLst/>
              <a:ahLst/>
              <a:cxnLst>
                <a:cxn ang="0">
                  <a:pos x="80" y="93"/>
                </a:cxn>
                <a:cxn ang="0">
                  <a:pos x="0" y="9"/>
                </a:cxn>
                <a:cxn ang="0">
                  <a:pos x="9" y="9"/>
                </a:cxn>
                <a:cxn ang="0">
                  <a:pos x="0" y="0"/>
                </a:cxn>
                <a:cxn ang="0">
                  <a:pos x="136" y="0"/>
                </a:cxn>
                <a:cxn ang="0">
                  <a:pos x="216" y="84"/>
                </a:cxn>
                <a:cxn ang="0">
                  <a:pos x="211" y="93"/>
                </a:cxn>
                <a:cxn ang="0">
                  <a:pos x="80" y="93"/>
                </a:cxn>
              </a:cxnLst>
              <a:rect l="0" t="0" r="r" b="b"/>
              <a:pathLst>
                <a:path w="216" h="93">
                  <a:moveTo>
                    <a:pt x="80" y="93"/>
                  </a:moveTo>
                  <a:lnTo>
                    <a:pt x="0" y="9"/>
                  </a:lnTo>
                  <a:lnTo>
                    <a:pt x="9" y="9"/>
                  </a:lnTo>
                  <a:lnTo>
                    <a:pt x="0" y="0"/>
                  </a:lnTo>
                  <a:lnTo>
                    <a:pt x="136" y="0"/>
                  </a:lnTo>
                  <a:lnTo>
                    <a:pt x="216" y="84"/>
                  </a:lnTo>
                  <a:lnTo>
                    <a:pt x="211" y="93"/>
                  </a:lnTo>
                  <a:lnTo>
                    <a:pt x="80" y="93"/>
                  </a:lnTo>
                  <a:close/>
                </a:path>
              </a:pathLst>
            </a:custGeom>
            <a:solidFill>
              <a:schemeClr val="tx2"/>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4" name="Rectangle 44">
              <a:extLst>
                <a:ext uri="{FF2B5EF4-FFF2-40B4-BE49-F238E27FC236}">
                  <a16:creationId xmlns:a16="http://schemas.microsoft.com/office/drawing/2014/main" id="{31CFA238-5CCF-49F0-BBCE-6DF6D0D6D107}"/>
                </a:ext>
              </a:extLst>
            </p:cNvPr>
            <p:cNvSpPr>
              <a:spLocks noChangeArrowheads="1"/>
            </p:cNvSpPr>
            <p:nvPr/>
          </p:nvSpPr>
          <p:spPr bwMode="auto">
            <a:xfrm>
              <a:off x="11067196" y="2507108"/>
              <a:ext cx="288925" cy="396875"/>
            </a:xfrm>
            <a:prstGeom prst="rect">
              <a:avLst/>
            </a:prstGeom>
            <a:solidFill>
              <a:srgbClr val="FFFFFF"/>
            </a:solidFill>
            <a:ln w="20638"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5" name="Freeform 45">
              <a:extLst>
                <a:ext uri="{FF2B5EF4-FFF2-40B4-BE49-F238E27FC236}">
                  <a16:creationId xmlns:a16="http://schemas.microsoft.com/office/drawing/2014/main" id="{E24E7C56-7439-4F77-9B2F-430F95CD27FA}"/>
                </a:ext>
              </a:extLst>
            </p:cNvPr>
            <p:cNvSpPr>
              <a:spLocks/>
            </p:cNvSpPr>
            <p:nvPr/>
          </p:nvSpPr>
          <p:spPr bwMode="auto">
            <a:xfrm>
              <a:off x="10713183" y="2321371"/>
              <a:ext cx="492125" cy="211137"/>
            </a:xfrm>
            <a:custGeom>
              <a:avLst/>
              <a:gdLst/>
              <a:ahLst/>
              <a:cxnLst>
                <a:cxn ang="0">
                  <a:pos x="4" y="133"/>
                </a:cxn>
                <a:cxn ang="0">
                  <a:pos x="0" y="126"/>
                </a:cxn>
                <a:cxn ang="0">
                  <a:pos x="117" y="0"/>
                </a:cxn>
                <a:cxn ang="0">
                  <a:pos x="310" y="0"/>
                </a:cxn>
                <a:cxn ang="0">
                  <a:pos x="298" y="13"/>
                </a:cxn>
                <a:cxn ang="0">
                  <a:pos x="310" y="13"/>
                </a:cxn>
                <a:cxn ang="0">
                  <a:pos x="197" y="133"/>
                </a:cxn>
                <a:cxn ang="0">
                  <a:pos x="4" y="133"/>
                </a:cxn>
              </a:cxnLst>
              <a:rect l="0" t="0" r="r" b="b"/>
              <a:pathLst>
                <a:path w="310" h="133">
                  <a:moveTo>
                    <a:pt x="4" y="133"/>
                  </a:moveTo>
                  <a:lnTo>
                    <a:pt x="0" y="126"/>
                  </a:lnTo>
                  <a:lnTo>
                    <a:pt x="117" y="0"/>
                  </a:lnTo>
                  <a:lnTo>
                    <a:pt x="310" y="0"/>
                  </a:lnTo>
                  <a:lnTo>
                    <a:pt x="298" y="13"/>
                  </a:lnTo>
                  <a:lnTo>
                    <a:pt x="310" y="13"/>
                  </a:lnTo>
                  <a:lnTo>
                    <a:pt x="197" y="133"/>
                  </a:lnTo>
                  <a:lnTo>
                    <a:pt x="4" y="133"/>
                  </a:lnTo>
                  <a:close/>
                </a:path>
              </a:pathLst>
            </a:custGeom>
            <a:solidFill>
              <a:srgbClr val="669E77"/>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6" name="Freeform 46">
              <a:extLst>
                <a:ext uri="{FF2B5EF4-FFF2-40B4-BE49-F238E27FC236}">
                  <a16:creationId xmlns:a16="http://schemas.microsoft.com/office/drawing/2014/main" id="{935AE6DB-5983-4939-98AE-8D71C3D79F22}"/>
                </a:ext>
              </a:extLst>
            </p:cNvPr>
            <p:cNvSpPr>
              <a:spLocks/>
            </p:cNvSpPr>
            <p:nvPr/>
          </p:nvSpPr>
          <p:spPr bwMode="auto">
            <a:xfrm>
              <a:off x="10738583" y="2342008"/>
              <a:ext cx="328612" cy="561975"/>
            </a:xfrm>
            <a:custGeom>
              <a:avLst/>
              <a:gdLst/>
              <a:ahLst/>
              <a:cxnLst>
                <a:cxn ang="0">
                  <a:pos x="0" y="354"/>
                </a:cxn>
                <a:cxn ang="0">
                  <a:pos x="0" y="109"/>
                </a:cxn>
                <a:cxn ang="0">
                  <a:pos x="51" y="55"/>
                </a:cxn>
                <a:cxn ang="0">
                  <a:pos x="103" y="0"/>
                </a:cxn>
                <a:cxn ang="0">
                  <a:pos x="154" y="55"/>
                </a:cxn>
                <a:cxn ang="0">
                  <a:pos x="206" y="109"/>
                </a:cxn>
                <a:cxn ang="0">
                  <a:pos x="207" y="109"/>
                </a:cxn>
                <a:cxn ang="0">
                  <a:pos x="207" y="354"/>
                </a:cxn>
                <a:cxn ang="0">
                  <a:pos x="0" y="354"/>
                </a:cxn>
              </a:cxnLst>
              <a:rect l="0" t="0" r="r" b="b"/>
              <a:pathLst>
                <a:path w="207" h="354">
                  <a:moveTo>
                    <a:pt x="0" y="354"/>
                  </a:moveTo>
                  <a:lnTo>
                    <a:pt x="0" y="109"/>
                  </a:lnTo>
                  <a:lnTo>
                    <a:pt x="51" y="55"/>
                  </a:lnTo>
                  <a:lnTo>
                    <a:pt x="103" y="0"/>
                  </a:lnTo>
                  <a:lnTo>
                    <a:pt x="154" y="55"/>
                  </a:lnTo>
                  <a:lnTo>
                    <a:pt x="206" y="109"/>
                  </a:lnTo>
                  <a:lnTo>
                    <a:pt x="207" y="109"/>
                  </a:lnTo>
                  <a:lnTo>
                    <a:pt x="207" y="354"/>
                  </a:lnTo>
                  <a:lnTo>
                    <a:pt x="0" y="354"/>
                  </a:lnTo>
                  <a:close/>
                </a:path>
              </a:pathLst>
            </a:custGeom>
            <a:solidFill>
              <a:srgbClr val="FFFFFF"/>
            </a:solidFill>
            <a:ln w="20638"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7" name="Freeform 47">
              <a:extLst>
                <a:ext uri="{FF2B5EF4-FFF2-40B4-BE49-F238E27FC236}">
                  <a16:creationId xmlns:a16="http://schemas.microsoft.com/office/drawing/2014/main" id="{75994CC1-E4C7-447A-B299-264BCA4F530E}"/>
                </a:ext>
              </a:extLst>
            </p:cNvPr>
            <p:cNvSpPr>
              <a:spLocks/>
            </p:cNvSpPr>
            <p:nvPr/>
          </p:nvSpPr>
          <p:spPr bwMode="auto">
            <a:xfrm>
              <a:off x="10900508" y="2321371"/>
              <a:ext cx="484187" cy="211137"/>
            </a:xfrm>
            <a:custGeom>
              <a:avLst/>
              <a:gdLst/>
              <a:ahLst/>
              <a:cxnLst>
                <a:cxn ang="0">
                  <a:pos x="113" y="133"/>
                </a:cxn>
                <a:cxn ang="0">
                  <a:pos x="0" y="13"/>
                </a:cxn>
                <a:cxn ang="0">
                  <a:pos x="12" y="13"/>
                </a:cxn>
                <a:cxn ang="0">
                  <a:pos x="0" y="0"/>
                </a:cxn>
                <a:cxn ang="0">
                  <a:pos x="193" y="0"/>
                </a:cxn>
                <a:cxn ang="0">
                  <a:pos x="305" y="119"/>
                </a:cxn>
                <a:cxn ang="0">
                  <a:pos x="298" y="133"/>
                </a:cxn>
                <a:cxn ang="0">
                  <a:pos x="113" y="133"/>
                </a:cxn>
              </a:cxnLst>
              <a:rect l="0" t="0" r="r" b="b"/>
              <a:pathLst>
                <a:path w="305" h="133">
                  <a:moveTo>
                    <a:pt x="113" y="133"/>
                  </a:moveTo>
                  <a:lnTo>
                    <a:pt x="0" y="13"/>
                  </a:lnTo>
                  <a:lnTo>
                    <a:pt x="12" y="13"/>
                  </a:lnTo>
                  <a:lnTo>
                    <a:pt x="0" y="0"/>
                  </a:lnTo>
                  <a:lnTo>
                    <a:pt x="193" y="0"/>
                  </a:lnTo>
                  <a:lnTo>
                    <a:pt x="305" y="119"/>
                  </a:lnTo>
                  <a:lnTo>
                    <a:pt x="298" y="133"/>
                  </a:lnTo>
                  <a:lnTo>
                    <a:pt x="113" y="133"/>
                  </a:lnTo>
                  <a:close/>
                </a:path>
              </a:pathLst>
            </a:custGeom>
            <a:solidFill>
              <a:schemeClr val="tx2"/>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 name="Rectangle 48">
              <a:extLst>
                <a:ext uri="{FF2B5EF4-FFF2-40B4-BE49-F238E27FC236}">
                  <a16:creationId xmlns:a16="http://schemas.microsoft.com/office/drawing/2014/main" id="{B1322E0E-D215-4754-9EC1-E337852D8ACB}"/>
                </a:ext>
              </a:extLst>
            </p:cNvPr>
            <p:cNvSpPr>
              <a:spLocks noChangeArrowheads="1"/>
            </p:cNvSpPr>
            <p:nvPr/>
          </p:nvSpPr>
          <p:spPr bwMode="auto">
            <a:xfrm>
              <a:off x="10808433" y="2637283"/>
              <a:ext cx="196850" cy="269875"/>
            </a:xfrm>
            <a:prstGeom prst="rect">
              <a:avLst/>
            </a:prstGeom>
            <a:solidFill>
              <a:srgbClr val="FFFFFF"/>
            </a:solidFill>
            <a:ln w="17463"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9" name="Freeform 49">
              <a:extLst>
                <a:ext uri="{FF2B5EF4-FFF2-40B4-BE49-F238E27FC236}">
                  <a16:creationId xmlns:a16="http://schemas.microsoft.com/office/drawing/2014/main" id="{840DE2FD-A22F-4ACB-B693-2920A28EB432}"/>
                </a:ext>
              </a:extLst>
            </p:cNvPr>
            <p:cNvSpPr>
              <a:spLocks/>
            </p:cNvSpPr>
            <p:nvPr/>
          </p:nvSpPr>
          <p:spPr bwMode="auto">
            <a:xfrm>
              <a:off x="10567133" y="2510283"/>
              <a:ext cx="334962" cy="144462"/>
            </a:xfrm>
            <a:custGeom>
              <a:avLst/>
              <a:gdLst/>
              <a:ahLst/>
              <a:cxnLst>
                <a:cxn ang="0">
                  <a:pos x="3" y="91"/>
                </a:cxn>
                <a:cxn ang="0">
                  <a:pos x="0" y="86"/>
                </a:cxn>
                <a:cxn ang="0">
                  <a:pos x="80" y="0"/>
                </a:cxn>
                <a:cxn ang="0">
                  <a:pos x="211" y="0"/>
                </a:cxn>
                <a:cxn ang="0">
                  <a:pos x="203" y="9"/>
                </a:cxn>
                <a:cxn ang="0">
                  <a:pos x="211" y="9"/>
                </a:cxn>
                <a:cxn ang="0">
                  <a:pos x="134" y="91"/>
                </a:cxn>
                <a:cxn ang="0">
                  <a:pos x="3" y="91"/>
                </a:cxn>
              </a:cxnLst>
              <a:rect l="0" t="0" r="r" b="b"/>
              <a:pathLst>
                <a:path w="211" h="91">
                  <a:moveTo>
                    <a:pt x="3" y="91"/>
                  </a:moveTo>
                  <a:lnTo>
                    <a:pt x="0" y="86"/>
                  </a:lnTo>
                  <a:lnTo>
                    <a:pt x="80" y="0"/>
                  </a:lnTo>
                  <a:lnTo>
                    <a:pt x="211" y="0"/>
                  </a:lnTo>
                  <a:lnTo>
                    <a:pt x="203" y="9"/>
                  </a:lnTo>
                  <a:lnTo>
                    <a:pt x="211" y="9"/>
                  </a:lnTo>
                  <a:lnTo>
                    <a:pt x="134" y="91"/>
                  </a:lnTo>
                  <a:lnTo>
                    <a:pt x="3" y="91"/>
                  </a:lnTo>
                  <a:close/>
                </a:path>
              </a:pathLst>
            </a:custGeom>
            <a:solidFill>
              <a:schemeClr val="tx2"/>
            </a:solidFill>
            <a:ln w="1588"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0" name="Freeform 50">
              <a:extLst>
                <a:ext uri="{FF2B5EF4-FFF2-40B4-BE49-F238E27FC236}">
                  <a16:creationId xmlns:a16="http://schemas.microsoft.com/office/drawing/2014/main" id="{5F1555F8-45E3-4BFF-BF9A-09BD7BA192E8}"/>
                </a:ext>
              </a:extLst>
            </p:cNvPr>
            <p:cNvSpPr>
              <a:spLocks/>
            </p:cNvSpPr>
            <p:nvPr/>
          </p:nvSpPr>
          <p:spPr bwMode="auto">
            <a:xfrm>
              <a:off x="10595709" y="2511829"/>
              <a:ext cx="223837" cy="382587"/>
            </a:xfrm>
            <a:custGeom>
              <a:avLst/>
              <a:gdLst/>
              <a:ahLst/>
              <a:cxnLst>
                <a:cxn ang="0">
                  <a:pos x="0" y="241"/>
                </a:cxn>
                <a:cxn ang="0">
                  <a:pos x="0" y="74"/>
                </a:cxn>
                <a:cxn ang="0">
                  <a:pos x="35" y="37"/>
                </a:cxn>
                <a:cxn ang="0">
                  <a:pos x="70" y="0"/>
                </a:cxn>
                <a:cxn ang="0">
                  <a:pos x="105" y="37"/>
                </a:cxn>
                <a:cxn ang="0">
                  <a:pos x="140" y="74"/>
                </a:cxn>
                <a:cxn ang="0">
                  <a:pos x="141" y="74"/>
                </a:cxn>
                <a:cxn ang="0">
                  <a:pos x="141" y="241"/>
                </a:cxn>
                <a:cxn ang="0">
                  <a:pos x="0" y="241"/>
                </a:cxn>
              </a:cxnLst>
              <a:rect l="0" t="0" r="r" b="b"/>
              <a:pathLst>
                <a:path w="141" h="241">
                  <a:moveTo>
                    <a:pt x="0" y="241"/>
                  </a:moveTo>
                  <a:lnTo>
                    <a:pt x="0" y="74"/>
                  </a:lnTo>
                  <a:lnTo>
                    <a:pt x="35" y="37"/>
                  </a:lnTo>
                  <a:lnTo>
                    <a:pt x="70" y="0"/>
                  </a:lnTo>
                  <a:lnTo>
                    <a:pt x="105" y="37"/>
                  </a:lnTo>
                  <a:lnTo>
                    <a:pt x="140" y="74"/>
                  </a:lnTo>
                  <a:lnTo>
                    <a:pt x="141" y="74"/>
                  </a:lnTo>
                  <a:lnTo>
                    <a:pt x="141" y="241"/>
                  </a:lnTo>
                  <a:lnTo>
                    <a:pt x="0" y="241"/>
                  </a:lnTo>
                  <a:close/>
                </a:path>
              </a:pathLst>
            </a:custGeom>
            <a:solidFill>
              <a:srgbClr val="FFFFFF"/>
            </a:solidFill>
            <a:ln w="17463"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1" name="Freeform 51">
              <a:extLst>
                <a:ext uri="{FF2B5EF4-FFF2-40B4-BE49-F238E27FC236}">
                  <a16:creationId xmlns:a16="http://schemas.microsoft.com/office/drawing/2014/main" id="{9C17CBF3-F230-454A-B446-88B3BCC1F5EC}"/>
                </a:ext>
              </a:extLst>
            </p:cNvPr>
            <p:cNvSpPr>
              <a:spLocks/>
            </p:cNvSpPr>
            <p:nvPr/>
          </p:nvSpPr>
          <p:spPr bwMode="auto">
            <a:xfrm>
              <a:off x="10695721" y="2510283"/>
              <a:ext cx="328612" cy="144462"/>
            </a:xfrm>
            <a:custGeom>
              <a:avLst/>
              <a:gdLst/>
              <a:ahLst/>
              <a:cxnLst>
                <a:cxn ang="0">
                  <a:pos x="76" y="91"/>
                </a:cxn>
                <a:cxn ang="0">
                  <a:pos x="0" y="9"/>
                </a:cxn>
                <a:cxn ang="0">
                  <a:pos x="8" y="9"/>
                </a:cxn>
                <a:cxn ang="0">
                  <a:pos x="0" y="0"/>
                </a:cxn>
                <a:cxn ang="0">
                  <a:pos x="131" y="0"/>
                </a:cxn>
                <a:cxn ang="0">
                  <a:pos x="207" y="82"/>
                </a:cxn>
                <a:cxn ang="0">
                  <a:pos x="203" y="91"/>
                </a:cxn>
                <a:cxn ang="0">
                  <a:pos x="76" y="91"/>
                </a:cxn>
              </a:cxnLst>
              <a:rect l="0" t="0" r="r" b="b"/>
              <a:pathLst>
                <a:path w="207" h="91">
                  <a:moveTo>
                    <a:pt x="76" y="91"/>
                  </a:moveTo>
                  <a:lnTo>
                    <a:pt x="0" y="9"/>
                  </a:lnTo>
                  <a:lnTo>
                    <a:pt x="8" y="9"/>
                  </a:lnTo>
                  <a:lnTo>
                    <a:pt x="0" y="0"/>
                  </a:lnTo>
                  <a:lnTo>
                    <a:pt x="131" y="0"/>
                  </a:lnTo>
                  <a:lnTo>
                    <a:pt x="207" y="82"/>
                  </a:lnTo>
                  <a:lnTo>
                    <a:pt x="203" y="91"/>
                  </a:lnTo>
                  <a:lnTo>
                    <a:pt x="76" y="91"/>
                  </a:ln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2" name="Rectangle 52">
              <a:extLst>
                <a:ext uri="{FF2B5EF4-FFF2-40B4-BE49-F238E27FC236}">
                  <a16:creationId xmlns:a16="http://schemas.microsoft.com/office/drawing/2014/main" id="{0571E5E1-5677-4E08-AB57-BA4287CFC0CF}"/>
                </a:ext>
              </a:extLst>
            </p:cNvPr>
            <p:cNvSpPr>
              <a:spLocks noChangeArrowheads="1"/>
            </p:cNvSpPr>
            <p:nvPr/>
          </p:nvSpPr>
          <p:spPr bwMode="auto">
            <a:xfrm>
              <a:off x="11183083" y="2683321"/>
              <a:ext cx="195262" cy="223837"/>
            </a:xfrm>
            <a:prstGeom prst="rect">
              <a:avLst/>
            </a:prstGeom>
            <a:solidFill>
              <a:srgbClr val="FFFFFF"/>
            </a:solidFill>
            <a:ln w="17463"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3" name="Freeform 53">
              <a:extLst>
                <a:ext uri="{FF2B5EF4-FFF2-40B4-BE49-F238E27FC236}">
                  <a16:creationId xmlns:a16="http://schemas.microsoft.com/office/drawing/2014/main" id="{E447C83C-15D2-4E79-B21A-BF24CE920A71}"/>
                </a:ext>
              </a:extLst>
            </p:cNvPr>
            <p:cNvSpPr>
              <a:spLocks/>
            </p:cNvSpPr>
            <p:nvPr/>
          </p:nvSpPr>
          <p:spPr bwMode="auto">
            <a:xfrm>
              <a:off x="10941783" y="2556321"/>
              <a:ext cx="334962" cy="142875"/>
            </a:xfrm>
            <a:custGeom>
              <a:avLst/>
              <a:gdLst/>
              <a:ahLst/>
              <a:cxnLst>
                <a:cxn ang="0">
                  <a:pos x="3" y="90"/>
                </a:cxn>
                <a:cxn ang="0">
                  <a:pos x="0" y="86"/>
                </a:cxn>
                <a:cxn ang="0">
                  <a:pos x="80" y="0"/>
                </a:cxn>
                <a:cxn ang="0">
                  <a:pos x="211" y="0"/>
                </a:cxn>
                <a:cxn ang="0">
                  <a:pos x="203" y="9"/>
                </a:cxn>
                <a:cxn ang="0">
                  <a:pos x="211" y="9"/>
                </a:cxn>
                <a:cxn ang="0">
                  <a:pos x="134" y="90"/>
                </a:cxn>
                <a:cxn ang="0">
                  <a:pos x="3" y="90"/>
                </a:cxn>
              </a:cxnLst>
              <a:rect l="0" t="0" r="r" b="b"/>
              <a:pathLst>
                <a:path w="211" h="90">
                  <a:moveTo>
                    <a:pt x="3" y="90"/>
                  </a:moveTo>
                  <a:lnTo>
                    <a:pt x="0" y="86"/>
                  </a:lnTo>
                  <a:lnTo>
                    <a:pt x="80" y="0"/>
                  </a:lnTo>
                  <a:lnTo>
                    <a:pt x="211" y="0"/>
                  </a:lnTo>
                  <a:lnTo>
                    <a:pt x="203" y="9"/>
                  </a:lnTo>
                  <a:lnTo>
                    <a:pt x="211" y="9"/>
                  </a:lnTo>
                  <a:lnTo>
                    <a:pt x="134" y="90"/>
                  </a:lnTo>
                  <a:lnTo>
                    <a:pt x="3" y="90"/>
                  </a:lnTo>
                  <a:close/>
                </a:path>
              </a:pathLst>
            </a:custGeom>
            <a:solidFill>
              <a:schemeClr val="tx2"/>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4" name="Freeform 54">
              <a:extLst>
                <a:ext uri="{FF2B5EF4-FFF2-40B4-BE49-F238E27FC236}">
                  <a16:creationId xmlns:a16="http://schemas.microsoft.com/office/drawing/2014/main" id="{E3378868-C03B-4090-989B-79B168943F1E}"/>
                </a:ext>
              </a:extLst>
            </p:cNvPr>
            <p:cNvSpPr>
              <a:spLocks/>
            </p:cNvSpPr>
            <p:nvPr/>
          </p:nvSpPr>
          <p:spPr bwMode="auto">
            <a:xfrm>
              <a:off x="10959246" y="2570608"/>
              <a:ext cx="223837" cy="336550"/>
            </a:xfrm>
            <a:custGeom>
              <a:avLst/>
              <a:gdLst/>
              <a:ahLst/>
              <a:cxnLst>
                <a:cxn ang="0">
                  <a:pos x="0" y="212"/>
                </a:cxn>
                <a:cxn ang="0">
                  <a:pos x="0" y="74"/>
                </a:cxn>
                <a:cxn ang="0">
                  <a:pos x="35" y="37"/>
                </a:cxn>
                <a:cxn ang="0">
                  <a:pos x="70" y="0"/>
                </a:cxn>
                <a:cxn ang="0">
                  <a:pos x="105" y="37"/>
                </a:cxn>
                <a:cxn ang="0">
                  <a:pos x="140" y="74"/>
                </a:cxn>
                <a:cxn ang="0">
                  <a:pos x="141" y="74"/>
                </a:cxn>
                <a:cxn ang="0">
                  <a:pos x="141" y="212"/>
                </a:cxn>
                <a:cxn ang="0">
                  <a:pos x="0" y="212"/>
                </a:cxn>
              </a:cxnLst>
              <a:rect l="0" t="0" r="r" b="b"/>
              <a:pathLst>
                <a:path w="141" h="212">
                  <a:moveTo>
                    <a:pt x="0" y="212"/>
                  </a:moveTo>
                  <a:lnTo>
                    <a:pt x="0" y="74"/>
                  </a:lnTo>
                  <a:lnTo>
                    <a:pt x="35" y="37"/>
                  </a:lnTo>
                  <a:lnTo>
                    <a:pt x="70" y="0"/>
                  </a:lnTo>
                  <a:lnTo>
                    <a:pt x="105" y="37"/>
                  </a:lnTo>
                  <a:lnTo>
                    <a:pt x="140" y="74"/>
                  </a:lnTo>
                  <a:lnTo>
                    <a:pt x="141" y="74"/>
                  </a:lnTo>
                  <a:lnTo>
                    <a:pt x="141" y="212"/>
                  </a:lnTo>
                  <a:lnTo>
                    <a:pt x="0" y="212"/>
                  </a:lnTo>
                  <a:close/>
                </a:path>
              </a:pathLst>
            </a:custGeom>
            <a:solidFill>
              <a:srgbClr val="FFFFFF"/>
            </a:solidFill>
            <a:ln w="17463" cap="flat">
              <a:solidFill>
                <a:schemeClr val="tx2"/>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5" name="Freeform 55">
              <a:extLst>
                <a:ext uri="{FF2B5EF4-FFF2-40B4-BE49-F238E27FC236}">
                  <a16:creationId xmlns:a16="http://schemas.microsoft.com/office/drawing/2014/main" id="{6B68B75C-C02B-483C-ACE7-632EDF210C2C}"/>
                </a:ext>
              </a:extLst>
            </p:cNvPr>
            <p:cNvSpPr>
              <a:spLocks/>
            </p:cNvSpPr>
            <p:nvPr/>
          </p:nvSpPr>
          <p:spPr bwMode="auto">
            <a:xfrm>
              <a:off x="11068783" y="2556321"/>
              <a:ext cx="330200" cy="142875"/>
            </a:xfrm>
            <a:custGeom>
              <a:avLst/>
              <a:gdLst/>
              <a:ahLst/>
              <a:cxnLst>
                <a:cxn ang="0">
                  <a:pos x="77" y="90"/>
                </a:cxn>
                <a:cxn ang="0">
                  <a:pos x="0" y="9"/>
                </a:cxn>
                <a:cxn ang="0">
                  <a:pos x="9" y="9"/>
                </a:cxn>
                <a:cxn ang="0">
                  <a:pos x="0" y="0"/>
                </a:cxn>
                <a:cxn ang="0">
                  <a:pos x="131" y="0"/>
                </a:cxn>
                <a:cxn ang="0">
                  <a:pos x="208" y="81"/>
                </a:cxn>
                <a:cxn ang="0">
                  <a:pos x="203" y="90"/>
                </a:cxn>
                <a:cxn ang="0">
                  <a:pos x="77" y="90"/>
                </a:cxn>
              </a:cxnLst>
              <a:rect l="0" t="0" r="r" b="b"/>
              <a:pathLst>
                <a:path w="208" h="90">
                  <a:moveTo>
                    <a:pt x="77" y="90"/>
                  </a:moveTo>
                  <a:lnTo>
                    <a:pt x="0" y="9"/>
                  </a:lnTo>
                  <a:lnTo>
                    <a:pt x="9" y="9"/>
                  </a:lnTo>
                  <a:lnTo>
                    <a:pt x="0" y="0"/>
                  </a:lnTo>
                  <a:lnTo>
                    <a:pt x="131" y="0"/>
                  </a:lnTo>
                  <a:lnTo>
                    <a:pt x="208" y="81"/>
                  </a:lnTo>
                  <a:lnTo>
                    <a:pt x="203" y="90"/>
                  </a:lnTo>
                  <a:lnTo>
                    <a:pt x="77" y="90"/>
                  </a:ln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6" name="Rectangle 58">
              <a:extLst>
                <a:ext uri="{FF2B5EF4-FFF2-40B4-BE49-F238E27FC236}">
                  <a16:creationId xmlns:a16="http://schemas.microsoft.com/office/drawing/2014/main" id="{89D3E7AF-586A-4C22-914B-558CF6A8A6FC}"/>
                </a:ext>
              </a:extLst>
            </p:cNvPr>
            <p:cNvSpPr>
              <a:spLocks noChangeArrowheads="1"/>
            </p:cNvSpPr>
            <p:nvPr/>
          </p:nvSpPr>
          <p:spPr bwMode="auto">
            <a:xfrm>
              <a:off x="11030683" y="2716658"/>
              <a:ext cx="52387" cy="79375"/>
            </a:xfrm>
            <a:prstGeom prst="rect">
              <a:avLst/>
            </a:prstGeom>
            <a:solidFill>
              <a:schemeClr val="tx2"/>
            </a:solid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7" name="Rectangle 59">
              <a:extLst>
                <a:ext uri="{FF2B5EF4-FFF2-40B4-BE49-F238E27FC236}">
                  <a16:creationId xmlns:a16="http://schemas.microsoft.com/office/drawing/2014/main" id="{1C3BCCB1-1FAC-4872-BE21-12A4BA0E88B2}"/>
                </a:ext>
              </a:extLst>
            </p:cNvPr>
            <p:cNvSpPr>
              <a:spLocks noChangeArrowheads="1"/>
            </p:cNvSpPr>
            <p:nvPr/>
          </p:nvSpPr>
          <p:spPr bwMode="auto">
            <a:xfrm>
              <a:off x="11038621" y="2708721"/>
              <a:ext cx="52387" cy="79375"/>
            </a:xfrm>
            <a:prstGeom prst="rect">
              <a:avLst/>
            </a:prstGeom>
            <a:solidFill>
              <a:schemeClr val="tx2"/>
            </a:solidFill>
            <a:ln w="4763"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8" name="Rectangle 60">
              <a:extLst>
                <a:ext uri="{FF2B5EF4-FFF2-40B4-BE49-F238E27FC236}">
                  <a16:creationId xmlns:a16="http://schemas.microsoft.com/office/drawing/2014/main" id="{834E2850-D6A6-40AA-B520-BA896D2912C1}"/>
                </a:ext>
              </a:extLst>
            </p:cNvPr>
            <p:cNvSpPr>
              <a:spLocks noChangeArrowheads="1"/>
            </p:cNvSpPr>
            <p:nvPr/>
          </p:nvSpPr>
          <p:spPr bwMode="auto">
            <a:xfrm>
              <a:off x="10652858" y="2788096"/>
              <a:ext cx="58737" cy="88900"/>
            </a:xfrm>
            <a:prstGeom prst="rect">
              <a:avLst/>
            </a:prstGeom>
            <a:solidFill>
              <a:srgbClr val="669E77"/>
            </a:solid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9" name="Rectangle 61">
              <a:extLst>
                <a:ext uri="{FF2B5EF4-FFF2-40B4-BE49-F238E27FC236}">
                  <a16:creationId xmlns:a16="http://schemas.microsoft.com/office/drawing/2014/main" id="{E7897687-CD57-4C45-8B5F-9E3238E2B86C}"/>
                </a:ext>
              </a:extLst>
            </p:cNvPr>
            <p:cNvSpPr>
              <a:spLocks noChangeArrowheads="1"/>
            </p:cNvSpPr>
            <p:nvPr/>
          </p:nvSpPr>
          <p:spPr bwMode="auto">
            <a:xfrm>
              <a:off x="10662383" y="2778571"/>
              <a:ext cx="57150" cy="88900"/>
            </a:xfrm>
            <a:prstGeom prst="rect">
              <a:avLst/>
            </a:prstGeom>
            <a:solidFill>
              <a:schemeClr val="tx2"/>
            </a:solidFill>
            <a:ln w="6350"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0" name="Rectangle 62">
              <a:extLst>
                <a:ext uri="{FF2B5EF4-FFF2-40B4-BE49-F238E27FC236}">
                  <a16:creationId xmlns:a16="http://schemas.microsoft.com/office/drawing/2014/main" id="{E1D51587-72C2-44A4-A794-66AAACECBC7B}"/>
                </a:ext>
              </a:extLst>
            </p:cNvPr>
            <p:cNvSpPr>
              <a:spLocks noChangeArrowheads="1"/>
            </p:cNvSpPr>
            <p:nvPr/>
          </p:nvSpPr>
          <p:spPr bwMode="auto">
            <a:xfrm>
              <a:off x="10787796" y="2297558"/>
              <a:ext cx="50800" cy="79375"/>
            </a:xfrm>
            <a:prstGeom prst="rect">
              <a:avLst/>
            </a:prstGeom>
            <a:solidFill>
              <a:srgbClr val="669E77"/>
            </a:solid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1" name="Rectangle 63">
              <a:extLst>
                <a:ext uri="{FF2B5EF4-FFF2-40B4-BE49-F238E27FC236}">
                  <a16:creationId xmlns:a16="http://schemas.microsoft.com/office/drawing/2014/main" id="{BE63B976-A463-44C0-8CD7-FDE326D8D2E0}"/>
                </a:ext>
              </a:extLst>
            </p:cNvPr>
            <p:cNvSpPr>
              <a:spLocks noChangeArrowheads="1"/>
            </p:cNvSpPr>
            <p:nvPr/>
          </p:nvSpPr>
          <p:spPr bwMode="auto">
            <a:xfrm>
              <a:off x="10795733" y="2288033"/>
              <a:ext cx="52387" cy="80962"/>
            </a:xfrm>
            <a:prstGeom prst="rect">
              <a:avLst/>
            </a:prstGeom>
            <a:solidFill>
              <a:schemeClr val="tx2"/>
            </a:solidFill>
            <a:ln w="4763"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2" name="Rectangle 64">
              <a:extLst>
                <a:ext uri="{FF2B5EF4-FFF2-40B4-BE49-F238E27FC236}">
                  <a16:creationId xmlns:a16="http://schemas.microsoft.com/office/drawing/2014/main" id="{9F92B1A1-ABD4-433C-BA34-D74491F762DB}"/>
                </a:ext>
              </a:extLst>
            </p:cNvPr>
            <p:cNvSpPr>
              <a:spLocks noChangeArrowheads="1"/>
            </p:cNvSpPr>
            <p:nvPr/>
          </p:nvSpPr>
          <p:spPr bwMode="auto">
            <a:xfrm>
              <a:off x="10481408" y="2897633"/>
              <a:ext cx="1011237" cy="31750"/>
            </a:xfrm>
            <a:prstGeom prst="rect">
              <a:avLst/>
            </a:prstGeom>
            <a:solidFill>
              <a:schemeClr val="tx2"/>
            </a:solid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3" name="Rectangle 60">
              <a:extLst>
                <a:ext uri="{FF2B5EF4-FFF2-40B4-BE49-F238E27FC236}">
                  <a16:creationId xmlns:a16="http://schemas.microsoft.com/office/drawing/2014/main" id="{4B83833A-0747-492D-8277-73ED3FFCF3F1}"/>
                </a:ext>
              </a:extLst>
            </p:cNvPr>
            <p:cNvSpPr>
              <a:spLocks noChangeArrowheads="1"/>
            </p:cNvSpPr>
            <p:nvPr/>
          </p:nvSpPr>
          <p:spPr bwMode="auto">
            <a:xfrm>
              <a:off x="10652858" y="2672208"/>
              <a:ext cx="58737" cy="88900"/>
            </a:xfrm>
            <a:prstGeom prst="rect">
              <a:avLst/>
            </a:prstGeom>
            <a:solidFill>
              <a:srgbClr val="669E77"/>
            </a:solid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64" name="Rectangle 61">
              <a:extLst>
                <a:ext uri="{FF2B5EF4-FFF2-40B4-BE49-F238E27FC236}">
                  <a16:creationId xmlns:a16="http://schemas.microsoft.com/office/drawing/2014/main" id="{2BDA69F9-05D2-4308-B5E4-38C883800142}"/>
                </a:ext>
              </a:extLst>
            </p:cNvPr>
            <p:cNvSpPr>
              <a:spLocks noChangeArrowheads="1"/>
            </p:cNvSpPr>
            <p:nvPr/>
          </p:nvSpPr>
          <p:spPr bwMode="auto">
            <a:xfrm>
              <a:off x="10662383" y="2662683"/>
              <a:ext cx="57150" cy="88900"/>
            </a:xfrm>
            <a:prstGeom prst="rect">
              <a:avLst/>
            </a:prstGeom>
            <a:solidFill>
              <a:schemeClr val="tx2"/>
            </a:solidFill>
            <a:ln w="6350"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65" name="Group 6">
            <a:extLst>
              <a:ext uri="{FF2B5EF4-FFF2-40B4-BE49-F238E27FC236}">
                <a16:creationId xmlns:a16="http://schemas.microsoft.com/office/drawing/2014/main" id="{192C19BB-9874-4C4A-9A10-62A0F3230AB6}"/>
              </a:ext>
            </a:extLst>
          </p:cNvPr>
          <p:cNvGrpSpPr>
            <a:grpSpLocks noChangeAspect="1"/>
          </p:cNvGrpSpPr>
          <p:nvPr/>
        </p:nvGrpSpPr>
        <p:grpSpPr bwMode="auto">
          <a:xfrm>
            <a:off x="2753019" y="1395420"/>
            <a:ext cx="1195787" cy="714437"/>
            <a:chOff x="163" y="1969"/>
            <a:chExt cx="2837" cy="1695"/>
          </a:xfrm>
        </p:grpSpPr>
        <p:sp>
          <p:nvSpPr>
            <p:cNvPr id="66" name="Freeform 7">
              <a:extLst>
                <a:ext uri="{FF2B5EF4-FFF2-40B4-BE49-F238E27FC236}">
                  <a16:creationId xmlns:a16="http://schemas.microsoft.com/office/drawing/2014/main" id="{B4617E07-BE27-423C-B446-10911908A2BF}"/>
                </a:ext>
              </a:extLst>
            </p:cNvPr>
            <p:cNvSpPr>
              <a:spLocks/>
            </p:cNvSpPr>
            <p:nvPr/>
          </p:nvSpPr>
          <p:spPr bwMode="auto">
            <a:xfrm>
              <a:off x="163" y="1969"/>
              <a:ext cx="2837" cy="1695"/>
            </a:xfrm>
            <a:custGeom>
              <a:avLst/>
              <a:gdLst/>
              <a:ahLst/>
              <a:cxnLst>
                <a:cxn ang="0">
                  <a:pos x="297" y="1187"/>
                </a:cxn>
                <a:cxn ang="0">
                  <a:pos x="6" y="968"/>
                </a:cxn>
                <a:cxn ang="0">
                  <a:pos x="1103" y="458"/>
                </a:cxn>
                <a:cxn ang="0">
                  <a:pos x="793" y="231"/>
                </a:cxn>
                <a:cxn ang="0">
                  <a:pos x="1250" y="0"/>
                </a:cxn>
                <a:cxn ang="0">
                  <a:pos x="1337" y="0"/>
                </a:cxn>
                <a:cxn ang="0">
                  <a:pos x="1125" y="112"/>
                </a:cxn>
                <a:cxn ang="0">
                  <a:pos x="1130" y="221"/>
                </a:cxn>
                <a:cxn ang="0">
                  <a:pos x="1670" y="365"/>
                </a:cxn>
                <a:cxn ang="0">
                  <a:pos x="1869" y="640"/>
                </a:cxn>
                <a:cxn ang="0">
                  <a:pos x="1871" y="1187"/>
                </a:cxn>
                <a:cxn ang="0">
                  <a:pos x="297" y="1187"/>
                </a:cxn>
              </a:cxnLst>
              <a:rect l="0" t="0" r="r" b="b"/>
              <a:pathLst>
                <a:path w="1988" h="1187">
                  <a:moveTo>
                    <a:pt x="297" y="1187"/>
                  </a:moveTo>
                  <a:cubicBezTo>
                    <a:pt x="105" y="1128"/>
                    <a:pt x="8" y="1044"/>
                    <a:pt x="6" y="968"/>
                  </a:cubicBezTo>
                  <a:cubicBezTo>
                    <a:pt x="0" y="685"/>
                    <a:pt x="1498" y="615"/>
                    <a:pt x="1103" y="458"/>
                  </a:cubicBezTo>
                  <a:cubicBezTo>
                    <a:pt x="894" y="375"/>
                    <a:pt x="786" y="294"/>
                    <a:pt x="793" y="231"/>
                  </a:cubicBezTo>
                  <a:cubicBezTo>
                    <a:pt x="801" y="159"/>
                    <a:pt x="900" y="68"/>
                    <a:pt x="1250" y="0"/>
                  </a:cubicBezTo>
                  <a:cubicBezTo>
                    <a:pt x="1337" y="0"/>
                    <a:pt x="1337" y="0"/>
                    <a:pt x="1337" y="0"/>
                  </a:cubicBezTo>
                  <a:cubicBezTo>
                    <a:pt x="1294" y="18"/>
                    <a:pt x="1190" y="64"/>
                    <a:pt x="1125" y="112"/>
                  </a:cubicBezTo>
                  <a:cubicBezTo>
                    <a:pt x="1051" y="166"/>
                    <a:pt x="1073" y="199"/>
                    <a:pt x="1130" y="221"/>
                  </a:cubicBezTo>
                  <a:cubicBezTo>
                    <a:pt x="1297" y="287"/>
                    <a:pt x="1500" y="304"/>
                    <a:pt x="1670" y="365"/>
                  </a:cubicBezTo>
                  <a:cubicBezTo>
                    <a:pt x="1778" y="403"/>
                    <a:pt x="1988" y="496"/>
                    <a:pt x="1869" y="640"/>
                  </a:cubicBezTo>
                  <a:cubicBezTo>
                    <a:pt x="1737" y="799"/>
                    <a:pt x="1318" y="922"/>
                    <a:pt x="1871" y="1187"/>
                  </a:cubicBezTo>
                  <a:cubicBezTo>
                    <a:pt x="297" y="1187"/>
                    <a:pt x="297" y="1187"/>
                    <a:pt x="297" y="1187"/>
                  </a:cubicBezTo>
                  <a:close/>
                </a:path>
              </a:pathLst>
            </a:custGeom>
            <a:solidFill>
              <a:srgbClr val="B3BED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7" name="Freeform 8">
              <a:extLst>
                <a:ext uri="{FF2B5EF4-FFF2-40B4-BE49-F238E27FC236}">
                  <a16:creationId xmlns:a16="http://schemas.microsoft.com/office/drawing/2014/main" id="{E6A952FA-B6A7-40C4-814C-FDF8912A9D6C}"/>
                </a:ext>
              </a:extLst>
            </p:cNvPr>
            <p:cNvSpPr>
              <a:spLocks/>
            </p:cNvSpPr>
            <p:nvPr/>
          </p:nvSpPr>
          <p:spPr bwMode="auto">
            <a:xfrm>
              <a:off x="1200" y="3009"/>
              <a:ext cx="606" cy="237"/>
            </a:xfrm>
            <a:custGeom>
              <a:avLst/>
              <a:gdLst/>
              <a:ahLst/>
              <a:cxnLst>
                <a:cxn ang="0">
                  <a:pos x="425" y="0"/>
                </a:cxn>
                <a:cxn ang="0">
                  <a:pos x="72" y="166"/>
                </a:cxn>
                <a:cxn ang="0">
                  <a:pos x="0" y="166"/>
                </a:cxn>
                <a:cxn ang="0">
                  <a:pos x="312" y="0"/>
                </a:cxn>
                <a:cxn ang="0">
                  <a:pos x="425" y="0"/>
                </a:cxn>
              </a:cxnLst>
              <a:rect l="0" t="0" r="r" b="b"/>
              <a:pathLst>
                <a:path w="425" h="166">
                  <a:moveTo>
                    <a:pt x="425" y="0"/>
                  </a:moveTo>
                  <a:cubicBezTo>
                    <a:pt x="316" y="42"/>
                    <a:pt x="159" y="83"/>
                    <a:pt x="72" y="166"/>
                  </a:cubicBezTo>
                  <a:cubicBezTo>
                    <a:pt x="0" y="166"/>
                    <a:pt x="0" y="166"/>
                    <a:pt x="0" y="166"/>
                  </a:cubicBezTo>
                  <a:cubicBezTo>
                    <a:pt x="72" y="81"/>
                    <a:pt x="212" y="37"/>
                    <a:pt x="312" y="0"/>
                  </a:cubicBezTo>
                  <a:cubicBezTo>
                    <a:pt x="425" y="0"/>
                    <a:pt x="425" y="0"/>
                    <a:pt x="425"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8" name="Freeform 9">
              <a:extLst>
                <a:ext uri="{FF2B5EF4-FFF2-40B4-BE49-F238E27FC236}">
                  <a16:creationId xmlns:a16="http://schemas.microsoft.com/office/drawing/2014/main" id="{373A104A-C4A5-4A36-BBDE-350D97A6C9E6}"/>
                </a:ext>
              </a:extLst>
            </p:cNvPr>
            <p:cNvSpPr>
              <a:spLocks/>
            </p:cNvSpPr>
            <p:nvPr/>
          </p:nvSpPr>
          <p:spPr bwMode="auto">
            <a:xfrm>
              <a:off x="1796" y="2777"/>
              <a:ext cx="514" cy="177"/>
            </a:xfrm>
            <a:custGeom>
              <a:avLst/>
              <a:gdLst/>
              <a:ahLst/>
              <a:cxnLst>
                <a:cxn ang="0">
                  <a:pos x="360" y="0"/>
                </a:cxn>
                <a:cxn ang="0">
                  <a:pos x="104" y="124"/>
                </a:cxn>
                <a:cxn ang="0">
                  <a:pos x="0" y="124"/>
                </a:cxn>
                <a:cxn ang="0">
                  <a:pos x="309" y="0"/>
                </a:cxn>
                <a:cxn ang="0">
                  <a:pos x="360" y="0"/>
                </a:cxn>
              </a:cxnLst>
              <a:rect l="0" t="0" r="r" b="b"/>
              <a:pathLst>
                <a:path w="360" h="124">
                  <a:moveTo>
                    <a:pt x="360" y="0"/>
                  </a:moveTo>
                  <a:cubicBezTo>
                    <a:pt x="311" y="39"/>
                    <a:pt x="216" y="80"/>
                    <a:pt x="104" y="124"/>
                  </a:cubicBezTo>
                  <a:cubicBezTo>
                    <a:pt x="0" y="124"/>
                    <a:pt x="0" y="124"/>
                    <a:pt x="0" y="124"/>
                  </a:cubicBezTo>
                  <a:cubicBezTo>
                    <a:pt x="127" y="80"/>
                    <a:pt x="247" y="40"/>
                    <a:pt x="309" y="0"/>
                  </a:cubicBezTo>
                  <a:cubicBezTo>
                    <a:pt x="360" y="0"/>
                    <a:pt x="360" y="0"/>
                    <a:pt x="360"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9" name="Freeform 10">
              <a:extLst>
                <a:ext uri="{FF2B5EF4-FFF2-40B4-BE49-F238E27FC236}">
                  <a16:creationId xmlns:a16="http://schemas.microsoft.com/office/drawing/2014/main" id="{8047A0B2-ECE1-43E8-A43A-7680D2D25790}"/>
                </a:ext>
              </a:extLst>
            </p:cNvPr>
            <p:cNvSpPr>
              <a:spLocks/>
            </p:cNvSpPr>
            <p:nvPr/>
          </p:nvSpPr>
          <p:spPr bwMode="auto">
            <a:xfrm>
              <a:off x="2096" y="2571"/>
              <a:ext cx="311" cy="166"/>
            </a:xfrm>
            <a:custGeom>
              <a:avLst/>
              <a:gdLst/>
              <a:ahLst/>
              <a:cxnLst>
                <a:cxn ang="0">
                  <a:pos x="62" y="0"/>
                </a:cxn>
                <a:cxn ang="0">
                  <a:pos x="177" y="116"/>
                </a:cxn>
                <a:cxn ang="0">
                  <a:pos x="133" y="116"/>
                </a:cxn>
                <a:cxn ang="0">
                  <a:pos x="0" y="0"/>
                </a:cxn>
                <a:cxn ang="0">
                  <a:pos x="62" y="0"/>
                </a:cxn>
              </a:cxnLst>
              <a:rect l="0" t="0" r="r" b="b"/>
              <a:pathLst>
                <a:path w="218" h="116">
                  <a:moveTo>
                    <a:pt x="62" y="0"/>
                  </a:moveTo>
                  <a:cubicBezTo>
                    <a:pt x="99" y="13"/>
                    <a:pt x="218" y="53"/>
                    <a:pt x="177" y="116"/>
                  </a:cubicBezTo>
                  <a:cubicBezTo>
                    <a:pt x="133" y="116"/>
                    <a:pt x="133" y="116"/>
                    <a:pt x="133" y="116"/>
                  </a:cubicBezTo>
                  <a:cubicBezTo>
                    <a:pt x="185" y="54"/>
                    <a:pt x="44" y="15"/>
                    <a:pt x="0" y="0"/>
                  </a:cubicBezTo>
                  <a:cubicBezTo>
                    <a:pt x="62" y="0"/>
                    <a:pt x="62" y="0"/>
                    <a:pt x="62"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0" name="Freeform 11">
              <a:extLst>
                <a:ext uri="{FF2B5EF4-FFF2-40B4-BE49-F238E27FC236}">
                  <a16:creationId xmlns:a16="http://schemas.microsoft.com/office/drawing/2014/main" id="{D64D1479-BE78-4380-ACB1-67F8C96AFC14}"/>
                </a:ext>
              </a:extLst>
            </p:cNvPr>
            <p:cNvSpPr>
              <a:spLocks/>
            </p:cNvSpPr>
            <p:nvPr/>
          </p:nvSpPr>
          <p:spPr bwMode="auto">
            <a:xfrm>
              <a:off x="1813" y="2476"/>
              <a:ext cx="283" cy="67"/>
            </a:xfrm>
            <a:custGeom>
              <a:avLst/>
              <a:gdLst/>
              <a:ahLst/>
              <a:cxnLst>
                <a:cxn ang="0">
                  <a:pos x="59" y="0"/>
                </a:cxn>
                <a:cxn ang="0">
                  <a:pos x="198" y="47"/>
                </a:cxn>
                <a:cxn ang="0">
                  <a:pos x="136" y="47"/>
                </a:cxn>
                <a:cxn ang="0">
                  <a:pos x="0" y="0"/>
                </a:cxn>
                <a:cxn ang="0">
                  <a:pos x="59" y="0"/>
                </a:cxn>
              </a:cxnLst>
              <a:rect l="0" t="0" r="r" b="b"/>
              <a:pathLst>
                <a:path w="198" h="47">
                  <a:moveTo>
                    <a:pt x="59" y="0"/>
                  </a:moveTo>
                  <a:cubicBezTo>
                    <a:pt x="109" y="18"/>
                    <a:pt x="159" y="34"/>
                    <a:pt x="198" y="47"/>
                  </a:cubicBezTo>
                  <a:cubicBezTo>
                    <a:pt x="136" y="47"/>
                    <a:pt x="136" y="47"/>
                    <a:pt x="136" y="47"/>
                  </a:cubicBezTo>
                  <a:cubicBezTo>
                    <a:pt x="93" y="33"/>
                    <a:pt x="46" y="17"/>
                    <a:pt x="0" y="0"/>
                  </a:cubicBezTo>
                  <a:cubicBezTo>
                    <a:pt x="59" y="0"/>
                    <a:pt x="59" y="0"/>
                    <a:pt x="59"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1" name="Freeform 12">
              <a:extLst>
                <a:ext uri="{FF2B5EF4-FFF2-40B4-BE49-F238E27FC236}">
                  <a16:creationId xmlns:a16="http://schemas.microsoft.com/office/drawing/2014/main" id="{E047E91D-D064-40A9-9CC0-00E9F61B1500}"/>
                </a:ext>
              </a:extLst>
            </p:cNvPr>
            <p:cNvSpPr>
              <a:spLocks/>
            </p:cNvSpPr>
            <p:nvPr/>
          </p:nvSpPr>
          <p:spPr bwMode="auto">
            <a:xfrm>
              <a:off x="1601" y="2383"/>
              <a:ext cx="238" cy="71"/>
            </a:xfrm>
            <a:custGeom>
              <a:avLst/>
              <a:gdLst/>
              <a:ahLst/>
              <a:cxnLst>
                <a:cxn ang="0">
                  <a:pos x="52" y="0"/>
                </a:cxn>
                <a:cxn ang="0">
                  <a:pos x="167" y="50"/>
                </a:cxn>
                <a:cxn ang="0">
                  <a:pos x="110" y="50"/>
                </a:cxn>
                <a:cxn ang="0">
                  <a:pos x="0" y="0"/>
                </a:cxn>
                <a:cxn ang="0">
                  <a:pos x="52" y="0"/>
                </a:cxn>
              </a:cxnLst>
              <a:rect l="0" t="0" r="r" b="b"/>
              <a:pathLst>
                <a:path w="167" h="50">
                  <a:moveTo>
                    <a:pt x="52" y="0"/>
                  </a:moveTo>
                  <a:cubicBezTo>
                    <a:pt x="87" y="18"/>
                    <a:pt x="127" y="34"/>
                    <a:pt x="167" y="50"/>
                  </a:cubicBezTo>
                  <a:cubicBezTo>
                    <a:pt x="110" y="50"/>
                    <a:pt x="110" y="50"/>
                    <a:pt x="110" y="50"/>
                  </a:cubicBezTo>
                  <a:cubicBezTo>
                    <a:pt x="70" y="34"/>
                    <a:pt x="32" y="18"/>
                    <a:pt x="0" y="0"/>
                  </a:cubicBezTo>
                  <a:cubicBezTo>
                    <a:pt x="52" y="0"/>
                    <a:pt x="52" y="0"/>
                    <a:pt x="52"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2" name="Freeform 13">
              <a:extLst>
                <a:ext uri="{FF2B5EF4-FFF2-40B4-BE49-F238E27FC236}">
                  <a16:creationId xmlns:a16="http://schemas.microsoft.com/office/drawing/2014/main" id="{46075C02-B15A-48F2-99D9-E8F5DE17C9B7}"/>
                </a:ext>
              </a:extLst>
            </p:cNvPr>
            <p:cNvSpPr>
              <a:spLocks/>
            </p:cNvSpPr>
            <p:nvPr/>
          </p:nvSpPr>
          <p:spPr bwMode="auto">
            <a:xfrm>
              <a:off x="1485" y="2296"/>
              <a:ext cx="151" cy="67"/>
            </a:xfrm>
            <a:custGeom>
              <a:avLst/>
              <a:gdLst/>
              <a:ahLst/>
              <a:cxnLst>
                <a:cxn ang="0">
                  <a:pos x="38" y="0"/>
                </a:cxn>
                <a:cxn ang="0">
                  <a:pos x="106" y="47"/>
                </a:cxn>
                <a:cxn ang="0">
                  <a:pos x="57" y="47"/>
                </a:cxn>
                <a:cxn ang="0">
                  <a:pos x="0" y="0"/>
                </a:cxn>
                <a:cxn ang="0">
                  <a:pos x="38" y="0"/>
                </a:cxn>
              </a:cxnLst>
              <a:rect l="0" t="0" r="r" b="b"/>
              <a:pathLst>
                <a:path w="106" h="47">
                  <a:moveTo>
                    <a:pt x="38" y="0"/>
                  </a:moveTo>
                  <a:cubicBezTo>
                    <a:pt x="54" y="16"/>
                    <a:pt x="78" y="32"/>
                    <a:pt x="106" y="47"/>
                  </a:cubicBezTo>
                  <a:cubicBezTo>
                    <a:pt x="57" y="47"/>
                    <a:pt x="57" y="47"/>
                    <a:pt x="57" y="47"/>
                  </a:cubicBezTo>
                  <a:cubicBezTo>
                    <a:pt x="31" y="32"/>
                    <a:pt x="11" y="16"/>
                    <a:pt x="0" y="0"/>
                  </a:cubicBezTo>
                  <a:cubicBezTo>
                    <a:pt x="38" y="0"/>
                    <a:pt x="38" y="0"/>
                    <a:pt x="38"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3" name="Freeform 14">
              <a:extLst>
                <a:ext uri="{FF2B5EF4-FFF2-40B4-BE49-F238E27FC236}">
                  <a16:creationId xmlns:a16="http://schemas.microsoft.com/office/drawing/2014/main" id="{055F542A-0E71-466D-B638-EBD7C3AD9B95}"/>
                </a:ext>
              </a:extLst>
            </p:cNvPr>
            <p:cNvSpPr>
              <a:spLocks/>
            </p:cNvSpPr>
            <p:nvPr/>
          </p:nvSpPr>
          <p:spPr bwMode="auto">
            <a:xfrm>
              <a:off x="1461" y="2200"/>
              <a:ext cx="61" cy="76"/>
            </a:xfrm>
            <a:custGeom>
              <a:avLst/>
              <a:gdLst/>
              <a:ahLst/>
              <a:cxnLst>
                <a:cxn ang="0">
                  <a:pos x="39" y="0"/>
                </a:cxn>
                <a:cxn ang="0">
                  <a:pos x="43" y="53"/>
                </a:cxn>
                <a:cxn ang="0">
                  <a:pos x="9" y="53"/>
                </a:cxn>
                <a:cxn ang="0">
                  <a:pos x="14" y="0"/>
                </a:cxn>
                <a:cxn ang="0">
                  <a:pos x="39" y="0"/>
                </a:cxn>
              </a:cxnLst>
              <a:rect l="0" t="0" r="r" b="b"/>
              <a:pathLst>
                <a:path w="43" h="53">
                  <a:moveTo>
                    <a:pt x="39" y="0"/>
                  </a:moveTo>
                  <a:cubicBezTo>
                    <a:pt x="27" y="17"/>
                    <a:pt x="29" y="35"/>
                    <a:pt x="43" y="53"/>
                  </a:cubicBezTo>
                  <a:cubicBezTo>
                    <a:pt x="9" y="53"/>
                    <a:pt x="9" y="53"/>
                    <a:pt x="9" y="53"/>
                  </a:cubicBezTo>
                  <a:cubicBezTo>
                    <a:pt x="1" y="37"/>
                    <a:pt x="0" y="19"/>
                    <a:pt x="14" y="0"/>
                  </a:cubicBezTo>
                  <a:cubicBezTo>
                    <a:pt x="39" y="0"/>
                    <a:pt x="39" y="0"/>
                    <a:pt x="39"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4" name="Freeform 15">
              <a:extLst>
                <a:ext uri="{FF2B5EF4-FFF2-40B4-BE49-F238E27FC236}">
                  <a16:creationId xmlns:a16="http://schemas.microsoft.com/office/drawing/2014/main" id="{62AC1321-A995-4513-9760-3B92F1824174}"/>
                </a:ext>
              </a:extLst>
            </p:cNvPr>
            <p:cNvSpPr>
              <a:spLocks/>
            </p:cNvSpPr>
            <p:nvPr/>
          </p:nvSpPr>
          <p:spPr bwMode="auto">
            <a:xfrm>
              <a:off x="1498" y="2140"/>
              <a:ext cx="93" cy="41"/>
            </a:xfrm>
            <a:custGeom>
              <a:avLst/>
              <a:gdLst/>
              <a:ahLst/>
              <a:cxnLst>
                <a:cxn ang="0">
                  <a:pos x="65" y="0"/>
                </a:cxn>
                <a:cxn ang="0">
                  <a:pos x="25" y="29"/>
                </a:cxn>
                <a:cxn ang="0">
                  <a:pos x="0" y="29"/>
                </a:cxn>
                <a:cxn ang="0">
                  <a:pos x="37" y="0"/>
                </a:cxn>
                <a:cxn ang="0">
                  <a:pos x="65" y="0"/>
                </a:cxn>
              </a:cxnLst>
              <a:rect l="0" t="0" r="r" b="b"/>
              <a:pathLst>
                <a:path w="65" h="29">
                  <a:moveTo>
                    <a:pt x="65" y="0"/>
                  </a:moveTo>
                  <a:cubicBezTo>
                    <a:pt x="49" y="10"/>
                    <a:pt x="36" y="20"/>
                    <a:pt x="25" y="29"/>
                  </a:cubicBezTo>
                  <a:cubicBezTo>
                    <a:pt x="0" y="29"/>
                    <a:pt x="0" y="29"/>
                    <a:pt x="0" y="29"/>
                  </a:cubicBezTo>
                  <a:cubicBezTo>
                    <a:pt x="11" y="18"/>
                    <a:pt x="24" y="9"/>
                    <a:pt x="37" y="0"/>
                  </a:cubicBezTo>
                  <a:cubicBezTo>
                    <a:pt x="65" y="0"/>
                    <a:pt x="65" y="0"/>
                    <a:pt x="65"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5" name="Freeform 16">
              <a:extLst>
                <a:ext uri="{FF2B5EF4-FFF2-40B4-BE49-F238E27FC236}">
                  <a16:creationId xmlns:a16="http://schemas.microsoft.com/office/drawing/2014/main" id="{99B89F85-CA77-4022-976F-4DE3F87085EB}"/>
                </a:ext>
              </a:extLst>
            </p:cNvPr>
            <p:cNvSpPr>
              <a:spLocks/>
            </p:cNvSpPr>
            <p:nvPr/>
          </p:nvSpPr>
          <p:spPr bwMode="auto">
            <a:xfrm>
              <a:off x="1578" y="2081"/>
              <a:ext cx="125" cy="43"/>
            </a:xfrm>
            <a:custGeom>
              <a:avLst/>
              <a:gdLst/>
              <a:ahLst/>
              <a:cxnLst>
                <a:cxn ang="0">
                  <a:pos x="88" y="0"/>
                </a:cxn>
                <a:cxn ang="0">
                  <a:pos x="29" y="30"/>
                </a:cxn>
                <a:cxn ang="0">
                  <a:pos x="0" y="30"/>
                </a:cxn>
                <a:cxn ang="0">
                  <a:pos x="56" y="0"/>
                </a:cxn>
                <a:cxn ang="0">
                  <a:pos x="88" y="0"/>
                </a:cxn>
              </a:cxnLst>
              <a:rect l="0" t="0" r="r" b="b"/>
              <a:pathLst>
                <a:path w="88" h="30">
                  <a:moveTo>
                    <a:pt x="88" y="0"/>
                  </a:moveTo>
                  <a:cubicBezTo>
                    <a:pt x="66" y="10"/>
                    <a:pt x="46" y="20"/>
                    <a:pt x="29" y="30"/>
                  </a:cubicBezTo>
                  <a:cubicBezTo>
                    <a:pt x="0" y="30"/>
                    <a:pt x="0" y="30"/>
                    <a:pt x="0" y="30"/>
                  </a:cubicBezTo>
                  <a:cubicBezTo>
                    <a:pt x="17" y="19"/>
                    <a:pt x="36" y="10"/>
                    <a:pt x="56" y="0"/>
                  </a:cubicBezTo>
                  <a:cubicBezTo>
                    <a:pt x="88" y="0"/>
                    <a:pt x="88" y="0"/>
                    <a:pt x="88"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6" name="Freeform 17">
              <a:extLst>
                <a:ext uri="{FF2B5EF4-FFF2-40B4-BE49-F238E27FC236}">
                  <a16:creationId xmlns:a16="http://schemas.microsoft.com/office/drawing/2014/main" id="{D278CA52-3006-4E25-A4BC-7333E74D2680}"/>
                </a:ext>
              </a:extLst>
            </p:cNvPr>
            <p:cNvSpPr>
              <a:spLocks/>
            </p:cNvSpPr>
            <p:nvPr/>
          </p:nvSpPr>
          <p:spPr bwMode="auto">
            <a:xfrm>
              <a:off x="1693" y="2040"/>
              <a:ext cx="110" cy="26"/>
            </a:xfrm>
            <a:custGeom>
              <a:avLst/>
              <a:gdLst/>
              <a:ahLst/>
              <a:cxnLst>
                <a:cxn ang="0">
                  <a:pos x="77" y="0"/>
                </a:cxn>
                <a:cxn ang="0">
                  <a:pos x="32" y="18"/>
                </a:cxn>
                <a:cxn ang="0">
                  <a:pos x="0" y="18"/>
                </a:cxn>
                <a:cxn ang="0">
                  <a:pos x="46" y="0"/>
                </a:cxn>
                <a:cxn ang="0">
                  <a:pos x="77" y="0"/>
                </a:cxn>
              </a:cxnLst>
              <a:rect l="0" t="0" r="r" b="b"/>
              <a:pathLst>
                <a:path w="77" h="18">
                  <a:moveTo>
                    <a:pt x="77" y="0"/>
                  </a:moveTo>
                  <a:cubicBezTo>
                    <a:pt x="62" y="6"/>
                    <a:pt x="46" y="12"/>
                    <a:pt x="32" y="18"/>
                  </a:cubicBezTo>
                  <a:cubicBezTo>
                    <a:pt x="0" y="18"/>
                    <a:pt x="0" y="18"/>
                    <a:pt x="0" y="18"/>
                  </a:cubicBezTo>
                  <a:cubicBezTo>
                    <a:pt x="15" y="12"/>
                    <a:pt x="30" y="6"/>
                    <a:pt x="46" y="0"/>
                  </a:cubicBezTo>
                  <a:cubicBezTo>
                    <a:pt x="77" y="0"/>
                    <a:pt x="77" y="0"/>
                    <a:pt x="77"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7" name="Freeform 18">
              <a:extLst>
                <a:ext uri="{FF2B5EF4-FFF2-40B4-BE49-F238E27FC236}">
                  <a16:creationId xmlns:a16="http://schemas.microsoft.com/office/drawing/2014/main" id="{5274F097-3908-4A2D-BEEE-F7AD35E26C60}"/>
                </a:ext>
              </a:extLst>
            </p:cNvPr>
            <p:cNvSpPr>
              <a:spLocks/>
            </p:cNvSpPr>
            <p:nvPr/>
          </p:nvSpPr>
          <p:spPr bwMode="auto">
            <a:xfrm>
              <a:off x="1800" y="2004"/>
              <a:ext cx="106" cy="22"/>
            </a:xfrm>
            <a:custGeom>
              <a:avLst/>
              <a:gdLst/>
              <a:ahLst/>
              <a:cxnLst>
                <a:cxn ang="0">
                  <a:pos x="74" y="1"/>
                </a:cxn>
                <a:cxn ang="0">
                  <a:pos x="31" y="15"/>
                </a:cxn>
                <a:cxn ang="0">
                  <a:pos x="0" y="15"/>
                </a:cxn>
                <a:cxn ang="0">
                  <a:pos x="49" y="0"/>
                </a:cxn>
                <a:cxn ang="0">
                  <a:pos x="74" y="1"/>
                </a:cxn>
              </a:cxnLst>
              <a:rect l="0" t="0" r="r" b="b"/>
              <a:pathLst>
                <a:path w="74" h="15">
                  <a:moveTo>
                    <a:pt x="74" y="1"/>
                  </a:moveTo>
                  <a:cubicBezTo>
                    <a:pt x="31" y="15"/>
                    <a:pt x="31" y="15"/>
                    <a:pt x="31" y="15"/>
                  </a:cubicBezTo>
                  <a:cubicBezTo>
                    <a:pt x="0" y="15"/>
                    <a:pt x="0" y="15"/>
                    <a:pt x="0" y="15"/>
                  </a:cubicBezTo>
                  <a:cubicBezTo>
                    <a:pt x="16" y="10"/>
                    <a:pt x="32" y="5"/>
                    <a:pt x="49" y="0"/>
                  </a:cubicBezTo>
                  <a:cubicBezTo>
                    <a:pt x="74" y="1"/>
                    <a:pt x="74" y="1"/>
                    <a:pt x="74"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8" name="Freeform 19">
              <a:extLst>
                <a:ext uri="{FF2B5EF4-FFF2-40B4-BE49-F238E27FC236}">
                  <a16:creationId xmlns:a16="http://schemas.microsoft.com/office/drawing/2014/main" id="{B52C8DB3-22E6-4ED6-9325-76A6C4427E68}"/>
                </a:ext>
              </a:extLst>
            </p:cNvPr>
            <p:cNvSpPr>
              <a:spLocks/>
            </p:cNvSpPr>
            <p:nvPr/>
          </p:nvSpPr>
          <p:spPr bwMode="auto">
            <a:xfrm>
              <a:off x="1894" y="1986"/>
              <a:ext cx="80" cy="10"/>
            </a:xfrm>
            <a:custGeom>
              <a:avLst/>
              <a:gdLst/>
              <a:ahLst/>
              <a:cxnLst>
                <a:cxn ang="0">
                  <a:pos x="56" y="0"/>
                </a:cxn>
                <a:cxn ang="0">
                  <a:pos x="24" y="7"/>
                </a:cxn>
                <a:cxn ang="0">
                  <a:pos x="0" y="7"/>
                </a:cxn>
                <a:cxn ang="0">
                  <a:pos x="26" y="0"/>
                </a:cxn>
                <a:cxn ang="0">
                  <a:pos x="56" y="0"/>
                </a:cxn>
              </a:cxnLst>
              <a:rect l="0" t="0" r="r" b="b"/>
              <a:pathLst>
                <a:path w="56" h="7">
                  <a:moveTo>
                    <a:pt x="56" y="0"/>
                  </a:moveTo>
                  <a:cubicBezTo>
                    <a:pt x="38" y="4"/>
                    <a:pt x="30" y="5"/>
                    <a:pt x="24" y="7"/>
                  </a:cubicBezTo>
                  <a:cubicBezTo>
                    <a:pt x="0" y="7"/>
                    <a:pt x="0" y="7"/>
                    <a:pt x="0" y="7"/>
                  </a:cubicBezTo>
                  <a:cubicBezTo>
                    <a:pt x="8" y="5"/>
                    <a:pt x="15" y="3"/>
                    <a:pt x="26" y="0"/>
                  </a:cubicBezTo>
                  <a:cubicBezTo>
                    <a:pt x="56" y="0"/>
                    <a:pt x="56" y="0"/>
                    <a:pt x="56"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79" name="Freeform 20">
              <a:extLst>
                <a:ext uri="{FF2B5EF4-FFF2-40B4-BE49-F238E27FC236}">
                  <a16:creationId xmlns:a16="http://schemas.microsoft.com/office/drawing/2014/main" id="{9C02700A-E121-428C-B56F-8D356FB292D9}"/>
                </a:ext>
              </a:extLst>
            </p:cNvPr>
            <p:cNvSpPr>
              <a:spLocks/>
            </p:cNvSpPr>
            <p:nvPr/>
          </p:nvSpPr>
          <p:spPr bwMode="auto">
            <a:xfrm>
              <a:off x="1134" y="3319"/>
              <a:ext cx="542" cy="345"/>
            </a:xfrm>
            <a:custGeom>
              <a:avLst/>
              <a:gdLst/>
              <a:ahLst/>
              <a:cxnLst>
                <a:cxn ang="0">
                  <a:pos x="222" y="242"/>
                </a:cxn>
                <a:cxn ang="0">
                  <a:pos x="380" y="242"/>
                </a:cxn>
                <a:cxn ang="0">
                  <a:pos x="186" y="156"/>
                </a:cxn>
                <a:cxn ang="0">
                  <a:pos x="84" y="0"/>
                </a:cxn>
                <a:cxn ang="0">
                  <a:pos x="18" y="0"/>
                </a:cxn>
                <a:cxn ang="0">
                  <a:pos x="139" y="194"/>
                </a:cxn>
                <a:cxn ang="0">
                  <a:pos x="222" y="242"/>
                </a:cxn>
              </a:cxnLst>
              <a:rect l="0" t="0" r="r" b="b"/>
              <a:pathLst>
                <a:path w="380" h="242">
                  <a:moveTo>
                    <a:pt x="222" y="242"/>
                  </a:moveTo>
                  <a:cubicBezTo>
                    <a:pt x="380" y="242"/>
                    <a:pt x="380" y="242"/>
                    <a:pt x="380" y="242"/>
                  </a:cubicBezTo>
                  <a:cubicBezTo>
                    <a:pt x="306" y="217"/>
                    <a:pt x="238" y="189"/>
                    <a:pt x="186" y="156"/>
                  </a:cubicBezTo>
                  <a:cubicBezTo>
                    <a:pt x="103" y="103"/>
                    <a:pt x="69" y="50"/>
                    <a:pt x="84" y="0"/>
                  </a:cubicBezTo>
                  <a:cubicBezTo>
                    <a:pt x="18" y="0"/>
                    <a:pt x="18" y="0"/>
                    <a:pt x="18" y="0"/>
                  </a:cubicBezTo>
                  <a:cubicBezTo>
                    <a:pt x="0" y="66"/>
                    <a:pt x="50" y="133"/>
                    <a:pt x="139" y="194"/>
                  </a:cubicBezTo>
                  <a:cubicBezTo>
                    <a:pt x="164" y="211"/>
                    <a:pt x="191" y="227"/>
                    <a:pt x="222" y="242"/>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0" name="Freeform 21">
              <a:extLst>
                <a:ext uri="{FF2B5EF4-FFF2-40B4-BE49-F238E27FC236}">
                  <a16:creationId xmlns:a16="http://schemas.microsoft.com/office/drawing/2014/main" id="{51E7AEEC-22F7-432A-B67A-F48793204429}"/>
                </a:ext>
              </a:extLst>
            </p:cNvPr>
            <p:cNvSpPr>
              <a:spLocks/>
            </p:cNvSpPr>
            <p:nvPr/>
          </p:nvSpPr>
          <p:spPr bwMode="auto">
            <a:xfrm>
              <a:off x="1963" y="1969"/>
              <a:ext cx="76" cy="10"/>
            </a:xfrm>
            <a:custGeom>
              <a:avLst/>
              <a:gdLst/>
              <a:ahLst/>
              <a:cxnLst>
                <a:cxn ang="0">
                  <a:pos x="53" y="0"/>
                </a:cxn>
                <a:cxn ang="0">
                  <a:pos x="23" y="7"/>
                </a:cxn>
                <a:cxn ang="0">
                  <a:pos x="0" y="7"/>
                </a:cxn>
                <a:cxn ang="0">
                  <a:pos x="27" y="0"/>
                </a:cxn>
                <a:cxn ang="0">
                  <a:pos x="53" y="0"/>
                </a:cxn>
              </a:cxnLst>
              <a:rect l="0" t="0" r="r" b="b"/>
              <a:pathLst>
                <a:path w="53" h="7">
                  <a:moveTo>
                    <a:pt x="53" y="0"/>
                  </a:moveTo>
                  <a:cubicBezTo>
                    <a:pt x="35" y="3"/>
                    <a:pt x="29" y="5"/>
                    <a:pt x="23" y="7"/>
                  </a:cubicBezTo>
                  <a:cubicBezTo>
                    <a:pt x="0" y="7"/>
                    <a:pt x="0" y="7"/>
                    <a:pt x="0" y="7"/>
                  </a:cubicBezTo>
                  <a:cubicBezTo>
                    <a:pt x="8" y="5"/>
                    <a:pt x="15" y="3"/>
                    <a:pt x="27" y="0"/>
                  </a:cubicBezTo>
                  <a:cubicBezTo>
                    <a:pt x="53" y="0"/>
                    <a:pt x="53" y="0"/>
                    <a:pt x="5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107" name="Group 106">
            <a:extLst>
              <a:ext uri="{FF2B5EF4-FFF2-40B4-BE49-F238E27FC236}">
                <a16:creationId xmlns:a16="http://schemas.microsoft.com/office/drawing/2014/main" id="{9922F5C1-9819-4E16-B47D-AA17B9322A42}"/>
              </a:ext>
            </a:extLst>
          </p:cNvPr>
          <p:cNvGrpSpPr>
            <a:grpSpLocks noChangeAspect="1"/>
          </p:cNvGrpSpPr>
          <p:nvPr/>
        </p:nvGrpSpPr>
        <p:grpSpPr>
          <a:xfrm>
            <a:off x="2581369" y="3279302"/>
            <a:ext cx="1097038" cy="1327583"/>
            <a:chOff x="448628" y="2784003"/>
            <a:chExt cx="1657984" cy="2006411"/>
          </a:xfrm>
          <a:solidFill>
            <a:srgbClr val="7991CE"/>
          </a:solidFill>
        </p:grpSpPr>
        <p:grpSp>
          <p:nvGrpSpPr>
            <p:cNvPr id="82" name="Group 643">
              <a:extLst>
                <a:ext uri="{FF2B5EF4-FFF2-40B4-BE49-F238E27FC236}">
                  <a16:creationId xmlns:a16="http://schemas.microsoft.com/office/drawing/2014/main" id="{C0FAF636-27D6-4939-986B-31E9A50204E3}"/>
                </a:ext>
              </a:extLst>
            </p:cNvPr>
            <p:cNvGrpSpPr>
              <a:grpSpLocks noChangeAspect="1"/>
            </p:cNvGrpSpPr>
            <p:nvPr/>
          </p:nvGrpSpPr>
          <p:grpSpPr>
            <a:xfrm>
              <a:off x="767488" y="4213386"/>
              <a:ext cx="1339124" cy="528977"/>
              <a:chOff x="4414838" y="6213475"/>
              <a:chExt cx="1784350" cy="704850"/>
            </a:xfrm>
            <a:grpFill/>
          </p:grpSpPr>
          <p:sp>
            <p:nvSpPr>
              <p:cNvPr id="83" name="Rectangle 153">
                <a:extLst>
                  <a:ext uri="{FF2B5EF4-FFF2-40B4-BE49-F238E27FC236}">
                    <a16:creationId xmlns:a16="http://schemas.microsoft.com/office/drawing/2014/main" id="{8F5C6C9D-E1ED-4368-932D-AF68401F31CE}"/>
                  </a:ext>
                </a:extLst>
              </p:cNvPr>
              <p:cNvSpPr>
                <a:spLocks noChangeArrowheads="1"/>
              </p:cNvSpPr>
              <p:nvPr/>
            </p:nvSpPr>
            <p:spPr bwMode="auto">
              <a:xfrm>
                <a:off x="4424363" y="6624637"/>
                <a:ext cx="1736725" cy="1174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84" name="Freeform 154">
                <a:extLst>
                  <a:ext uri="{FF2B5EF4-FFF2-40B4-BE49-F238E27FC236}">
                    <a16:creationId xmlns:a16="http://schemas.microsoft.com/office/drawing/2014/main" id="{7ABDF885-B751-45B9-B607-CDE27DCA7A9D}"/>
                  </a:ext>
                </a:extLst>
              </p:cNvPr>
              <p:cNvSpPr>
                <a:spLocks/>
              </p:cNvSpPr>
              <p:nvPr/>
            </p:nvSpPr>
            <p:spPr bwMode="auto">
              <a:xfrm>
                <a:off x="4414838" y="6213475"/>
                <a:ext cx="1784350" cy="703263"/>
              </a:xfrm>
              <a:custGeom>
                <a:avLst/>
                <a:gdLst/>
                <a:ahLst/>
                <a:cxnLst>
                  <a:cxn ang="0">
                    <a:pos x="543" y="221"/>
                  </a:cxn>
                  <a:cxn ang="0">
                    <a:pos x="543" y="45"/>
                  </a:cxn>
                  <a:cxn ang="0">
                    <a:pos x="481" y="45"/>
                  </a:cxn>
                  <a:cxn ang="0">
                    <a:pos x="480" y="45"/>
                  </a:cxn>
                  <a:cxn ang="0">
                    <a:pos x="281" y="18"/>
                  </a:cxn>
                  <a:cxn ang="0">
                    <a:pos x="281" y="18"/>
                  </a:cxn>
                  <a:cxn ang="0">
                    <a:pos x="82" y="45"/>
                  </a:cxn>
                  <a:cxn ang="0">
                    <a:pos x="82" y="45"/>
                  </a:cxn>
                  <a:cxn ang="0">
                    <a:pos x="81" y="45"/>
                  </a:cxn>
                  <a:cxn ang="0">
                    <a:pos x="19" y="45"/>
                  </a:cxn>
                  <a:cxn ang="0">
                    <a:pos x="19" y="221"/>
                  </a:cxn>
                  <a:cxn ang="0">
                    <a:pos x="0" y="221"/>
                  </a:cxn>
                  <a:cxn ang="0">
                    <a:pos x="0" y="27"/>
                  </a:cxn>
                  <a:cxn ang="0">
                    <a:pos x="77" y="27"/>
                  </a:cxn>
                  <a:cxn ang="0">
                    <a:pos x="281" y="0"/>
                  </a:cxn>
                  <a:cxn ang="0">
                    <a:pos x="281" y="0"/>
                  </a:cxn>
                  <a:cxn ang="0">
                    <a:pos x="485" y="27"/>
                  </a:cxn>
                  <a:cxn ang="0">
                    <a:pos x="485" y="27"/>
                  </a:cxn>
                  <a:cxn ang="0">
                    <a:pos x="562" y="27"/>
                  </a:cxn>
                  <a:cxn ang="0">
                    <a:pos x="562" y="221"/>
                  </a:cxn>
                  <a:cxn ang="0">
                    <a:pos x="543" y="221"/>
                  </a:cxn>
                </a:cxnLst>
                <a:rect l="0" t="0" r="r" b="b"/>
                <a:pathLst>
                  <a:path w="562" h="221">
                    <a:moveTo>
                      <a:pt x="543" y="221"/>
                    </a:moveTo>
                    <a:cubicBezTo>
                      <a:pt x="543" y="45"/>
                      <a:pt x="543" y="45"/>
                      <a:pt x="543" y="45"/>
                    </a:cubicBezTo>
                    <a:cubicBezTo>
                      <a:pt x="481" y="45"/>
                      <a:pt x="481" y="45"/>
                      <a:pt x="481" y="45"/>
                    </a:cubicBezTo>
                    <a:cubicBezTo>
                      <a:pt x="480" y="45"/>
                      <a:pt x="480" y="45"/>
                      <a:pt x="480" y="45"/>
                    </a:cubicBezTo>
                    <a:cubicBezTo>
                      <a:pt x="441" y="29"/>
                      <a:pt x="366" y="18"/>
                      <a:pt x="281" y="18"/>
                    </a:cubicBezTo>
                    <a:cubicBezTo>
                      <a:pt x="281" y="18"/>
                      <a:pt x="281" y="18"/>
                      <a:pt x="281" y="18"/>
                    </a:cubicBezTo>
                    <a:cubicBezTo>
                      <a:pt x="196" y="18"/>
                      <a:pt x="121" y="29"/>
                      <a:pt x="82" y="45"/>
                    </a:cubicBezTo>
                    <a:cubicBezTo>
                      <a:pt x="82" y="45"/>
                      <a:pt x="82" y="45"/>
                      <a:pt x="82" y="45"/>
                    </a:cubicBezTo>
                    <a:cubicBezTo>
                      <a:pt x="81" y="45"/>
                      <a:pt x="81" y="45"/>
                      <a:pt x="81" y="45"/>
                    </a:cubicBezTo>
                    <a:cubicBezTo>
                      <a:pt x="19" y="45"/>
                      <a:pt x="19" y="45"/>
                      <a:pt x="19" y="45"/>
                    </a:cubicBezTo>
                    <a:cubicBezTo>
                      <a:pt x="19" y="221"/>
                      <a:pt x="19" y="221"/>
                      <a:pt x="19" y="221"/>
                    </a:cubicBezTo>
                    <a:cubicBezTo>
                      <a:pt x="0" y="221"/>
                      <a:pt x="0" y="221"/>
                      <a:pt x="0" y="221"/>
                    </a:cubicBezTo>
                    <a:cubicBezTo>
                      <a:pt x="0" y="27"/>
                      <a:pt x="0" y="27"/>
                      <a:pt x="0" y="27"/>
                    </a:cubicBezTo>
                    <a:cubicBezTo>
                      <a:pt x="77" y="27"/>
                      <a:pt x="77" y="27"/>
                      <a:pt x="77" y="27"/>
                    </a:cubicBezTo>
                    <a:cubicBezTo>
                      <a:pt x="121" y="10"/>
                      <a:pt x="195" y="0"/>
                      <a:pt x="281" y="0"/>
                    </a:cubicBezTo>
                    <a:cubicBezTo>
                      <a:pt x="281" y="0"/>
                      <a:pt x="281" y="0"/>
                      <a:pt x="281" y="0"/>
                    </a:cubicBezTo>
                    <a:cubicBezTo>
                      <a:pt x="367" y="0"/>
                      <a:pt x="441" y="10"/>
                      <a:pt x="485" y="27"/>
                    </a:cubicBezTo>
                    <a:cubicBezTo>
                      <a:pt x="485" y="27"/>
                      <a:pt x="485" y="27"/>
                      <a:pt x="485" y="27"/>
                    </a:cubicBezTo>
                    <a:cubicBezTo>
                      <a:pt x="562" y="27"/>
                      <a:pt x="562" y="27"/>
                      <a:pt x="562" y="27"/>
                    </a:cubicBezTo>
                    <a:cubicBezTo>
                      <a:pt x="562" y="221"/>
                      <a:pt x="562" y="221"/>
                      <a:pt x="562" y="221"/>
                    </a:cubicBezTo>
                    <a:cubicBezTo>
                      <a:pt x="543" y="221"/>
                      <a:pt x="543" y="221"/>
                      <a:pt x="543" y="22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5" name="Line 155">
                <a:extLst>
                  <a:ext uri="{FF2B5EF4-FFF2-40B4-BE49-F238E27FC236}">
                    <a16:creationId xmlns:a16="http://schemas.microsoft.com/office/drawing/2014/main" id="{6381F7E4-3BFC-4BC2-96F9-AA46107E94CB}"/>
                  </a:ext>
                </a:extLst>
              </p:cNvPr>
              <p:cNvSpPr>
                <a:spLocks noChangeShapeType="1"/>
              </p:cNvSpPr>
              <p:nvPr/>
            </p:nvSpPr>
            <p:spPr bwMode="auto">
              <a:xfrm>
                <a:off x="6170613" y="6916737"/>
                <a:ext cx="1588" cy="1588"/>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6" name="Line 156">
                <a:extLst>
                  <a:ext uri="{FF2B5EF4-FFF2-40B4-BE49-F238E27FC236}">
                    <a16:creationId xmlns:a16="http://schemas.microsoft.com/office/drawing/2014/main" id="{22C19432-9108-499B-BFA8-F0BDF327B10F}"/>
                  </a:ext>
                </a:extLst>
              </p:cNvPr>
              <p:cNvSpPr>
                <a:spLocks noChangeShapeType="1"/>
              </p:cNvSpPr>
              <p:nvPr/>
            </p:nvSpPr>
            <p:spPr bwMode="auto">
              <a:xfrm>
                <a:off x="6170613" y="6916737"/>
                <a:ext cx="1588" cy="1588"/>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7" name="Oval 157">
                <a:extLst>
                  <a:ext uri="{FF2B5EF4-FFF2-40B4-BE49-F238E27FC236}">
                    <a16:creationId xmlns:a16="http://schemas.microsoft.com/office/drawing/2014/main" id="{E2935F2C-447F-44D8-95BD-1B2F43BE1E26}"/>
                  </a:ext>
                </a:extLst>
              </p:cNvPr>
              <p:cNvSpPr>
                <a:spLocks noChangeArrowheads="1"/>
              </p:cNvSpPr>
              <p:nvPr/>
            </p:nvSpPr>
            <p:spPr bwMode="auto">
              <a:xfrm>
                <a:off x="4430713" y="6216650"/>
                <a:ext cx="104775" cy="10318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8" name="Oval 158">
                <a:extLst>
                  <a:ext uri="{FF2B5EF4-FFF2-40B4-BE49-F238E27FC236}">
                    <a16:creationId xmlns:a16="http://schemas.microsoft.com/office/drawing/2014/main" id="{71E4DD7B-536C-4DE6-8EAF-4F495071509E}"/>
                  </a:ext>
                </a:extLst>
              </p:cNvPr>
              <p:cNvSpPr>
                <a:spLocks noChangeArrowheads="1"/>
              </p:cNvSpPr>
              <p:nvPr/>
            </p:nvSpPr>
            <p:spPr bwMode="auto">
              <a:xfrm>
                <a:off x="6075363" y="6216650"/>
                <a:ext cx="101600" cy="10318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89" name="Freeform 159">
                <a:extLst>
                  <a:ext uri="{FF2B5EF4-FFF2-40B4-BE49-F238E27FC236}">
                    <a16:creationId xmlns:a16="http://schemas.microsoft.com/office/drawing/2014/main" id="{DDA8A009-D22E-4D3A-B7B1-D3EB88254851}"/>
                  </a:ext>
                </a:extLst>
              </p:cNvPr>
              <p:cNvSpPr>
                <a:spLocks/>
              </p:cNvSpPr>
              <p:nvPr/>
            </p:nvSpPr>
            <p:spPr bwMode="auto">
              <a:xfrm>
                <a:off x="4516438" y="6342062"/>
                <a:ext cx="57150" cy="298450"/>
              </a:xfrm>
              <a:custGeom>
                <a:avLst/>
                <a:gdLst/>
                <a:ahLst/>
                <a:cxnLst>
                  <a:cxn ang="0">
                    <a:pos x="0" y="188"/>
                  </a:cxn>
                  <a:cxn ang="0">
                    <a:pos x="0" y="0"/>
                  </a:cxn>
                  <a:cxn ang="0">
                    <a:pos x="36" y="0"/>
                  </a:cxn>
                  <a:cxn ang="0">
                    <a:pos x="36" y="188"/>
                  </a:cxn>
                  <a:cxn ang="0">
                    <a:pos x="0" y="188"/>
                  </a:cxn>
                  <a:cxn ang="0">
                    <a:pos x="0" y="188"/>
                  </a:cxn>
                </a:cxnLst>
                <a:rect l="0" t="0" r="r" b="b"/>
                <a:pathLst>
                  <a:path w="36" h="188">
                    <a:moveTo>
                      <a:pt x="0" y="188"/>
                    </a:moveTo>
                    <a:lnTo>
                      <a:pt x="0" y="0"/>
                    </a:lnTo>
                    <a:lnTo>
                      <a:pt x="36" y="0"/>
                    </a:lnTo>
                    <a:lnTo>
                      <a:pt x="36" y="188"/>
                    </a:lnTo>
                    <a:lnTo>
                      <a:pt x="0" y="188"/>
                    </a:lnTo>
                    <a:lnTo>
                      <a:pt x="0" y="18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0" name="Freeform 160">
                <a:extLst>
                  <a:ext uri="{FF2B5EF4-FFF2-40B4-BE49-F238E27FC236}">
                    <a16:creationId xmlns:a16="http://schemas.microsoft.com/office/drawing/2014/main" id="{910D0727-174C-4D4B-8FF1-40FEDBF2565C}"/>
                  </a:ext>
                </a:extLst>
              </p:cNvPr>
              <p:cNvSpPr>
                <a:spLocks/>
              </p:cNvSpPr>
              <p:nvPr/>
            </p:nvSpPr>
            <p:spPr bwMode="auto">
              <a:xfrm>
                <a:off x="4624388" y="6345237"/>
                <a:ext cx="57150" cy="295275"/>
              </a:xfrm>
              <a:custGeom>
                <a:avLst/>
                <a:gdLst/>
                <a:ahLst/>
                <a:cxnLst>
                  <a:cxn ang="0">
                    <a:pos x="0" y="186"/>
                  </a:cxn>
                  <a:cxn ang="0">
                    <a:pos x="0" y="0"/>
                  </a:cxn>
                  <a:cxn ang="0">
                    <a:pos x="36" y="0"/>
                  </a:cxn>
                  <a:cxn ang="0">
                    <a:pos x="36" y="186"/>
                  </a:cxn>
                  <a:cxn ang="0">
                    <a:pos x="0" y="186"/>
                  </a:cxn>
                  <a:cxn ang="0">
                    <a:pos x="0" y="186"/>
                  </a:cxn>
                </a:cxnLst>
                <a:rect l="0" t="0" r="r" b="b"/>
                <a:pathLst>
                  <a:path w="36" h="186">
                    <a:moveTo>
                      <a:pt x="0" y="186"/>
                    </a:moveTo>
                    <a:lnTo>
                      <a:pt x="0" y="0"/>
                    </a:lnTo>
                    <a:lnTo>
                      <a:pt x="36" y="0"/>
                    </a:lnTo>
                    <a:lnTo>
                      <a:pt x="36" y="186"/>
                    </a:lnTo>
                    <a:lnTo>
                      <a:pt x="0" y="186"/>
                    </a:lnTo>
                    <a:lnTo>
                      <a:pt x="0" y="1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1" name="Freeform 161">
                <a:extLst>
                  <a:ext uri="{FF2B5EF4-FFF2-40B4-BE49-F238E27FC236}">
                    <a16:creationId xmlns:a16="http://schemas.microsoft.com/office/drawing/2014/main" id="{CC3B6A69-4FDC-4A83-93C0-713FFCA1C75D}"/>
                  </a:ext>
                </a:extLst>
              </p:cNvPr>
              <p:cNvSpPr>
                <a:spLocks/>
              </p:cNvSpPr>
              <p:nvPr/>
            </p:nvSpPr>
            <p:spPr bwMode="auto">
              <a:xfrm>
                <a:off x="4732338" y="6310312"/>
                <a:ext cx="57150" cy="330200"/>
              </a:xfrm>
              <a:custGeom>
                <a:avLst/>
                <a:gdLst/>
                <a:ahLst/>
                <a:cxnLst>
                  <a:cxn ang="0">
                    <a:pos x="0" y="208"/>
                  </a:cxn>
                  <a:cxn ang="0">
                    <a:pos x="0" y="0"/>
                  </a:cxn>
                  <a:cxn ang="0">
                    <a:pos x="36" y="0"/>
                  </a:cxn>
                  <a:cxn ang="0">
                    <a:pos x="36" y="208"/>
                  </a:cxn>
                  <a:cxn ang="0">
                    <a:pos x="0" y="208"/>
                  </a:cxn>
                  <a:cxn ang="0">
                    <a:pos x="0" y="208"/>
                  </a:cxn>
                </a:cxnLst>
                <a:rect l="0" t="0" r="r" b="b"/>
                <a:pathLst>
                  <a:path w="36" h="208">
                    <a:moveTo>
                      <a:pt x="0" y="208"/>
                    </a:moveTo>
                    <a:lnTo>
                      <a:pt x="0" y="0"/>
                    </a:lnTo>
                    <a:lnTo>
                      <a:pt x="36" y="0"/>
                    </a:lnTo>
                    <a:lnTo>
                      <a:pt x="36" y="208"/>
                    </a:lnTo>
                    <a:lnTo>
                      <a:pt x="0" y="208"/>
                    </a:lnTo>
                    <a:lnTo>
                      <a:pt x="0" y="20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2" name="Freeform 162">
                <a:extLst>
                  <a:ext uri="{FF2B5EF4-FFF2-40B4-BE49-F238E27FC236}">
                    <a16:creationId xmlns:a16="http://schemas.microsoft.com/office/drawing/2014/main" id="{653083B7-7C12-4D3B-A198-045267788739}"/>
                  </a:ext>
                </a:extLst>
              </p:cNvPr>
              <p:cNvSpPr>
                <a:spLocks/>
              </p:cNvSpPr>
              <p:nvPr/>
            </p:nvSpPr>
            <p:spPr bwMode="auto">
              <a:xfrm>
                <a:off x="4837113" y="6288087"/>
                <a:ext cx="57150" cy="352425"/>
              </a:xfrm>
              <a:custGeom>
                <a:avLst/>
                <a:gdLst/>
                <a:ahLst/>
                <a:cxnLst>
                  <a:cxn ang="0">
                    <a:pos x="0" y="222"/>
                  </a:cxn>
                  <a:cxn ang="0">
                    <a:pos x="0" y="0"/>
                  </a:cxn>
                  <a:cxn ang="0">
                    <a:pos x="36" y="0"/>
                  </a:cxn>
                  <a:cxn ang="0">
                    <a:pos x="36" y="222"/>
                  </a:cxn>
                  <a:cxn ang="0">
                    <a:pos x="0" y="222"/>
                  </a:cxn>
                  <a:cxn ang="0">
                    <a:pos x="0" y="222"/>
                  </a:cxn>
                </a:cxnLst>
                <a:rect l="0" t="0" r="r" b="b"/>
                <a:pathLst>
                  <a:path w="36" h="222">
                    <a:moveTo>
                      <a:pt x="0" y="222"/>
                    </a:moveTo>
                    <a:lnTo>
                      <a:pt x="0" y="0"/>
                    </a:lnTo>
                    <a:lnTo>
                      <a:pt x="36" y="0"/>
                    </a:lnTo>
                    <a:lnTo>
                      <a:pt x="36" y="222"/>
                    </a:lnTo>
                    <a:lnTo>
                      <a:pt x="0" y="222"/>
                    </a:lnTo>
                    <a:lnTo>
                      <a:pt x="0" y="22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3" name="Freeform 163">
                <a:extLst>
                  <a:ext uri="{FF2B5EF4-FFF2-40B4-BE49-F238E27FC236}">
                    <a16:creationId xmlns:a16="http://schemas.microsoft.com/office/drawing/2014/main" id="{BC175800-DED2-43B1-A241-790086E2B756}"/>
                  </a:ext>
                </a:extLst>
              </p:cNvPr>
              <p:cNvSpPr>
                <a:spLocks/>
              </p:cNvSpPr>
              <p:nvPr/>
            </p:nvSpPr>
            <p:spPr bwMode="auto">
              <a:xfrm>
                <a:off x="4948238" y="6272212"/>
                <a:ext cx="57150" cy="368300"/>
              </a:xfrm>
              <a:custGeom>
                <a:avLst/>
                <a:gdLst/>
                <a:ahLst/>
                <a:cxnLst>
                  <a:cxn ang="0">
                    <a:pos x="0" y="232"/>
                  </a:cxn>
                  <a:cxn ang="0">
                    <a:pos x="0" y="0"/>
                  </a:cxn>
                  <a:cxn ang="0">
                    <a:pos x="36" y="0"/>
                  </a:cxn>
                  <a:cxn ang="0">
                    <a:pos x="36" y="232"/>
                  </a:cxn>
                  <a:cxn ang="0">
                    <a:pos x="0" y="232"/>
                  </a:cxn>
                  <a:cxn ang="0">
                    <a:pos x="0" y="232"/>
                  </a:cxn>
                </a:cxnLst>
                <a:rect l="0" t="0" r="r" b="b"/>
                <a:pathLst>
                  <a:path w="36" h="232">
                    <a:moveTo>
                      <a:pt x="0" y="232"/>
                    </a:moveTo>
                    <a:lnTo>
                      <a:pt x="0" y="0"/>
                    </a:lnTo>
                    <a:lnTo>
                      <a:pt x="36" y="0"/>
                    </a:lnTo>
                    <a:lnTo>
                      <a:pt x="36" y="232"/>
                    </a:lnTo>
                    <a:lnTo>
                      <a:pt x="0" y="232"/>
                    </a:lnTo>
                    <a:lnTo>
                      <a:pt x="0" y="2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4" name="Freeform 164">
                <a:extLst>
                  <a:ext uri="{FF2B5EF4-FFF2-40B4-BE49-F238E27FC236}">
                    <a16:creationId xmlns:a16="http://schemas.microsoft.com/office/drawing/2014/main" id="{E797B9C2-1214-4128-B5B4-D2D1C34C3960}"/>
                  </a:ext>
                </a:extLst>
              </p:cNvPr>
              <p:cNvSpPr>
                <a:spLocks/>
              </p:cNvSpPr>
              <p:nvPr/>
            </p:nvSpPr>
            <p:spPr bwMode="auto">
              <a:xfrm>
                <a:off x="5056188" y="6259512"/>
                <a:ext cx="57150" cy="381000"/>
              </a:xfrm>
              <a:custGeom>
                <a:avLst/>
                <a:gdLst/>
                <a:ahLst/>
                <a:cxnLst>
                  <a:cxn ang="0">
                    <a:pos x="0" y="240"/>
                  </a:cxn>
                  <a:cxn ang="0">
                    <a:pos x="0" y="0"/>
                  </a:cxn>
                  <a:cxn ang="0">
                    <a:pos x="36" y="0"/>
                  </a:cxn>
                  <a:cxn ang="0">
                    <a:pos x="36" y="240"/>
                  </a:cxn>
                  <a:cxn ang="0">
                    <a:pos x="0" y="240"/>
                  </a:cxn>
                  <a:cxn ang="0">
                    <a:pos x="0" y="240"/>
                  </a:cxn>
                </a:cxnLst>
                <a:rect l="0" t="0" r="r" b="b"/>
                <a:pathLst>
                  <a:path w="36" h="240">
                    <a:moveTo>
                      <a:pt x="0" y="240"/>
                    </a:moveTo>
                    <a:lnTo>
                      <a:pt x="0" y="0"/>
                    </a:lnTo>
                    <a:lnTo>
                      <a:pt x="36" y="0"/>
                    </a:lnTo>
                    <a:lnTo>
                      <a:pt x="36" y="240"/>
                    </a:lnTo>
                    <a:lnTo>
                      <a:pt x="0" y="240"/>
                    </a:lnTo>
                    <a:lnTo>
                      <a:pt x="0" y="2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5" name="Freeform 165">
                <a:extLst>
                  <a:ext uri="{FF2B5EF4-FFF2-40B4-BE49-F238E27FC236}">
                    <a16:creationId xmlns:a16="http://schemas.microsoft.com/office/drawing/2014/main" id="{C770A461-E54C-44C5-A0DD-D44370A46A25}"/>
                  </a:ext>
                </a:extLst>
              </p:cNvPr>
              <p:cNvSpPr>
                <a:spLocks/>
              </p:cNvSpPr>
              <p:nvPr/>
            </p:nvSpPr>
            <p:spPr bwMode="auto">
              <a:xfrm>
                <a:off x="5164138" y="6253162"/>
                <a:ext cx="57150" cy="387350"/>
              </a:xfrm>
              <a:custGeom>
                <a:avLst/>
                <a:gdLst/>
                <a:ahLst/>
                <a:cxnLst>
                  <a:cxn ang="0">
                    <a:pos x="0" y="244"/>
                  </a:cxn>
                  <a:cxn ang="0">
                    <a:pos x="0" y="0"/>
                  </a:cxn>
                  <a:cxn ang="0">
                    <a:pos x="36" y="0"/>
                  </a:cxn>
                  <a:cxn ang="0">
                    <a:pos x="36" y="244"/>
                  </a:cxn>
                  <a:cxn ang="0">
                    <a:pos x="0" y="244"/>
                  </a:cxn>
                  <a:cxn ang="0">
                    <a:pos x="0" y="244"/>
                  </a:cxn>
                </a:cxnLst>
                <a:rect l="0" t="0" r="r" b="b"/>
                <a:pathLst>
                  <a:path w="36" h="244">
                    <a:moveTo>
                      <a:pt x="0" y="244"/>
                    </a:moveTo>
                    <a:lnTo>
                      <a:pt x="0" y="0"/>
                    </a:lnTo>
                    <a:lnTo>
                      <a:pt x="36" y="0"/>
                    </a:lnTo>
                    <a:lnTo>
                      <a:pt x="36" y="244"/>
                    </a:lnTo>
                    <a:lnTo>
                      <a:pt x="0" y="244"/>
                    </a:lnTo>
                    <a:lnTo>
                      <a:pt x="0" y="2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6" name="Freeform 166">
                <a:extLst>
                  <a:ext uri="{FF2B5EF4-FFF2-40B4-BE49-F238E27FC236}">
                    <a16:creationId xmlns:a16="http://schemas.microsoft.com/office/drawing/2014/main" id="{5CAA62AB-8919-49E7-89D1-877C6998E27F}"/>
                  </a:ext>
                </a:extLst>
              </p:cNvPr>
              <p:cNvSpPr>
                <a:spLocks/>
              </p:cNvSpPr>
              <p:nvPr/>
            </p:nvSpPr>
            <p:spPr bwMode="auto">
              <a:xfrm>
                <a:off x="5272088" y="6253162"/>
                <a:ext cx="57150" cy="387350"/>
              </a:xfrm>
              <a:custGeom>
                <a:avLst/>
                <a:gdLst/>
                <a:ahLst/>
                <a:cxnLst>
                  <a:cxn ang="0">
                    <a:pos x="0" y="244"/>
                  </a:cxn>
                  <a:cxn ang="0">
                    <a:pos x="0" y="0"/>
                  </a:cxn>
                  <a:cxn ang="0">
                    <a:pos x="36" y="0"/>
                  </a:cxn>
                  <a:cxn ang="0">
                    <a:pos x="36" y="244"/>
                  </a:cxn>
                  <a:cxn ang="0">
                    <a:pos x="0" y="244"/>
                  </a:cxn>
                  <a:cxn ang="0">
                    <a:pos x="0" y="244"/>
                  </a:cxn>
                </a:cxnLst>
                <a:rect l="0" t="0" r="r" b="b"/>
                <a:pathLst>
                  <a:path w="36" h="244">
                    <a:moveTo>
                      <a:pt x="0" y="244"/>
                    </a:moveTo>
                    <a:lnTo>
                      <a:pt x="0" y="0"/>
                    </a:lnTo>
                    <a:lnTo>
                      <a:pt x="36" y="0"/>
                    </a:lnTo>
                    <a:lnTo>
                      <a:pt x="36" y="244"/>
                    </a:lnTo>
                    <a:lnTo>
                      <a:pt x="0" y="244"/>
                    </a:lnTo>
                    <a:lnTo>
                      <a:pt x="0" y="2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7" name="Freeform 167">
                <a:extLst>
                  <a:ext uri="{FF2B5EF4-FFF2-40B4-BE49-F238E27FC236}">
                    <a16:creationId xmlns:a16="http://schemas.microsoft.com/office/drawing/2014/main" id="{8FE5AD1B-2938-4CA3-BD5E-6E2E1161FB70}"/>
                  </a:ext>
                </a:extLst>
              </p:cNvPr>
              <p:cNvSpPr>
                <a:spLocks/>
              </p:cNvSpPr>
              <p:nvPr/>
            </p:nvSpPr>
            <p:spPr bwMode="auto">
              <a:xfrm>
                <a:off x="5380038" y="6253162"/>
                <a:ext cx="57150" cy="387350"/>
              </a:xfrm>
              <a:custGeom>
                <a:avLst/>
                <a:gdLst/>
                <a:ahLst/>
                <a:cxnLst>
                  <a:cxn ang="0">
                    <a:pos x="0" y="244"/>
                  </a:cxn>
                  <a:cxn ang="0">
                    <a:pos x="0" y="0"/>
                  </a:cxn>
                  <a:cxn ang="0">
                    <a:pos x="36" y="0"/>
                  </a:cxn>
                  <a:cxn ang="0">
                    <a:pos x="36" y="244"/>
                  </a:cxn>
                  <a:cxn ang="0">
                    <a:pos x="0" y="244"/>
                  </a:cxn>
                  <a:cxn ang="0">
                    <a:pos x="0" y="244"/>
                  </a:cxn>
                </a:cxnLst>
                <a:rect l="0" t="0" r="r" b="b"/>
                <a:pathLst>
                  <a:path w="36" h="244">
                    <a:moveTo>
                      <a:pt x="0" y="244"/>
                    </a:moveTo>
                    <a:lnTo>
                      <a:pt x="0" y="0"/>
                    </a:lnTo>
                    <a:lnTo>
                      <a:pt x="36" y="0"/>
                    </a:lnTo>
                    <a:lnTo>
                      <a:pt x="36" y="244"/>
                    </a:lnTo>
                    <a:lnTo>
                      <a:pt x="0" y="244"/>
                    </a:lnTo>
                    <a:lnTo>
                      <a:pt x="0" y="2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8" name="Freeform 168">
                <a:extLst>
                  <a:ext uri="{FF2B5EF4-FFF2-40B4-BE49-F238E27FC236}">
                    <a16:creationId xmlns:a16="http://schemas.microsoft.com/office/drawing/2014/main" id="{E219CDEE-F75F-4C03-93C4-EEFA4F8E24AE}"/>
                  </a:ext>
                </a:extLst>
              </p:cNvPr>
              <p:cNvSpPr>
                <a:spLocks/>
              </p:cNvSpPr>
              <p:nvPr/>
            </p:nvSpPr>
            <p:spPr bwMode="auto">
              <a:xfrm>
                <a:off x="5487988" y="6259512"/>
                <a:ext cx="57150" cy="381000"/>
              </a:xfrm>
              <a:custGeom>
                <a:avLst/>
                <a:gdLst/>
                <a:ahLst/>
                <a:cxnLst>
                  <a:cxn ang="0">
                    <a:pos x="0" y="240"/>
                  </a:cxn>
                  <a:cxn ang="0">
                    <a:pos x="0" y="0"/>
                  </a:cxn>
                  <a:cxn ang="0">
                    <a:pos x="36" y="0"/>
                  </a:cxn>
                  <a:cxn ang="0">
                    <a:pos x="36" y="240"/>
                  </a:cxn>
                  <a:cxn ang="0">
                    <a:pos x="0" y="240"/>
                  </a:cxn>
                  <a:cxn ang="0">
                    <a:pos x="0" y="240"/>
                  </a:cxn>
                </a:cxnLst>
                <a:rect l="0" t="0" r="r" b="b"/>
                <a:pathLst>
                  <a:path w="36" h="240">
                    <a:moveTo>
                      <a:pt x="0" y="240"/>
                    </a:moveTo>
                    <a:lnTo>
                      <a:pt x="0" y="0"/>
                    </a:lnTo>
                    <a:lnTo>
                      <a:pt x="36" y="0"/>
                    </a:lnTo>
                    <a:lnTo>
                      <a:pt x="36" y="240"/>
                    </a:lnTo>
                    <a:lnTo>
                      <a:pt x="0" y="240"/>
                    </a:lnTo>
                    <a:lnTo>
                      <a:pt x="0" y="2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9" name="Freeform 169">
                <a:extLst>
                  <a:ext uri="{FF2B5EF4-FFF2-40B4-BE49-F238E27FC236}">
                    <a16:creationId xmlns:a16="http://schemas.microsoft.com/office/drawing/2014/main" id="{DA9F24F9-F58A-4059-8EF9-336D19070AB6}"/>
                  </a:ext>
                </a:extLst>
              </p:cNvPr>
              <p:cNvSpPr>
                <a:spLocks/>
              </p:cNvSpPr>
              <p:nvPr/>
            </p:nvSpPr>
            <p:spPr bwMode="auto">
              <a:xfrm>
                <a:off x="5595938" y="6275387"/>
                <a:ext cx="57150" cy="365125"/>
              </a:xfrm>
              <a:custGeom>
                <a:avLst/>
                <a:gdLst/>
                <a:ahLst/>
                <a:cxnLst>
                  <a:cxn ang="0">
                    <a:pos x="0" y="230"/>
                  </a:cxn>
                  <a:cxn ang="0">
                    <a:pos x="0" y="0"/>
                  </a:cxn>
                  <a:cxn ang="0">
                    <a:pos x="36" y="0"/>
                  </a:cxn>
                  <a:cxn ang="0">
                    <a:pos x="36" y="230"/>
                  </a:cxn>
                  <a:cxn ang="0">
                    <a:pos x="0" y="230"/>
                  </a:cxn>
                  <a:cxn ang="0">
                    <a:pos x="0" y="230"/>
                  </a:cxn>
                </a:cxnLst>
                <a:rect l="0" t="0" r="r" b="b"/>
                <a:pathLst>
                  <a:path w="36" h="230">
                    <a:moveTo>
                      <a:pt x="0" y="230"/>
                    </a:moveTo>
                    <a:lnTo>
                      <a:pt x="0" y="0"/>
                    </a:lnTo>
                    <a:lnTo>
                      <a:pt x="36" y="0"/>
                    </a:lnTo>
                    <a:lnTo>
                      <a:pt x="36" y="230"/>
                    </a:lnTo>
                    <a:lnTo>
                      <a:pt x="0" y="230"/>
                    </a:lnTo>
                    <a:lnTo>
                      <a:pt x="0" y="23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00" name="Freeform 170">
                <a:extLst>
                  <a:ext uri="{FF2B5EF4-FFF2-40B4-BE49-F238E27FC236}">
                    <a16:creationId xmlns:a16="http://schemas.microsoft.com/office/drawing/2014/main" id="{AF87AD0A-938D-4919-9AEA-953DE24AB96E}"/>
                  </a:ext>
                </a:extLst>
              </p:cNvPr>
              <p:cNvSpPr>
                <a:spLocks/>
              </p:cNvSpPr>
              <p:nvPr/>
            </p:nvSpPr>
            <p:spPr bwMode="auto">
              <a:xfrm>
                <a:off x="5703888" y="6291262"/>
                <a:ext cx="57150" cy="349250"/>
              </a:xfrm>
              <a:custGeom>
                <a:avLst/>
                <a:gdLst/>
                <a:ahLst/>
                <a:cxnLst>
                  <a:cxn ang="0">
                    <a:pos x="0" y="220"/>
                  </a:cxn>
                  <a:cxn ang="0">
                    <a:pos x="0" y="0"/>
                  </a:cxn>
                  <a:cxn ang="0">
                    <a:pos x="36" y="0"/>
                  </a:cxn>
                  <a:cxn ang="0">
                    <a:pos x="36" y="220"/>
                  </a:cxn>
                  <a:cxn ang="0">
                    <a:pos x="0" y="220"/>
                  </a:cxn>
                  <a:cxn ang="0">
                    <a:pos x="0" y="220"/>
                  </a:cxn>
                </a:cxnLst>
                <a:rect l="0" t="0" r="r" b="b"/>
                <a:pathLst>
                  <a:path w="36" h="220">
                    <a:moveTo>
                      <a:pt x="0" y="220"/>
                    </a:moveTo>
                    <a:lnTo>
                      <a:pt x="0" y="0"/>
                    </a:lnTo>
                    <a:lnTo>
                      <a:pt x="36" y="0"/>
                    </a:lnTo>
                    <a:lnTo>
                      <a:pt x="36" y="220"/>
                    </a:lnTo>
                    <a:lnTo>
                      <a:pt x="0" y="220"/>
                    </a:lnTo>
                    <a:lnTo>
                      <a:pt x="0" y="22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01" name="Freeform 171">
                <a:extLst>
                  <a:ext uri="{FF2B5EF4-FFF2-40B4-BE49-F238E27FC236}">
                    <a16:creationId xmlns:a16="http://schemas.microsoft.com/office/drawing/2014/main" id="{C9764FC7-C89B-4006-8452-B5796FDCFFB1}"/>
                  </a:ext>
                </a:extLst>
              </p:cNvPr>
              <p:cNvSpPr>
                <a:spLocks/>
              </p:cNvSpPr>
              <p:nvPr/>
            </p:nvSpPr>
            <p:spPr bwMode="auto">
              <a:xfrm>
                <a:off x="5811838" y="6313487"/>
                <a:ext cx="57150" cy="327025"/>
              </a:xfrm>
              <a:custGeom>
                <a:avLst/>
                <a:gdLst/>
                <a:ahLst/>
                <a:cxnLst>
                  <a:cxn ang="0">
                    <a:pos x="0" y="206"/>
                  </a:cxn>
                  <a:cxn ang="0">
                    <a:pos x="0" y="0"/>
                  </a:cxn>
                  <a:cxn ang="0">
                    <a:pos x="36" y="0"/>
                  </a:cxn>
                  <a:cxn ang="0">
                    <a:pos x="36" y="206"/>
                  </a:cxn>
                  <a:cxn ang="0">
                    <a:pos x="0" y="206"/>
                  </a:cxn>
                  <a:cxn ang="0">
                    <a:pos x="0" y="206"/>
                  </a:cxn>
                </a:cxnLst>
                <a:rect l="0" t="0" r="r" b="b"/>
                <a:pathLst>
                  <a:path w="36" h="206">
                    <a:moveTo>
                      <a:pt x="0" y="206"/>
                    </a:moveTo>
                    <a:lnTo>
                      <a:pt x="0" y="0"/>
                    </a:lnTo>
                    <a:lnTo>
                      <a:pt x="36" y="0"/>
                    </a:lnTo>
                    <a:lnTo>
                      <a:pt x="36" y="206"/>
                    </a:lnTo>
                    <a:lnTo>
                      <a:pt x="0" y="206"/>
                    </a:lnTo>
                    <a:lnTo>
                      <a:pt x="0" y="20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02" name="Freeform 172">
                <a:extLst>
                  <a:ext uri="{FF2B5EF4-FFF2-40B4-BE49-F238E27FC236}">
                    <a16:creationId xmlns:a16="http://schemas.microsoft.com/office/drawing/2014/main" id="{1D3214FA-922A-4369-8F0E-E7A8E4F54C56}"/>
                  </a:ext>
                </a:extLst>
              </p:cNvPr>
              <p:cNvSpPr>
                <a:spLocks/>
              </p:cNvSpPr>
              <p:nvPr/>
            </p:nvSpPr>
            <p:spPr bwMode="auto">
              <a:xfrm>
                <a:off x="5919788" y="6335712"/>
                <a:ext cx="57150" cy="304800"/>
              </a:xfrm>
              <a:custGeom>
                <a:avLst/>
                <a:gdLst/>
                <a:ahLst/>
                <a:cxnLst>
                  <a:cxn ang="0">
                    <a:pos x="0" y="192"/>
                  </a:cxn>
                  <a:cxn ang="0">
                    <a:pos x="0" y="0"/>
                  </a:cxn>
                  <a:cxn ang="0">
                    <a:pos x="36" y="0"/>
                  </a:cxn>
                  <a:cxn ang="0">
                    <a:pos x="36" y="192"/>
                  </a:cxn>
                  <a:cxn ang="0">
                    <a:pos x="0" y="192"/>
                  </a:cxn>
                  <a:cxn ang="0">
                    <a:pos x="0" y="192"/>
                  </a:cxn>
                </a:cxnLst>
                <a:rect l="0" t="0" r="r" b="b"/>
                <a:pathLst>
                  <a:path w="36" h="192">
                    <a:moveTo>
                      <a:pt x="0" y="192"/>
                    </a:moveTo>
                    <a:lnTo>
                      <a:pt x="0" y="0"/>
                    </a:lnTo>
                    <a:lnTo>
                      <a:pt x="36" y="0"/>
                    </a:lnTo>
                    <a:lnTo>
                      <a:pt x="36" y="192"/>
                    </a:lnTo>
                    <a:lnTo>
                      <a:pt x="0" y="192"/>
                    </a:lnTo>
                    <a:lnTo>
                      <a:pt x="0" y="19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03" name="Freeform 173">
                <a:extLst>
                  <a:ext uri="{FF2B5EF4-FFF2-40B4-BE49-F238E27FC236}">
                    <a16:creationId xmlns:a16="http://schemas.microsoft.com/office/drawing/2014/main" id="{EFE81FAB-F24E-4CEE-99FE-9C2458E68C2E}"/>
                  </a:ext>
                </a:extLst>
              </p:cNvPr>
              <p:cNvSpPr>
                <a:spLocks/>
              </p:cNvSpPr>
              <p:nvPr/>
            </p:nvSpPr>
            <p:spPr bwMode="auto">
              <a:xfrm>
                <a:off x="6027738" y="6348412"/>
                <a:ext cx="57150" cy="292100"/>
              </a:xfrm>
              <a:custGeom>
                <a:avLst/>
                <a:gdLst/>
                <a:ahLst/>
                <a:cxnLst>
                  <a:cxn ang="0">
                    <a:pos x="0" y="184"/>
                  </a:cxn>
                  <a:cxn ang="0">
                    <a:pos x="0" y="0"/>
                  </a:cxn>
                  <a:cxn ang="0">
                    <a:pos x="36" y="0"/>
                  </a:cxn>
                  <a:cxn ang="0">
                    <a:pos x="36" y="184"/>
                  </a:cxn>
                  <a:cxn ang="0">
                    <a:pos x="0" y="184"/>
                  </a:cxn>
                  <a:cxn ang="0">
                    <a:pos x="0" y="184"/>
                  </a:cxn>
                </a:cxnLst>
                <a:rect l="0" t="0" r="r" b="b"/>
                <a:pathLst>
                  <a:path w="36" h="184">
                    <a:moveTo>
                      <a:pt x="0" y="184"/>
                    </a:moveTo>
                    <a:lnTo>
                      <a:pt x="0" y="0"/>
                    </a:lnTo>
                    <a:lnTo>
                      <a:pt x="36" y="0"/>
                    </a:lnTo>
                    <a:lnTo>
                      <a:pt x="36" y="184"/>
                    </a:lnTo>
                    <a:lnTo>
                      <a:pt x="0" y="184"/>
                    </a:lnTo>
                    <a:lnTo>
                      <a:pt x="0" y="18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104" name="Group 247">
              <a:extLst>
                <a:ext uri="{FF2B5EF4-FFF2-40B4-BE49-F238E27FC236}">
                  <a16:creationId xmlns:a16="http://schemas.microsoft.com/office/drawing/2014/main" id="{991CEC74-72B5-48B5-8FBB-D01F6E2D42DE}"/>
                </a:ext>
              </a:extLst>
            </p:cNvPr>
            <p:cNvGrpSpPr/>
            <p:nvPr/>
          </p:nvGrpSpPr>
          <p:grpSpPr>
            <a:xfrm>
              <a:off x="448628" y="2784003"/>
              <a:ext cx="1153957" cy="2006411"/>
              <a:chOff x="5912645" y="3430953"/>
              <a:chExt cx="1296772" cy="2196837"/>
            </a:xfrm>
            <a:grpFill/>
          </p:grpSpPr>
          <p:sp>
            <p:nvSpPr>
              <p:cNvPr id="105" name="Freeform 6">
                <a:extLst>
                  <a:ext uri="{FF2B5EF4-FFF2-40B4-BE49-F238E27FC236}">
                    <a16:creationId xmlns:a16="http://schemas.microsoft.com/office/drawing/2014/main" id="{14525BC1-C402-4AF5-BB23-51D681593F56}"/>
                  </a:ext>
                </a:extLst>
              </p:cNvPr>
              <p:cNvSpPr>
                <a:spLocks/>
              </p:cNvSpPr>
              <p:nvPr/>
            </p:nvSpPr>
            <p:spPr bwMode="auto">
              <a:xfrm>
                <a:off x="6502721" y="4681874"/>
                <a:ext cx="161474" cy="945916"/>
              </a:xfrm>
              <a:custGeom>
                <a:avLst/>
                <a:gdLst/>
                <a:ahLst/>
                <a:cxnLst>
                  <a:cxn ang="0">
                    <a:pos x="0" y="474"/>
                  </a:cxn>
                  <a:cxn ang="0">
                    <a:pos x="81" y="474"/>
                  </a:cxn>
                  <a:cxn ang="0">
                    <a:pos x="58" y="153"/>
                  </a:cxn>
                  <a:cxn ang="0">
                    <a:pos x="63" y="0"/>
                  </a:cxn>
                  <a:cxn ang="0">
                    <a:pos x="22" y="0"/>
                  </a:cxn>
                  <a:cxn ang="0">
                    <a:pos x="25" y="152"/>
                  </a:cxn>
                  <a:cxn ang="0">
                    <a:pos x="0" y="474"/>
                  </a:cxn>
                </a:cxnLst>
                <a:rect l="0" t="0" r="r" b="b"/>
                <a:pathLst>
                  <a:path w="81" h="474">
                    <a:moveTo>
                      <a:pt x="0" y="474"/>
                    </a:moveTo>
                    <a:cubicBezTo>
                      <a:pt x="81" y="474"/>
                      <a:pt x="81" y="474"/>
                      <a:pt x="81" y="474"/>
                    </a:cubicBezTo>
                    <a:cubicBezTo>
                      <a:pt x="66" y="406"/>
                      <a:pt x="57" y="287"/>
                      <a:pt x="58" y="153"/>
                    </a:cubicBezTo>
                    <a:cubicBezTo>
                      <a:pt x="58" y="98"/>
                      <a:pt x="60" y="47"/>
                      <a:pt x="63" y="0"/>
                    </a:cubicBezTo>
                    <a:cubicBezTo>
                      <a:pt x="22" y="0"/>
                      <a:pt x="22" y="0"/>
                      <a:pt x="22" y="0"/>
                    </a:cubicBezTo>
                    <a:cubicBezTo>
                      <a:pt x="24" y="47"/>
                      <a:pt x="26" y="98"/>
                      <a:pt x="25" y="152"/>
                    </a:cubicBezTo>
                    <a:cubicBezTo>
                      <a:pt x="25" y="287"/>
                      <a:pt x="15" y="405"/>
                      <a:pt x="0" y="474"/>
                    </a:cubicBezTo>
                    <a:close/>
                  </a:path>
                </a:pathLst>
              </a:custGeom>
              <a:grpFill/>
              <a:ln w="952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106" name="Freeform 7">
                <a:extLst>
                  <a:ext uri="{FF2B5EF4-FFF2-40B4-BE49-F238E27FC236}">
                    <a16:creationId xmlns:a16="http://schemas.microsoft.com/office/drawing/2014/main" id="{9CF3EDFF-C9D1-49DE-B070-F9488F305643}"/>
                  </a:ext>
                </a:extLst>
              </p:cNvPr>
              <p:cNvSpPr>
                <a:spLocks/>
              </p:cNvSpPr>
              <p:nvPr/>
            </p:nvSpPr>
            <p:spPr bwMode="auto">
              <a:xfrm>
                <a:off x="5912645" y="3430953"/>
                <a:ext cx="1296772" cy="1428343"/>
              </a:xfrm>
              <a:custGeom>
                <a:avLst/>
                <a:gdLst/>
                <a:ahLst/>
                <a:cxnLst>
                  <a:cxn ang="0">
                    <a:pos x="644" y="352"/>
                  </a:cxn>
                  <a:cxn ang="0">
                    <a:pos x="623" y="314"/>
                  </a:cxn>
                  <a:cxn ang="0">
                    <a:pos x="626" y="295"/>
                  </a:cxn>
                  <a:cxn ang="0">
                    <a:pos x="573" y="214"/>
                  </a:cxn>
                  <a:cxn ang="0">
                    <a:pos x="559" y="185"/>
                  </a:cxn>
                  <a:cxn ang="0">
                    <a:pos x="518" y="171"/>
                  </a:cxn>
                  <a:cxn ang="0">
                    <a:pos x="507" y="99"/>
                  </a:cxn>
                  <a:cxn ang="0">
                    <a:pos x="452" y="93"/>
                  </a:cxn>
                  <a:cxn ang="0">
                    <a:pos x="442" y="55"/>
                  </a:cxn>
                  <a:cxn ang="0">
                    <a:pos x="389" y="61"/>
                  </a:cxn>
                  <a:cxn ang="0">
                    <a:pos x="376" y="21"/>
                  </a:cxn>
                  <a:cxn ang="0">
                    <a:pos x="310" y="33"/>
                  </a:cxn>
                  <a:cxn ang="0">
                    <a:pos x="298" y="62"/>
                  </a:cxn>
                  <a:cxn ang="0">
                    <a:pos x="296" y="59"/>
                  </a:cxn>
                  <a:cxn ang="0">
                    <a:pos x="225" y="72"/>
                  </a:cxn>
                  <a:cxn ang="0">
                    <a:pos x="212" y="105"/>
                  </a:cxn>
                  <a:cxn ang="0">
                    <a:pos x="181" y="128"/>
                  </a:cxn>
                  <a:cxn ang="0">
                    <a:pos x="172" y="205"/>
                  </a:cxn>
                  <a:cxn ang="0">
                    <a:pos x="96" y="230"/>
                  </a:cxn>
                  <a:cxn ang="0">
                    <a:pos x="88" y="265"/>
                  </a:cxn>
                  <a:cxn ang="0">
                    <a:pos x="57" y="292"/>
                  </a:cxn>
                  <a:cxn ang="0">
                    <a:pos x="79" y="389"/>
                  </a:cxn>
                  <a:cxn ang="0">
                    <a:pos x="79" y="406"/>
                  </a:cxn>
                  <a:cxn ang="0">
                    <a:pos x="47" y="439"/>
                  </a:cxn>
                  <a:cxn ang="0">
                    <a:pos x="43" y="475"/>
                  </a:cxn>
                  <a:cxn ang="0">
                    <a:pos x="12" y="506"/>
                  </a:cxn>
                  <a:cxn ang="0">
                    <a:pos x="54" y="599"/>
                  </a:cxn>
                  <a:cxn ang="0">
                    <a:pos x="92" y="659"/>
                  </a:cxn>
                  <a:cxn ang="0">
                    <a:pos x="142" y="659"/>
                  </a:cxn>
                  <a:cxn ang="0">
                    <a:pos x="183" y="699"/>
                  </a:cxn>
                  <a:cxn ang="0">
                    <a:pos x="275" y="674"/>
                  </a:cxn>
                  <a:cxn ang="0">
                    <a:pos x="304" y="696"/>
                  </a:cxn>
                  <a:cxn ang="0">
                    <a:pos x="390" y="678"/>
                  </a:cxn>
                  <a:cxn ang="0">
                    <a:pos x="400" y="685"/>
                  </a:cxn>
                  <a:cxn ang="0">
                    <a:pos x="439" y="704"/>
                  </a:cxn>
                  <a:cxn ang="0">
                    <a:pos x="520" y="646"/>
                  </a:cxn>
                  <a:cxn ang="0">
                    <a:pos x="593" y="594"/>
                  </a:cxn>
                  <a:cxn ang="0">
                    <a:pos x="582" y="555"/>
                  </a:cxn>
                  <a:cxn ang="0">
                    <a:pos x="590" y="541"/>
                  </a:cxn>
                  <a:cxn ang="0">
                    <a:pos x="585" y="485"/>
                  </a:cxn>
                  <a:cxn ang="0">
                    <a:pos x="598" y="430"/>
                  </a:cxn>
                  <a:cxn ang="0">
                    <a:pos x="644" y="352"/>
                  </a:cxn>
                </a:cxnLst>
                <a:rect l="0" t="0" r="r" b="b"/>
                <a:pathLst>
                  <a:path w="650" h="716">
                    <a:moveTo>
                      <a:pt x="644" y="352"/>
                    </a:moveTo>
                    <a:cubicBezTo>
                      <a:pt x="641" y="337"/>
                      <a:pt x="634" y="323"/>
                      <a:pt x="623" y="314"/>
                    </a:cubicBezTo>
                    <a:cubicBezTo>
                      <a:pt x="625" y="308"/>
                      <a:pt x="626" y="302"/>
                      <a:pt x="626" y="295"/>
                    </a:cubicBezTo>
                    <a:cubicBezTo>
                      <a:pt x="628" y="259"/>
                      <a:pt x="604" y="224"/>
                      <a:pt x="573" y="214"/>
                    </a:cubicBezTo>
                    <a:cubicBezTo>
                      <a:pt x="571" y="203"/>
                      <a:pt x="566" y="192"/>
                      <a:pt x="559" y="185"/>
                    </a:cubicBezTo>
                    <a:cubicBezTo>
                      <a:pt x="548" y="171"/>
                      <a:pt x="532" y="167"/>
                      <a:pt x="518" y="171"/>
                    </a:cubicBezTo>
                    <a:cubicBezTo>
                      <a:pt x="525" y="145"/>
                      <a:pt x="521" y="117"/>
                      <a:pt x="507" y="99"/>
                    </a:cubicBezTo>
                    <a:cubicBezTo>
                      <a:pt x="492" y="82"/>
                      <a:pt x="470" y="81"/>
                      <a:pt x="452" y="93"/>
                    </a:cubicBezTo>
                    <a:cubicBezTo>
                      <a:pt x="453" y="78"/>
                      <a:pt x="449" y="64"/>
                      <a:pt x="442" y="55"/>
                    </a:cubicBezTo>
                    <a:cubicBezTo>
                      <a:pt x="428" y="40"/>
                      <a:pt x="407" y="43"/>
                      <a:pt x="389" y="61"/>
                    </a:cubicBezTo>
                    <a:cubicBezTo>
                      <a:pt x="389" y="46"/>
                      <a:pt x="384" y="31"/>
                      <a:pt x="376" y="21"/>
                    </a:cubicBezTo>
                    <a:cubicBezTo>
                      <a:pt x="358" y="0"/>
                      <a:pt x="329" y="5"/>
                      <a:pt x="310" y="33"/>
                    </a:cubicBezTo>
                    <a:cubicBezTo>
                      <a:pt x="304" y="42"/>
                      <a:pt x="300" y="52"/>
                      <a:pt x="298" y="62"/>
                    </a:cubicBezTo>
                    <a:cubicBezTo>
                      <a:pt x="297" y="61"/>
                      <a:pt x="297" y="60"/>
                      <a:pt x="296" y="59"/>
                    </a:cubicBezTo>
                    <a:cubicBezTo>
                      <a:pt x="277" y="36"/>
                      <a:pt x="245" y="42"/>
                      <a:pt x="225" y="72"/>
                    </a:cubicBezTo>
                    <a:cubicBezTo>
                      <a:pt x="218" y="82"/>
                      <a:pt x="214" y="93"/>
                      <a:pt x="212" y="105"/>
                    </a:cubicBezTo>
                    <a:cubicBezTo>
                      <a:pt x="200" y="108"/>
                      <a:pt x="190" y="115"/>
                      <a:pt x="181" y="128"/>
                    </a:cubicBezTo>
                    <a:cubicBezTo>
                      <a:pt x="167" y="150"/>
                      <a:pt x="164" y="180"/>
                      <a:pt x="172" y="205"/>
                    </a:cubicBezTo>
                    <a:cubicBezTo>
                      <a:pt x="145" y="189"/>
                      <a:pt x="112" y="199"/>
                      <a:pt x="96" y="230"/>
                    </a:cubicBezTo>
                    <a:cubicBezTo>
                      <a:pt x="90" y="241"/>
                      <a:pt x="88" y="253"/>
                      <a:pt x="88" y="265"/>
                    </a:cubicBezTo>
                    <a:cubicBezTo>
                      <a:pt x="75" y="269"/>
                      <a:pt x="64" y="278"/>
                      <a:pt x="57" y="292"/>
                    </a:cubicBezTo>
                    <a:cubicBezTo>
                      <a:pt x="42" y="322"/>
                      <a:pt x="51" y="364"/>
                      <a:pt x="79" y="389"/>
                    </a:cubicBezTo>
                    <a:cubicBezTo>
                      <a:pt x="78" y="394"/>
                      <a:pt x="78" y="400"/>
                      <a:pt x="79" y="406"/>
                    </a:cubicBezTo>
                    <a:cubicBezTo>
                      <a:pt x="65" y="412"/>
                      <a:pt x="53" y="424"/>
                      <a:pt x="47" y="439"/>
                    </a:cubicBezTo>
                    <a:cubicBezTo>
                      <a:pt x="42" y="451"/>
                      <a:pt x="41" y="463"/>
                      <a:pt x="43" y="475"/>
                    </a:cubicBezTo>
                    <a:cubicBezTo>
                      <a:pt x="29" y="481"/>
                      <a:pt x="18" y="492"/>
                      <a:pt x="12" y="506"/>
                    </a:cubicBezTo>
                    <a:cubicBezTo>
                      <a:pt x="0" y="539"/>
                      <a:pt x="18" y="579"/>
                      <a:pt x="54" y="599"/>
                    </a:cubicBezTo>
                    <a:cubicBezTo>
                      <a:pt x="56" y="626"/>
                      <a:pt x="70" y="649"/>
                      <a:pt x="92" y="659"/>
                    </a:cubicBezTo>
                    <a:cubicBezTo>
                      <a:pt x="108" y="667"/>
                      <a:pt x="126" y="666"/>
                      <a:pt x="142" y="659"/>
                    </a:cubicBezTo>
                    <a:cubicBezTo>
                      <a:pt x="150" y="676"/>
                      <a:pt x="164" y="690"/>
                      <a:pt x="183" y="699"/>
                    </a:cubicBezTo>
                    <a:cubicBezTo>
                      <a:pt x="220" y="716"/>
                      <a:pt x="260" y="704"/>
                      <a:pt x="275" y="674"/>
                    </a:cubicBezTo>
                    <a:cubicBezTo>
                      <a:pt x="282" y="683"/>
                      <a:pt x="292" y="691"/>
                      <a:pt x="304" y="696"/>
                    </a:cubicBezTo>
                    <a:cubicBezTo>
                      <a:pt x="335" y="711"/>
                      <a:pt x="370" y="702"/>
                      <a:pt x="390" y="678"/>
                    </a:cubicBezTo>
                    <a:cubicBezTo>
                      <a:pt x="393" y="681"/>
                      <a:pt x="396" y="683"/>
                      <a:pt x="400" y="685"/>
                    </a:cubicBezTo>
                    <a:cubicBezTo>
                      <a:pt x="411" y="695"/>
                      <a:pt x="424" y="702"/>
                      <a:pt x="439" y="704"/>
                    </a:cubicBezTo>
                    <a:cubicBezTo>
                      <a:pt x="473" y="708"/>
                      <a:pt x="506" y="683"/>
                      <a:pt x="520" y="646"/>
                    </a:cubicBezTo>
                    <a:cubicBezTo>
                      <a:pt x="557" y="649"/>
                      <a:pt x="589" y="626"/>
                      <a:pt x="593" y="594"/>
                    </a:cubicBezTo>
                    <a:cubicBezTo>
                      <a:pt x="594" y="580"/>
                      <a:pt x="590" y="566"/>
                      <a:pt x="582" y="555"/>
                    </a:cubicBezTo>
                    <a:cubicBezTo>
                      <a:pt x="585" y="551"/>
                      <a:pt x="588" y="546"/>
                      <a:pt x="590" y="541"/>
                    </a:cubicBezTo>
                    <a:cubicBezTo>
                      <a:pt x="597" y="523"/>
                      <a:pt x="595" y="502"/>
                      <a:pt x="585" y="485"/>
                    </a:cubicBezTo>
                    <a:cubicBezTo>
                      <a:pt x="593" y="470"/>
                      <a:pt x="597" y="451"/>
                      <a:pt x="598" y="430"/>
                    </a:cubicBezTo>
                    <a:cubicBezTo>
                      <a:pt x="629" y="422"/>
                      <a:pt x="650" y="388"/>
                      <a:pt x="644" y="352"/>
                    </a:cubicBezTo>
                    <a:close/>
                  </a:path>
                </a:pathLst>
              </a:custGeom>
              <a:grpFill/>
              <a:ln w="952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grpSp>
      </p:grpSp>
      <p:grpSp>
        <p:nvGrpSpPr>
          <p:cNvPr id="131" name="Group 130">
            <a:extLst>
              <a:ext uri="{FF2B5EF4-FFF2-40B4-BE49-F238E27FC236}">
                <a16:creationId xmlns:a16="http://schemas.microsoft.com/office/drawing/2014/main" id="{02FA642E-4F76-4AE8-89A5-740F828E224C}"/>
              </a:ext>
            </a:extLst>
          </p:cNvPr>
          <p:cNvGrpSpPr/>
          <p:nvPr/>
        </p:nvGrpSpPr>
        <p:grpSpPr>
          <a:xfrm>
            <a:off x="4275620" y="5238752"/>
            <a:ext cx="710002" cy="711299"/>
            <a:chOff x="4348571" y="5544011"/>
            <a:chExt cx="893181" cy="904731"/>
          </a:xfrm>
          <a:solidFill>
            <a:srgbClr val="3F6AB7"/>
          </a:solidFill>
        </p:grpSpPr>
        <p:sp>
          <p:nvSpPr>
            <p:cNvPr id="109" name="Oval 76">
              <a:extLst>
                <a:ext uri="{FF2B5EF4-FFF2-40B4-BE49-F238E27FC236}">
                  <a16:creationId xmlns:a16="http://schemas.microsoft.com/office/drawing/2014/main" id="{00C70CAF-0D75-419E-AB64-ACAEEDD972BD}"/>
                </a:ext>
              </a:extLst>
            </p:cNvPr>
            <p:cNvSpPr>
              <a:spLocks noChangeArrowheads="1"/>
            </p:cNvSpPr>
            <p:nvPr/>
          </p:nvSpPr>
          <p:spPr bwMode="auto">
            <a:xfrm flipH="1">
              <a:off x="4849060" y="6333244"/>
              <a:ext cx="115498" cy="11549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0" name="Oval 77">
              <a:extLst>
                <a:ext uri="{FF2B5EF4-FFF2-40B4-BE49-F238E27FC236}">
                  <a16:creationId xmlns:a16="http://schemas.microsoft.com/office/drawing/2014/main" id="{299F314B-F599-4F7C-80FF-C20F8B57DB1D}"/>
                </a:ext>
              </a:extLst>
            </p:cNvPr>
            <p:cNvSpPr>
              <a:spLocks noChangeArrowheads="1"/>
            </p:cNvSpPr>
            <p:nvPr/>
          </p:nvSpPr>
          <p:spPr bwMode="auto">
            <a:xfrm flipH="1">
              <a:off x="4864459" y="6347360"/>
              <a:ext cx="85982" cy="85982"/>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1" name="Oval 78">
              <a:extLst>
                <a:ext uri="{FF2B5EF4-FFF2-40B4-BE49-F238E27FC236}">
                  <a16:creationId xmlns:a16="http://schemas.microsoft.com/office/drawing/2014/main" id="{9B85653F-2864-40E1-950D-C7264BD4024E}"/>
                </a:ext>
              </a:extLst>
            </p:cNvPr>
            <p:cNvSpPr>
              <a:spLocks noChangeArrowheads="1"/>
            </p:cNvSpPr>
            <p:nvPr/>
          </p:nvSpPr>
          <p:spPr bwMode="auto">
            <a:xfrm flipH="1">
              <a:off x="4353704" y="6333244"/>
              <a:ext cx="115498" cy="115498"/>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2" name="Oval 79">
              <a:extLst>
                <a:ext uri="{FF2B5EF4-FFF2-40B4-BE49-F238E27FC236}">
                  <a16:creationId xmlns:a16="http://schemas.microsoft.com/office/drawing/2014/main" id="{B0368899-1144-4786-BC5B-4C2E142E803D}"/>
                </a:ext>
              </a:extLst>
            </p:cNvPr>
            <p:cNvSpPr>
              <a:spLocks noChangeArrowheads="1"/>
            </p:cNvSpPr>
            <p:nvPr/>
          </p:nvSpPr>
          <p:spPr bwMode="auto">
            <a:xfrm flipH="1">
              <a:off x="4367820" y="6347360"/>
              <a:ext cx="87265" cy="85982"/>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3" name="Freeform 80">
              <a:extLst>
                <a:ext uri="{FF2B5EF4-FFF2-40B4-BE49-F238E27FC236}">
                  <a16:creationId xmlns:a16="http://schemas.microsoft.com/office/drawing/2014/main" id="{34EF4F0B-2B20-4041-B813-E0064FFD276D}"/>
                </a:ext>
              </a:extLst>
            </p:cNvPr>
            <p:cNvSpPr>
              <a:spLocks/>
            </p:cNvSpPr>
            <p:nvPr/>
          </p:nvSpPr>
          <p:spPr bwMode="auto">
            <a:xfrm flipH="1">
              <a:off x="4384504" y="6053484"/>
              <a:ext cx="479956" cy="84698"/>
            </a:xfrm>
            <a:custGeom>
              <a:avLst/>
              <a:gdLst/>
              <a:ahLst/>
              <a:cxnLst>
                <a:cxn ang="0">
                  <a:pos x="317" y="17"/>
                </a:cxn>
                <a:cxn ang="0">
                  <a:pos x="300" y="36"/>
                </a:cxn>
                <a:cxn ang="0">
                  <a:pos x="19" y="55"/>
                </a:cxn>
                <a:cxn ang="0">
                  <a:pos x="1" y="39"/>
                </a:cxn>
                <a:cxn ang="0">
                  <a:pos x="1" y="39"/>
                </a:cxn>
                <a:cxn ang="0">
                  <a:pos x="17" y="20"/>
                </a:cxn>
                <a:cxn ang="0">
                  <a:pos x="298" y="1"/>
                </a:cxn>
                <a:cxn ang="0">
                  <a:pos x="317" y="17"/>
                </a:cxn>
              </a:cxnLst>
              <a:rect l="0" t="0" r="r" b="b"/>
              <a:pathLst>
                <a:path w="317" h="56">
                  <a:moveTo>
                    <a:pt x="317" y="17"/>
                  </a:moveTo>
                  <a:cubicBezTo>
                    <a:pt x="317" y="27"/>
                    <a:pt x="310" y="35"/>
                    <a:pt x="300" y="36"/>
                  </a:cubicBezTo>
                  <a:cubicBezTo>
                    <a:pt x="19" y="55"/>
                    <a:pt x="19" y="55"/>
                    <a:pt x="19" y="55"/>
                  </a:cubicBezTo>
                  <a:cubicBezTo>
                    <a:pt x="10" y="56"/>
                    <a:pt x="1" y="48"/>
                    <a:pt x="1" y="39"/>
                  </a:cubicBezTo>
                  <a:cubicBezTo>
                    <a:pt x="1" y="39"/>
                    <a:pt x="1" y="39"/>
                    <a:pt x="1" y="39"/>
                  </a:cubicBezTo>
                  <a:cubicBezTo>
                    <a:pt x="0" y="29"/>
                    <a:pt x="7" y="21"/>
                    <a:pt x="17" y="20"/>
                  </a:cubicBezTo>
                  <a:cubicBezTo>
                    <a:pt x="298" y="1"/>
                    <a:pt x="298" y="1"/>
                    <a:pt x="298" y="1"/>
                  </a:cubicBezTo>
                  <a:cubicBezTo>
                    <a:pt x="308" y="0"/>
                    <a:pt x="316" y="8"/>
                    <a:pt x="317"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4" name="Freeform 81">
              <a:extLst>
                <a:ext uri="{FF2B5EF4-FFF2-40B4-BE49-F238E27FC236}">
                  <a16:creationId xmlns:a16="http://schemas.microsoft.com/office/drawing/2014/main" id="{9CA38A33-EA96-4778-823C-71C87C27648D}"/>
                </a:ext>
              </a:extLst>
            </p:cNvPr>
            <p:cNvSpPr>
              <a:spLocks/>
            </p:cNvSpPr>
            <p:nvPr/>
          </p:nvSpPr>
          <p:spPr bwMode="auto">
            <a:xfrm flipH="1">
              <a:off x="4348571" y="5705708"/>
              <a:ext cx="87265" cy="400391"/>
            </a:xfrm>
            <a:custGeom>
              <a:avLst/>
              <a:gdLst/>
              <a:ahLst/>
              <a:cxnLst>
                <a:cxn ang="0">
                  <a:pos x="17" y="265"/>
                </a:cxn>
                <a:cxn ang="0">
                  <a:pos x="1" y="246"/>
                </a:cxn>
                <a:cxn ang="0">
                  <a:pos x="22" y="16"/>
                </a:cxn>
                <a:cxn ang="0">
                  <a:pos x="41" y="1"/>
                </a:cxn>
                <a:cxn ang="0">
                  <a:pos x="41" y="1"/>
                </a:cxn>
                <a:cxn ang="0">
                  <a:pos x="57" y="20"/>
                </a:cxn>
                <a:cxn ang="0">
                  <a:pos x="36" y="249"/>
                </a:cxn>
                <a:cxn ang="0">
                  <a:pos x="17" y="265"/>
                </a:cxn>
              </a:cxnLst>
              <a:rect l="0" t="0" r="r" b="b"/>
              <a:pathLst>
                <a:path w="58" h="265">
                  <a:moveTo>
                    <a:pt x="17" y="265"/>
                  </a:moveTo>
                  <a:cubicBezTo>
                    <a:pt x="7" y="264"/>
                    <a:pt x="0" y="255"/>
                    <a:pt x="1" y="246"/>
                  </a:cubicBezTo>
                  <a:cubicBezTo>
                    <a:pt x="22" y="16"/>
                    <a:pt x="22" y="16"/>
                    <a:pt x="22" y="16"/>
                  </a:cubicBezTo>
                  <a:cubicBezTo>
                    <a:pt x="23" y="7"/>
                    <a:pt x="32" y="0"/>
                    <a:pt x="41" y="1"/>
                  </a:cubicBezTo>
                  <a:cubicBezTo>
                    <a:pt x="41" y="1"/>
                    <a:pt x="41" y="1"/>
                    <a:pt x="41" y="1"/>
                  </a:cubicBezTo>
                  <a:cubicBezTo>
                    <a:pt x="51" y="2"/>
                    <a:pt x="58" y="10"/>
                    <a:pt x="57" y="20"/>
                  </a:cubicBezTo>
                  <a:cubicBezTo>
                    <a:pt x="36" y="249"/>
                    <a:pt x="36" y="249"/>
                    <a:pt x="36" y="249"/>
                  </a:cubicBezTo>
                  <a:cubicBezTo>
                    <a:pt x="35" y="258"/>
                    <a:pt x="26" y="265"/>
                    <a:pt x="17" y="2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5" name="Freeform 82">
              <a:extLst>
                <a:ext uri="{FF2B5EF4-FFF2-40B4-BE49-F238E27FC236}">
                  <a16:creationId xmlns:a16="http://schemas.microsoft.com/office/drawing/2014/main" id="{4D898AD3-33D7-4521-816A-080095EF5BC9}"/>
                </a:ext>
              </a:extLst>
            </p:cNvPr>
            <p:cNvSpPr>
              <a:spLocks/>
            </p:cNvSpPr>
            <p:nvPr/>
          </p:nvSpPr>
          <p:spPr bwMode="auto">
            <a:xfrm flipH="1">
              <a:off x="4349854" y="5706991"/>
              <a:ext cx="664753" cy="51332"/>
            </a:xfrm>
            <a:custGeom>
              <a:avLst/>
              <a:gdLst/>
              <a:ahLst/>
              <a:cxnLst>
                <a:cxn ang="0">
                  <a:pos x="440" y="17"/>
                </a:cxn>
                <a:cxn ang="0">
                  <a:pos x="423" y="34"/>
                </a:cxn>
                <a:cxn ang="0">
                  <a:pos x="18" y="34"/>
                </a:cxn>
                <a:cxn ang="0">
                  <a:pos x="0" y="17"/>
                </a:cxn>
                <a:cxn ang="0">
                  <a:pos x="0" y="17"/>
                </a:cxn>
                <a:cxn ang="0">
                  <a:pos x="18" y="0"/>
                </a:cxn>
                <a:cxn ang="0">
                  <a:pos x="423" y="0"/>
                </a:cxn>
                <a:cxn ang="0">
                  <a:pos x="440" y="17"/>
                </a:cxn>
              </a:cxnLst>
              <a:rect l="0" t="0" r="r" b="b"/>
              <a:pathLst>
                <a:path w="440" h="34">
                  <a:moveTo>
                    <a:pt x="440" y="17"/>
                  </a:moveTo>
                  <a:cubicBezTo>
                    <a:pt x="440" y="27"/>
                    <a:pt x="432" y="34"/>
                    <a:pt x="423" y="34"/>
                  </a:cubicBezTo>
                  <a:cubicBezTo>
                    <a:pt x="18" y="34"/>
                    <a:pt x="18" y="34"/>
                    <a:pt x="18" y="34"/>
                  </a:cubicBezTo>
                  <a:cubicBezTo>
                    <a:pt x="8" y="34"/>
                    <a:pt x="0" y="27"/>
                    <a:pt x="0" y="17"/>
                  </a:cubicBezTo>
                  <a:cubicBezTo>
                    <a:pt x="0" y="17"/>
                    <a:pt x="0" y="17"/>
                    <a:pt x="0" y="17"/>
                  </a:cubicBezTo>
                  <a:cubicBezTo>
                    <a:pt x="0" y="8"/>
                    <a:pt x="8" y="0"/>
                    <a:pt x="18" y="0"/>
                  </a:cubicBezTo>
                  <a:cubicBezTo>
                    <a:pt x="423" y="0"/>
                    <a:pt x="423" y="0"/>
                    <a:pt x="423" y="0"/>
                  </a:cubicBezTo>
                  <a:cubicBezTo>
                    <a:pt x="432" y="0"/>
                    <a:pt x="440" y="8"/>
                    <a:pt x="440"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6" name="Freeform 83">
              <a:extLst>
                <a:ext uri="{FF2B5EF4-FFF2-40B4-BE49-F238E27FC236}">
                  <a16:creationId xmlns:a16="http://schemas.microsoft.com/office/drawing/2014/main" id="{0F97FCDA-DBAE-4FB3-915D-4488904E21B8}"/>
                </a:ext>
              </a:extLst>
            </p:cNvPr>
            <p:cNvSpPr>
              <a:spLocks/>
            </p:cNvSpPr>
            <p:nvPr/>
          </p:nvSpPr>
          <p:spPr bwMode="auto">
            <a:xfrm flipH="1">
              <a:off x="4807994" y="5573527"/>
              <a:ext cx="283611" cy="564655"/>
            </a:xfrm>
            <a:custGeom>
              <a:avLst/>
              <a:gdLst/>
              <a:ahLst/>
              <a:cxnLst>
                <a:cxn ang="0">
                  <a:pos x="176" y="370"/>
                </a:cxn>
                <a:cxn ang="0">
                  <a:pos x="152" y="361"/>
                </a:cxn>
                <a:cxn ang="0">
                  <a:pos x="4" y="28"/>
                </a:cxn>
                <a:cxn ang="0">
                  <a:pos x="12" y="5"/>
                </a:cxn>
                <a:cxn ang="0">
                  <a:pos x="12" y="5"/>
                </a:cxn>
                <a:cxn ang="0">
                  <a:pos x="35" y="13"/>
                </a:cxn>
                <a:cxn ang="0">
                  <a:pos x="183" y="346"/>
                </a:cxn>
                <a:cxn ang="0">
                  <a:pos x="176" y="370"/>
                </a:cxn>
              </a:cxnLst>
              <a:rect l="0" t="0" r="r" b="b"/>
              <a:pathLst>
                <a:path w="188" h="374">
                  <a:moveTo>
                    <a:pt x="176" y="370"/>
                  </a:moveTo>
                  <a:cubicBezTo>
                    <a:pt x="167" y="374"/>
                    <a:pt x="157" y="370"/>
                    <a:pt x="152" y="361"/>
                  </a:cubicBezTo>
                  <a:cubicBezTo>
                    <a:pt x="4" y="28"/>
                    <a:pt x="4" y="28"/>
                    <a:pt x="4" y="28"/>
                  </a:cubicBezTo>
                  <a:cubicBezTo>
                    <a:pt x="0" y="19"/>
                    <a:pt x="3" y="9"/>
                    <a:pt x="12" y="5"/>
                  </a:cubicBezTo>
                  <a:cubicBezTo>
                    <a:pt x="12" y="5"/>
                    <a:pt x="12" y="5"/>
                    <a:pt x="12" y="5"/>
                  </a:cubicBezTo>
                  <a:cubicBezTo>
                    <a:pt x="21" y="0"/>
                    <a:pt x="31" y="4"/>
                    <a:pt x="35" y="13"/>
                  </a:cubicBezTo>
                  <a:cubicBezTo>
                    <a:pt x="183" y="346"/>
                    <a:pt x="183" y="346"/>
                    <a:pt x="183" y="346"/>
                  </a:cubicBezTo>
                  <a:cubicBezTo>
                    <a:pt x="188" y="355"/>
                    <a:pt x="184" y="365"/>
                    <a:pt x="176" y="37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7" name="Freeform 84">
              <a:extLst>
                <a:ext uri="{FF2B5EF4-FFF2-40B4-BE49-F238E27FC236}">
                  <a16:creationId xmlns:a16="http://schemas.microsoft.com/office/drawing/2014/main" id="{DBA8FD66-3442-482C-985F-A98D5AF748AB}"/>
                </a:ext>
              </a:extLst>
            </p:cNvPr>
            <p:cNvSpPr>
              <a:spLocks/>
            </p:cNvSpPr>
            <p:nvPr/>
          </p:nvSpPr>
          <p:spPr bwMode="auto">
            <a:xfrm flipH="1">
              <a:off x="5035139" y="5544011"/>
              <a:ext cx="206613" cy="87265"/>
            </a:xfrm>
            <a:custGeom>
              <a:avLst/>
              <a:gdLst/>
              <a:ahLst/>
              <a:cxnLst>
                <a:cxn ang="0">
                  <a:pos x="135" y="42"/>
                </a:cxn>
                <a:cxn ang="0">
                  <a:pos x="115" y="56"/>
                </a:cxn>
                <a:cxn ang="0">
                  <a:pos x="15" y="35"/>
                </a:cxn>
                <a:cxn ang="0">
                  <a:pos x="2" y="15"/>
                </a:cxn>
                <a:cxn ang="0">
                  <a:pos x="2" y="15"/>
                </a:cxn>
                <a:cxn ang="0">
                  <a:pos x="22" y="2"/>
                </a:cxn>
                <a:cxn ang="0">
                  <a:pos x="121" y="22"/>
                </a:cxn>
                <a:cxn ang="0">
                  <a:pos x="135" y="42"/>
                </a:cxn>
              </a:cxnLst>
              <a:rect l="0" t="0" r="r" b="b"/>
              <a:pathLst>
                <a:path w="137" h="58">
                  <a:moveTo>
                    <a:pt x="135" y="42"/>
                  </a:moveTo>
                  <a:cubicBezTo>
                    <a:pt x="133" y="51"/>
                    <a:pt x="124" y="58"/>
                    <a:pt x="115" y="56"/>
                  </a:cubicBezTo>
                  <a:cubicBezTo>
                    <a:pt x="15" y="35"/>
                    <a:pt x="15" y="35"/>
                    <a:pt x="15" y="35"/>
                  </a:cubicBezTo>
                  <a:cubicBezTo>
                    <a:pt x="6" y="34"/>
                    <a:pt x="0" y="24"/>
                    <a:pt x="2" y="15"/>
                  </a:cubicBezTo>
                  <a:cubicBezTo>
                    <a:pt x="2" y="15"/>
                    <a:pt x="2" y="15"/>
                    <a:pt x="2" y="15"/>
                  </a:cubicBezTo>
                  <a:cubicBezTo>
                    <a:pt x="4" y="6"/>
                    <a:pt x="13" y="0"/>
                    <a:pt x="22" y="2"/>
                  </a:cubicBezTo>
                  <a:cubicBezTo>
                    <a:pt x="121" y="22"/>
                    <a:pt x="121" y="22"/>
                    <a:pt x="121" y="22"/>
                  </a:cubicBezTo>
                  <a:cubicBezTo>
                    <a:pt x="131" y="24"/>
                    <a:pt x="137" y="33"/>
                    <a:pt x="135" y="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8" name="Freeform 85">
              <a:extLst>
                <a:ext uri="{FF2B5EF4-FFF2-40B4-BE49-F238E27FC236}">
                  <a16:creationId xmlns:a16="http://schemas.microsoft.com/office/drawing/2014/main" id="{B744D61E-0B08-495B-B5BC-0B2CAD69B06B}"/>
                </a:ext>
              </a:extLst>
            </p:cNvPr>
            <p:cNvSpPr>
              <a:spLocks/>
            </p:cNvSpPr>
            <p:nvPr/>
          </p:nvSpPr>
          <p:spPr bwMode="auto">
            <a:xfrm flipH="1">
              <a:off x="4351138" y="6080433"/>
              <a:ext cx="603154" cy="214312"/>
            </a:xfrm>
            <a:custGeom>
              <a:avLst/>
              <a:gdLst/>
              <a:ahLst/>
              <a:cxnLst>
                <a:cxn ang="0">
                  <a:pos x="399" y="139"/>
                </a:cxn>
                <a:cxn ang="0">
                  <a:pos x="48" y="142"/>
                </a:cxn>
                <a:cxn ang="0">
                  <a:pos x="0" y="105"/>
                </a:cxn>
                <a:cxn ang="0">
                  <a:pos x="41" y="52"/>
                </a:cxn>
                <a:cxn ang="0">
                  <a:pos x="83" y="0"/>
                </a:cxn>
              </a:cxnLst>
              <a:rect l="0" t="0" r="r" b="b"/>
              <a:pathLst>
                <a:path w="399" h="142">
                  <a:moveTo>
                    <a:pt x="399" y="139"/>
                  </a:moveTo>
                  <a:cubicBezTo>
                    <a:pt x="48" y="142"/>
                    <a:pt x="48" y="142"/>
                    <a:pt x="48" y="142"/>
                  </a:cubicBezTo>
                  <a:cubicBezTo>
                    <a:pt x="48" y="142"/>
                    <a:pt x="0" y="142"/>
                    <a:pt x="0" y="105"/>
                  </a:cubicBezTo>
                  <a:cubicBezTo>
                    <a:pt x="0" y="81"/>
                    <a:pt x="5" y="80"/>
                    <a:pt x="41" y="52"/>
                  </a:cubicBezTo>
                  <a:cubicBezTo>
                    <a:pt x="79" y="23"/>
                    <a:pt x="83" y="0"/>
                    <a:pt x="83" y="0"/>
                  </a:cubicBezTo>
                </a:path>
              </a:pathLst>
            </a:custGeom>
            <a:noFill/>
            <a:ln w="58738" cap="flat">
              <a:solidFill>
                <a:srgbClr val="3F6AB7"/>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119" name="Freeform 86">
              <a:extLst>
                <a:ext uri="{FF2B5EF4-FFF2-40B4-BE49-F238E27FC236}">
                  <a16:creationId xmlns:a16="http://schemas.microsoft.com/office/drawing/2014/main" id="{CA943A33-9B85-46E1-A066-F12B7671DCCB}"/>
                </a:ext>
              </a:extLst>
            </p:cNvPr>
            <p:cNvSpPr>
              <a:spLocks/>
            </p:cNvSpPr>
            <p:nvPr/>
          </p:nvSpPr>
          <p:spPr bwMode="auto">
            <a:xfrm flipH="1">
              <a:off x="4905526" y="5744207"/>
              <a:ext cx="15400" cy="230995"/>
            </a:xfrm>
            <a:custGeom>
              <a:avLst/>
              <a:gdLst/>
              <a:ahLst/>
              <a:cxnLst>
                <a:cxn ang="0">
                  <a:pos x="12" y="180"/>
                </a:cxn>
                <a:cxn ang="0">
                  <a:pos x="0" y="180"/>
                </a:cxn>
                <a:cxn ang="0">
                  <a:pos x="0" y="0"/>
                </a:cxn>
                <a:cxn ang="0">
                  <a:pos x="10" y="0"/>
                </a:cxn>
                <a:cxn ang="0">
                  <a:pos x="12" y="180"/>
                </a:cxn>
              </a:cxnLst>
              <a:rect l="0" t="0" r="r" b="b"/>
              <a:pathLst>
                <a:path w="12" h="180">
                  <a:moveTo>
                    <a:pt x="12" y="180"/>
                  </a:moveTo>
                  <a:lnTo>
                    <a:pt x="0" y="180"/>
                  </a:lnTo>
                  <a:lnTo>
                    <a:pt x="0" y="0"/>
                  </a:lnTo>
                  <a:lnTo>
                    <a:pt x="10" y="0"/>
                  </a:lnTo>
                  <a:lnTo>
                    <a:pt x="12" y="1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0" name="Freeform 87">
              <a:extLst>
                <a:ext uri="{FF2B5EF4-FFF2-40B4-BE49-F238E27FC236}">
                  <a16:creationId xmlns:a16="http://schemas.microsoft.com/office/drawing/2014/main" id="{BD9567D1-4251-40B6-91CA-B8419D40253F}"/>
                </a:ext>
              </a:extLst>
            </p:cNvPr>
            <p:cNvSpPr>
              <a:spLocks/>
            </p:cNvSpPr>
            <p:nvPr/>
          </p:nvSpPr>
          <p:spPr bwMode="auto">
            <a:xfrm flipH="1">
              <a:off x="4841361" y="5744207"/>
              <a:ext cx="15400" cy="346493"/>
            </a:xfrm>
            <a:custGeom>
              <a:avLst/>
              <a:gdLst/>
              <a:ahLst/>
              <a:cxnLst>
                <a:cxn ang="0">
                  <a:pos x="12" y="270"/>
                </a:cxn>
                <a:cxn ang="0">
                  <a:pos x="2" y="270"/>
                </a:cxn>
                <a:cxn ang="0">
                  <a:pos x="0" y="0"/>
                </a:cxn>
                <a:cxn ang="0">
                  <a:pos x="11" y="0"/>
                </a:cxn>
                <a:cxn ang="0">
                  <a:pos x="12" y="270"/>
                </a:cxn>
              </a:cxnLst>
              <a:rect l="0" t="0" r="r" b="b"/>
              <a:pathLst>
                <a:path w="12" h="270">
                  <a:moveTo>
                    <a:pt x="12" y="270"/>
                  </a:moveTo>
                  <a:lnTo>
                    <a:pt x="2" y="270"/>
                  </a:lnTo>
                  <a:lnTo>
                    <a:pt x="0" y="0"/>
                  </a:lnTo>
                  <a:lnTo>
                    <a:pt x="11" y="0"/>
                  </a:lnTo>
                  <a:lnTo>
                    <a:pt x="12" y="27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1" name="Freeform 88">
              <a:extLst>
                <a:ext uri="{FF2B5EF4-FFF2-40B4-BE49-F238E27FC236}">
                  <a16:creationId xmlns:a16="http://schemas.microsoft.com/office/drawing/2014/main" id="{CEBE3003-0393-4434-AB08-1888376B26C7}"/>
                </a:ext>
              </a:extLst>
            </p:cNvPr>
            <p:cNvSpPr>
              <a:spLocks/>
            </p:cNvSpPr>
            <p:nvPr/>
          </p:nvSpPr>
          <p:spPr bwMode="auto">
            <a:xfrm flipH="1">
              <a:off x="4775912" y="5744207"/>
              <a:ext cx="15400" cy="346493"/>
            </a:xfrm>
            <a:custGeom>
              <a:avLst/>
              <a:gdLst/>
              <a:ahLst/>
              <a:cxnLst>
                <a:cxn ang="0">
                  <a:pos x="12" y="270"/>
                </a:cxn>
                <a:cxn ang="0">
                  <a:pos x="1" y="270"/>
                </a:cxn>
                <a:cxn ang="0">
                  <a:pos x="0" y="0"/>
                </a:cxn>
                <a:cxn ang="0">
                  <a:pos x="11" y="0"/>
                </a:cxn>
                <a:cxn ang="0">
                  <a:pos x="12" y="270"/>
                </a:cxn>
              </a:cxnLst>
              <a:rect l="0" t="0" r="r" b="b"/>
              <a:pathLst>
                <a:path w="12" h="270">
                  <a:moveTo>
                    <a:pt x="12" y="270"/>
                  </a:moveTo>
                  <a:lnTo>
                    <a:pt x="1" y="270"/>
                  </a:lnTo>
                  <a:lnTo>
                    <a:pt x="0" y="0"/>
                  </a:lnTo>
                  <a:lnTo>
                    <a:pt x="11" y="0"/>
                  </a:lnTo>
                  <a:lnTo>
                    <a:pt x="12" y="27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2" name="Freeform 89">
              <a:extLst>
                <a:ext uri="{FF2B5EF4-FFF2-40B4-BE49-F238E27FC236}">
                  <a16:creationId xmlns:a16="http://schemas.microsoft.com/office/drawing/2014/main" id="{3ADAAC5D-83EB-4AA5-AD20-46ABDFEE958E}"/>
                </a:ext>
              </a:extLst>
            </p:cNvPr>
            <p:cNvSpPr>
              <a:spLocks/>
            </p:cNvSpPr>
            <p:nvPr/>
          </p:nvSpPr>
          <p:spPr bwMode="auto">
            <a:xfrm flipH="1">
              <a:off x="4713030" y="5744207"/>
              <a:ext cx="15400" cy="346493"/>
            </a:xfrm>
            <a:custGeom>
              <a:avLst/>
              <a:gdLst/>
              <a:ahLst/>
              <a:cxnLst>
                <a:cxn ang="0">
                  <a:pos x="12" y="270"/>
                </a:cxn>
                <a:cxn ang="0">
                  <a:pos x="0" y="270"/>
                </a:cxn>
                <a:cxn ang="0">
                  <a:pos x="0" y="0"/>
                </a:cxn>
                <a:cxn ang="0">
                  <a:pos x="11" y="0"/>
                </a:cxn>
                <a:cxn ang="0">
                  <a:pos x="12" y="270"/>
                </a:cxn>
              </a:cxnLst>
              <a:rect l="0" t="0" r="r" b="b"/>
              <a:pathLst>
                <a:path w="12" h="270">
                  <a:moveTo>
                    <a:pt x="12" y="270"/>
                  </a:moveTo>
                  <a:lnTo>
                    <a:pt x="0" y="270"/>
                  </a:lnTo>
                  <a:lnTo>
                    <a:pt x="0" y="0"/>
                  </a:lnTo>
                  <a:lnTo>
                    <a:pt x="11" y="0"/>
                  </a:lnTo>
                  <a:lnTo>
                    <a:pt x="12" y="27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3" name="Freeform 90">
              <a:extLst>
                <a:ext uri="{FF2B5EF4-FFF2-40B4-BE49-F238E27FC236}">
                  <a16:creationId xmlns:a16="http://schemas.microsoft.com/office/drawing/2014/main" id="{565427D5-172A-467B-98AC-21726986CC16}"/>
                </a:ext>
              </a:extLst>
            </p:cNvPr>
            <p:cNvSpPr>
              <a:spLocks/>
            </p:cNvSpPr>
            <p:nvPr/>
          </p:nvSpPr>
          <p:spPr bwMode="auto">
            <a:xfrm flipH="1">
              <a:off x="4647581" y="5744207"/>
              <a:ext cx="15400" cy="346493"/>
            </a:xfrm>
            <a:custGeom>
              <a:avLst/>
              <a:gdLst/>
              <a:ahLst/>
              <a:cxnLst>
                <a:cxn ang="0">
                  <a:pos x="12" y="270"/>
                </a:cxn>
                <a:cxn ang="0">
                  <a:pos x="1" y="270"/>
                </a:cxn>
                <a:cxn ang="0">
                  <a:pos x="0" y="0"/>
                </a:cxn>
                <a:cxn ang="0">
                  <a:pos x="12" y="0"/>
                </a:cxn>
                <a:cxn ang="0">
                  <a:pos x="12" y="270"/>
                </a:cxn>
              </a:cxnLst>
              <a:rect l="0" t="0" r="r" b="b"/>
              <a:pathLst>
                <a:path w="12" h="270">
                  <a:moveTo>
                    <a:pt x="12" y="270"/>
                  </a:moveTo>
                  <a:lnTo>
                    <a:pt x="1" y="270"/>
                  </a:lnTo>
                  <a:lnTo>
                    <a:pt x="0" y="0"/>
                  </a:lnTo>
                  <a:lnTo>
                    <a:pt x="12" y="0"/>
                  </a:lnTo>
                  <a:lnTo>
                    <a:pt x="12" y="27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4" name="Freeform 91">
              <a:extLst>
                <a:ext uri="{FF2B5EF4-FFF2-40B4-BE49-F238E27FC236}">
                  <a16:creationId xmlns:a16="http://schemas.microsoft.com/office/drawing/2014/main" id="{2A12D525-F2E6-4BB4-B5B8-8617ED66DE63}"/>
                </a:ext>
              </a:extLst>
            </p:cNvPr>
            <p:cNvSpPr>
              <a:spLocks/>
            </p:cNvSpPr>
            <p:nvPr/>
          </p:nvSpPr>
          <p:spPr bwMode="auto">
            <a:xfrm flipH="1">
              <a:off x="4585982" y="5744207"/>
              <a:ext cx="15400" cy="345210"/>
            </a:xfrm>
            <a:custGeom>
              <a:avLst/>
              <a:gdLst/>
              <a:ahLst/>
              <a:cxnLst>
                <a:cxn ang="0">
                  <a:pos x="12" y="269"/>
                </a:cxn>
                <a:cxn ang="0">
                  <a:pos x="1" y="269"/>
                </a:cxn>
                <a:cxn ang="0">
                  <a:pos x="0" y="0"/>
                </a:cxn>
                <a:cxn ang="0">
                  <a:pos x="12" y="0"/>
                </a:cxn>
                <a:cxn ang="0">
                  <a:pos x="12" y="269"/>
                </a:cxn>
              </a:cxnLst>
              <a:rect l="0" t="0" r="r" b="b"/>
              <a:pathLst>
                <a:path w="12" h="269">
                  <a:moveTo>
                    <a:pt x="12" y="269"/>
                  </a:moveTo>
                  <a:lnTo>
                    <a:pt x="1" y="269"/>
                  </a:lnTo>
                  <a:lnTo>
                    <a:pt x="0" y="0"/>
                  </a:lnTo>
                  <a:lnTo>
                    <a:pt x="12" y="0"/>
                  </a:lnTo>
                  <a:lnTo>
                    <a:pt x="12" y="26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5" name="Freeform 92">
              <a:extLst>
                <a:ext uri="{FF2B5EF4-FFF2-40B4-BE49-F238E27FC236}">
                  <a16:creationId xmlns:a16="http://schemas.microsoft.com/office/drawing/2014/main" id="{DA1A13EE-B6CB-4D9E-80A1-FEF1114BEDC1}"/>
                </a:ext>
              </a:extLst>
            </p:cNvPr>
            <p:cNvSpPr>
              <a:spLocks/>
            </p:cNvSpPr>
            <p:nvPr/>
          </p:nvSpPr>
          <p:spPr bwMode="auto">
            <a:xfrm flipH="1">
              <a:off x="4390920" y="5782706"/>
              <a:ext cx="573638" cy="17966"/>
            </a:xfrm>
            <a:custGeom>
              <a:avLst/>
              <a:gdLst/>
              <a:ahLst/>
              <a:cxnLst>
                <a:cxn ang="0">
                  <a:pos x="0" y="14"/>
                </a:cxn>
                <a:cxn ang="0">
                  <a:pos x="0" y="1"/>
                </a:cxn>
                <a:cxn ang="0">
                  <a:pos x="447" y="0"/>
                </a:cxn>
                <a:cxn ang="0">
                  <a:pos x="447" y="13"/>
                </a:cxn>
                <a:cxn ang="0">
                  <a:pos x="0" y="14"/>
                </a:cxn>
              </a:cxnLst>
              <a:rect l="0" t="0" r="r" b="b"/>
              <a:pathLst>
                <a:path w="447" h="14">
                  <a:moveTo>
                    <a:pt x="0" y="14"/>
                  </a:moveTo>
                  <a:lnTo>
                    <a:pt x="0" y="1"/>
                  </a:lnTo>
                  <a:lnTo>
                    <a:pt x="447" y="0"/>
                  </a:lnTo>
                  <a:lnTo>
                    <a:pt x="447" y="13"/>
                  </a:lnTo>
                  <a:lnTo>
                    <a:pt x="0"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6" name="Freeform 93">
              <a:extLst>
                <a:ext uri="{FF2B5EF4-FFF2-40B4-BE49-F238E27FC236}">
                  <a16:creationId xmlns:a16="http://schemas.microsoft.com/office/drawing/2014/main" id="{47FC3447-CF8D-4A87-A249-52B6D4DDEE8D}"/>
                </a:ext>
              </a:extLst>
            </p:cNvPr>
            <p:cNvSpPr>
              <a:spLocks/>
            </p:cNvSpPr>
            <p:nvPr/>
          </p:nvSpPr>
          <p:spPr bwMode="auto">
            <a:xfrm flipH="1">
              <a:off x="4399902" y="5858421"/>
              <a:ext cx="555672" cy="17966"/>
            </a:xfrm>
            <a:custGeom>
              <a:avLst/>
              <a:gdLst/>
              <a:ahLst/>
              <a:cxnLst>
                <a:cxn ang="0">
                  <a:pos x="0" y="14"/>
                </a:cxn>
                <a:cxn ang="0">
                  <a:pos x="0" y="1"/>
                </a:cxn>
                <a:cxn ang="0">
                  <a:pos x="433" y="0"/>
                </a:cxn>
                <a:cxn ang="0">
                  <a:pos x="433" y="13"/>
                </a:cxn>
                <a:cxn ang="0">
                  <a:pos x="0" y="14"/>
                </a:cxn>
              </a:cxnLst>
              <a:rect l="0" t="0" r="r" b="b"/>
              <a:pathLst>
                <a:path w="433" h="14">
                  <a:moveTo>
                    <a:pt x="0" y="14"/>
                  </a:moveTo>
                  <a:lnTo>
                    <a:pt x="0" y="1"/>
                  </a:lnTo>
                  <a:lnTo>
                    <a:pt x="433" y="0"/>
                  </a:lnTo>
                  <a:lnTo>
                    <a:pt x="433" y="13"/>
                  </a:lnTo>
                  <a:lnTo>
                    <a:pt x="0"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7" name="Freeform 94">
              <a:extLst>
                <a:ext uri="{FF2B5EF4-FFF2-40B4-BE49-F238E27FC236}">
                  <a16:creationId xmlns:a16="http://schemas.microsoft.com/office/drawing/2014/main" id="{2D125D2F-46D8-4FD4-B7FB-5F068402A9AA}"/>
                </a:ext>
              </a:extLst>
            </p:cNvPr>
            <p:cNvSpPr>
              <a:spLocks/>
            </p:cNvSpPr>
            <p:nvPr/>
          </p:nvSpPr>
          <p:spPr bwMode="auto">
            <a:xfrm flipH="1">
              <a:off x="4410170" y="5930286"/>
              <a:ext cx="503056" cy="20533"/>
            </a:xfrm>
            <a:custGeom>
              <a:avLst/>
              <a:gdLst/>
              <a:ahLst/>
              <a:cxnLst>
                <a:cxn ang="0">
                  <a:pos x="0" y="16"/>
                </a:cxn>
                <a:cxn ang="0">
                  <a:pos x="0" y="2"/>
                </a:cxn>
                <a:cxn ang="0">
                  <a:pos x="392" y="0"/>
                </a:cxn>
                <a:cxn ang="0">
                  <a:pos x="392" y="15"/>
                </a:cxn>
                <a:cxn ang="0">
                  <a:pos x="0" y="16"/>
                </a:cxn>
              </a:cxnLst>
              <a:rect l="0" t="0" r="r" b="b"/>
              <a:pathLst>
                <a:path w="392" h="16">
                  <a:moveTo>
                    <a:pt x="0" y="16"/>
                  </a:moveTo>
                  <a:lnTo>
                    <a:pt x="0" y="2"/>
                  </a:lnTo>
                  <a:lnTo>
                    <a:pt x="392" y="0"/>
                  </a:lnTo>
                  <a:lnTo>
                    <a:pt x="392" y="15"/>
                  </a:lnTo>
                  <a:lnTo>
                    <a:pt x="0" y="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8" name="Freeform 95">
              <a:extLst>
                <a:ext uri="{FF2B5EF4-FFF2-40B4-BE49-F238E27FC236}">
                  <a16:creationId xmlns:a16="http://schemas.microsoft.com/office/drawing/2014/main" id="{E0828924-788A-469E-AC17-83ED671BB9D3}"/>
                </a:ext>
              </a:extLst>
            </p:cNvPr>
            <p:cNvSpPr>
              <a:spLocks/>
            </p:cNvSpPr>
            <p:nvPr/>
          </p:nvSpPr>
          <p:spPr bwMode="auto">
            <a:xfrm flipH="1">
              <a:off x="4416586" y="6012418"/>
              <a:ext cx="476107" cy="17966"/>
            </a:xfrm>
            <a:custGeom>
              <a:avLst/>
              <a:gdLst/>
              <a:ahLst/>
              <a:cxnLst>
                <a:cxn ang="0">
                  <a:pos x="0" y="14"/>
                </a:cxn>
                <a:cxn ang="0">
                  <a:pos x="0" y="1"/>
                </a:cxn>
                <a:cxn ang="0">
                  <a:pos x="371" y="0"/>
                </a:cxn>
                <a:cxn ang="0">
                  <a:pos x="371" y="13"/>
                </a:cxn>
                <a:cxn ang="0">
                  <a:pos x="0" y="14"/>
                </a:cxn>
              </a:cxnLst>
              <a:rect l="0" t="0" r="r" b="b"/>
              <a:pathLst>
                <a:path w="371" h="14">
                  <a:moveTo>
                    <a:pt x="0" y="14"/>
                  </a:moveTo>
                  <a:lnTo>
                    <a:pt x="0" y="1"/>
                  </a:lnTo>
                  <a:lnTo>
                    <a:pt x="371" y="0"/>
                  </a:lnTo>
                  <a:lnTo>
                    <a:pt x="371" y="13"/>
                  </a:lnTo>
                  <a:lnTo>
                    <a:pt x="0"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29" name="Freeform 96">
              <a:extLst>
                <a:ext uri="{FF2B5EF4-FFF2-40B4-BE49-F238E27FC236}">
                  <a16:creationId xmlns:a16="http://schemas.microsoft.com/office/drawing/2014/main" id="{CAE56456-B9FB-40E9-8C33-2E1E68B3380E}"/>
                </a:ext>
              </a:extLst>
            </p:cNvPr>
            <p:cNvSpPr>
              <a:spLocks/>
            </p:cNvSpPr>
            <p:nvPr/>
          </p:nvSpPr>
          <p:spPr bwMode="auto">
            <a:xfrm flipH="1">
              <a:off x="4516684" y="5741640"/>
              <a:ext cx="15400" cy="347776"/>
            </a:xfrm>
            <a:custGeom>
              <a:avLst/>
              <a:gdLst/>
              <a:ahLst/>
              <a:cxnLst>
                <a:cxn ang="0">
                  <a:pos x="12" y="271"/>
                </a:cxn>
                <a:cxn ang="0">
                  <a:pos x="0" y="271"/>
                </a:cxn>
                <a:cxn ang="0">
                  <a:pos x="0" y="2"/>
                </a:cxn>
                <a:cxn ang="0">
                  <a:pos x="11" y="0"/>
                </a:cxn>
                <a:cxn ang="0">
                  <a:pos x="12" y="271"/>
                </a:cxn>
              </a:cxnLst>
              <a:rect l="0" t="0" r="r" b="b"/>
              <a:pathLst>
                <a:path w="12" h="271">
                  <a:moveTo>
                    <a:pt x="12" y="271"/>
                  </a:moveTo>
                  <a:lnTo>
                    <a:pt x="0" y="271"/>
                  </a:lnTo>
                  <a:lnTo>
                    <a:pt x="0" y="2"/>
                  </a:lnTo>
                  <a:lnTo>
                    <a:pt x="11" y="0"/>
                  </a:lnTo>
                  <a:lnTo>
                    <a:pt x="12" y="27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30" name="Freeform 97">
              <a:extLst>
                <a:ext uri="{FF2B5EF4-FFF2-40B4-BE49-F238E27FC236}">
                  <a16:creationId xmlns:a16="http://schemas.microsoft.com/office/drawing/2014/main" id="{586E7413-B788-4BF4-818E-D5F046FE8C22}"/>
                </a:ext>
              </a:extLst>
            </p:cNvPr>
            <p:cNvSpPr>
              <a:spLocks/>
            </p:cNvSpPr>
            <p:nvPr/>
          </p:nvSpPr>
          <p:spPr bwMode="auto">
            <a:xfrm flipH="1">
              <a:off x="4455085" y="5741640"/>
              <a:ext cx="14117" cy="333660"/>
            </a:xfrm>
            <a:custGeom>
              <a:avLst/>
              <a:gdLst/>
              <a:ahLst/>
              <a:cxnLst>
                <a:cxn ang="0">
                  <a:pos x="11" y="260"/>
                </a:cxn>
                <a:cxn ang="0">
                  <a:pos x="0" y="260"/>
                </a:cxn>
                <a:cxn ang="0">
                  <a:pos x="0" y="0"/>
                </a:cxn>
                <a:cxn ang="0">
                  <a:pos x="10" y="0"/>
                </a:cxn>
                <a:cxn ang="0">
                  <a:pos x="11" y="260"/>
                </a:cxn>
              </a:cxnLst>
              <a:rect l="0" t="0" r="r" b="b"/>
              <a:pathLst>
                <a:path w="11" h="260">
                  <a:moveTo>
                    <a:pt x="11" y="260"/>
                  </a:moveTo>
                  <a:lnTo>
                    <a:pt x="0" y="260"/>
                  </a:lnTo>
                  <a:lnTo>
                    <a:pt x="0" y="0"/>
                  </a:lnTo>
                  <a:lnTo>
                    <a:pt x="10" y="0"/>
                  </a:lnTo>
                  <a:lnTo>
                    <a:pt x="11" y="2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299561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E57583E7-D7FB-403C-8CF0-BFD9DBF0427C}"/>
              </a:ext>
            </a:extLst>
          </p:cNvPr>
          <p:cNvSpPr>
            <a:spLocks noGrp="1"/>
          </p:cNvSpPr>
          <p:nvPr>
            <p:ph type="body" sz="quarter" idx="13"/>
          </p:nvPr>
        </p:nvSpPr>
        <p:spPr/>
        <p:txBody>
          <a:bodyPr anchor="b"/>
          <a:lstStyle/>
          <a:p>
            <a:pPr marL="0" indent="0">
              <a:buNone/>
            </a:pPr>
            <a:r>
              <a:rPr lang="en-US" dirty="0"/>
              <a:t>FINANCING FRAMEWORK OVERVIEW</a:t>
            </a:r>
          </a:p>
        </p:txBody>
      </p:sp>
    </p:spTree>
    <p:extLst>
      <p:ext uri="{BB962C8B-B14F-4D97-AF65-F5344CB8AC3E}">
        <p14:creationId xmlns:p14="http://schemas.microsoft.com/office/powerpoint/2010/main" val="3467238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EAEE8BA-5E52-4BFA-8E07-434A19224D08}"/>
              </a:ext>
            </a:extLst>
          </p:cNvPr>
          <p:cNvSpPr>
            <a:spLocks noGrp="1"/>
          </p:cNvSpPr>
          <p:nvPr>
            <p:ph type="title"/>
          </p:nvPr>
        </p:nvSpPr>
        <p:spPr/>
        <p:txBody>
          <a:bodyPr>
            <a:noAutofit/>
          </a:bodyPr>
          <a:lstStyle/>
          <a:p>
            <a:r>
              <a:rPr lang="en-US" sz="2000" dirty="0"/>
              <a:t>The Housing Fund is the suitable mechanism for providing funding support for both developers and home owners</a:t>
            </a:r>
          </a:p>
        </p:txBody>
      </p:sp>
      <p:sp>
        <p:nvSpPr>
          <p:cNvPr id="4" name="Content Placeholder 3">
            <a:extLst>
              <a:ext uri="{FF2B5EF4-FFF2-40B4-BE49-F238E27FC236}">
                <a16:creationId xmlns:a16="http://schemas.microsoft.com/office/drawing/2014/main" id="{680FDB30-8B40-42B7-A820-3F6614E27782}"/>
              </a:ext>
            </a:extLst>
          </p:cNvPr>
          <p:cNvSpPr>
            <a:spLocks noGrp="1"/>
          </p:cNvSpPr>
          <p:nvPr>
            <p:ph sz="quarter" idx="13"/>
          </p:nvPr>
        </p:nvSpPr>
        <p:spPr/>
        <p:txBody>
          <a:bodyPr/>
          <a:lstStyle/>
          <a:p>
            <a:r>
              <a:rPr lang="en-US" dirty="0"/>
              <a:t>PROPOSED SOLUTION</a:t>
            </a:r>
          </a:p>
        </p:txBody>
      </p:sp>
      <p:sp>
        <p:nvSpPr>
          <p:cNvPr id="7" name="Date Placeholder 6">
            <a:extLst>
              <a:ext uri="{FF2B5EF4-FFF2-40B4-BE49-F238E27FC236}">
                <a16:creationId xmlns:a16="http://schemas.microsoft.com/office/drawing/2014/main" id="{1D7D93EA-994E-47D4-8D6C-DCC975C540F3}"/>
              </a:ext>
            </a:extLst>
          </p:cNvPr>
          <p:cNvSpPr>
            <a:spLocks noGrp="1"/>
          </p:cNvSpPr>
          <p:nvPr>
            <p:ph type="dt" sz="half" idx="10"/>
          </p:nvPr>
        </p:nvSpPr>
        <p:spPr/>
        <p:txBody>
          <a:bodyPr/>
          <a:lstStyle/>
          <a:p>
            <a:fld id="{B1E60223-7CC8-4B3A-AA98-5579A407C81F}" type="datetime7">
              <a:rPr lang="en-US" smtClean="0"/>
              <a:t>Jan-19</a:t>
            </a:fld>
            <a:endParaRPr lang="en-US" dirty="0"/>
          </a:p>
        </p:txBody>
      </p:sp>
      <p:sp>
        <p:nvSpPr>
          <p:cNvPr id="17" name="Footer Placeholder 16">
            <a:extLst>
              <a:ext uri="{FF2B5EF4-FFF2-40B4-BE49-F238E27FC236}">
                <a16:creationId xmlns:a16="http://schemas.microsoft.com/office/drawing/2014/main" id="{7B06FA62-334B-4F27-8083-DB5F5E021E0F}"/>
              </a:ext>
            </a:extLst>
          </p:cNvPr>
          <p:cNvSpPr>
            <a:spLocks noGrp="1"/>
          </p:cNvSpPr>
          <p:nvPr>
            <p:ph type="ftr" sz="quarter" idx="11"/>
          </p:nvPr>
        </p:nvSpPr>
        <p:spPr/>
        <p:txBody>
          <a:bodyPr/>
          <a:lstStyle/>
          <a:p>
            <a:r>
              <a:rPr lang="en-US"/>
              <a:t>CONFIDENTIAL</a:t>
            </a:r>
          </a:p>
        </p:txBody>
      </p:sp>
      <p:sp>
        <p:nvSpPr>
          <p:cNvPr id="18" name="Slide Number Placeholder 17">
            <a:extLst>
              <a:ext uri="{FF2B5EF4-FFF2-40B4-BE49-F238E27FC236}">
                <a16:creationId xmlns:a16="http://schemas.microsoft.com/office/drawing/2014/main" id="{1F452144-0A04-49D6-BBE4-B815E3CDEDBC}"/>
              </a:ext>
            </a:extLst>
          </p:cNvPr>
          <p:cNvSpPr>
            <a:spLocks noGrp="1"/>
          </p:cNvSpPr>
          <p:nvPr>
            <p:ph type="sldNum" sz="quarter" idx="12"/>
          </p:nvPr>
        </p:nvSpPr>
        <p:spPr/>
        <p:txBody>
          <a:bodyPr/>
          <a:lstStyle/>
          <a:p>
            <a:fld id="{48F63A3B-78C7-47BE-AE5E-E10140E04643}" type="slidenum">
              <a:rPr lang="en-US" smtClean="0"/>
              <a:t>17</a:t>
            </a:fld>
            <a:endParaRPr lang="en-US" dirty="0"/>
          </a:p>
        </p:txBody>
      </p:sp>
      <p:grpSp>
        <p:nvGrpSpPr>
          <p:cNvPr id="19" name="Group 18">
            <a:extLst>
              <a:ext uri="{FF2B5EF4-FFF2-40B4-BE49-F238E27FC236}">
                <a16:creationId xmlns:a16="http://schemas.microsoft.com/office/drawing/2014/main" id="{10E0D1F0-CDDC-493D-9ED5-2D09BFE1073C}"/>
              </a:ext>
            </a:extLst>
          </p:cNvPr>
          <p:cNvGrpSpPr/>
          <p:nvPr/>
        </p:nvGrpSpPr>
        <p:grpSpPr>
          <a:xfrm>
            <a:off x="183356" y="1468072"/>
            <a:ext cx="11582400" cy="4361817"/>
            <a:chOff x="182563" y="1849072"/>
            <a:chExt cx="11582400" cy="4361817"/>
          </a:xfrm>
        </p:grpSpPr>
        <p:grpSp>
          <p:nvGrpSpPr>
            <p:cNvPr id="10" name="Group 9">
              <a:extLst>
                <a:ext uri="{FF2B5EF4-FFF2-40B4-BE49-F238E27FC236}">
                  <a16:creationId xmlns:a16="http://schemas.microsoft.com/office/drawing/2014/main" id="{D683F01F-742A-4C22-951C-C3F7D96F1BA3}"/>
                </a:ext>
              </a:extLst>
            </p:cNvPr>
            <p:cNvGrpSpPr/>
            <p:nvPr/>
          </p:nvGrpSpPr>
          <p:grpSpPr>
            <a:xfrm>
              <a:off x="182563" y="1849072"/>
              <a:ext cx="11582400" cy="4361817"/>
              <a:chOff x="208028" y="2536445"/>
              <a:chExt cx="5764945" cy="2305978"/>
            </a:xfrm>
          </p:grpSpPr>
          <p:sp>
            <p:nvSpPr>
              <p:cNvPr id="14" name="Shape 13">
                <a:extLst>
                  <a:ext uri="{FF2B5EF4-FFF2-40B4-BE49-F238E27FC236}">
                    <a16:creationId xmlns:a16="http://schemas.microsoft.com/office/drawing/2014/main" id="{166AFA0E-FF12-4699-8F13-8A1529C494F1}"/>
                  </a:ext>
                </a:extLst>
              </p:cNvPr>
              <p:cNvSpPr/>
              <p:nvPr/>
            </p:nvSpPr>
            <p:spPr>
              <a:xfrm>
                <a:off x="208028" y="2536445"/>
                <a:ext cx="5764945" cy="2305978"/>
              </a:xfrm>
              <a:prstGeom prst="leftRightRibbon">
                <a:avLst/>
              </a:prstGeom>
            </p:spPr>
            <p:style>
              <a:lnRef idx="2">
                <a:schemeClr val="dk1"/>
              </a:lnRef>
              <a:fillRef idx="1">
                <a:schemeClr val="lt1"/>
              </a:fillRef>
              <a:effectRef idx="0">
                <a:schemeClr val="dk1"/>
              </a:effectRef>
              <a:fontRef idx="minor">
                <a:schemeClr val="dk1"/>
              </a:fontRef>
            </p:style>
          </p:sp>
          <p:sp>
            <p:nvSpPr>
              <p:cNvPr id="15" name="Freeform: Shape 14">
                <a:extLst>
                  <a:ext uri="{FF2B5EF4-FFF2-40B4-BE49-F238E27FC236}">
                    <a16:creationId xmlns:a16="http://schemas.microsoft.com/office/drawing/2014/main" id="{0E3E5877-CBA1-4C7A-A617-3952A258BB6A}"/>
                  </a:ext>
                </a:extLst>
              </p:cNvPr>
              <p:cNvSpPr/>
              <p:nvPr/>
            </p:nvSpPr>
            <p:spPr>
              <a:xfrm>
                <a:off x="1293989" y="2945269"/>
                <a:ext cx="1380142" cy="1129929"/>
              </a:xfrm>
              <a:custGeom>
                <a:avLst/>
                <a:gdLst>
                  <a:gd name="connsiteX0" fmla="*/ 0 w 1902431"/>
                  <a:gd name="connsiteY0" fmla="*/ 0 h 1129929"/>
                  <a:gd name="connsiteX1" fmla="*/ 1902431 w 1902431"/>
                  <a:gd name="connsiteY1" fmla="*/ 0 h 1129929"/>
                  <a:gd name="connsiteX2" fmla="*/ 1902431 w 1902431"/>
                  <a:gd name="connsiteY2" fmla="*/ 1129929 h 1129929"/>
                  <a:gd name="connsiteX3" fmla="*/ 0 w 1902431"/>
                  <a:gd name="connsiteY3" fmla="*/ 1129929 h 1129929"/>
                  <a:gd name="connsiteX4" fmla="*/ 0 w 1902431"/>
                  <a:gd name="connsiteY4" fmla="*/ 0 h 1129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431" h="1129929">
                    <a:moveTo>
                      <a:pt x="0" y="0"/>
                    </a:moveTo>
                    <a:lnTo>
                      <a:pt x="1902431" y="0"/>
                    </a:lnTo>
                    <a:lnTo>
                      <a:pt x="1902431" y="1129929"/>
                    </a:lnTo>
                    <a:lnTo>
                      <a:pt x="0" y="1129929"/>
                    </a:lnTo>
                    <a:lnTo>
                      <a:pt x="0" y="0"/>
                    </a:lnTo>
                    <a:close/>
                  </a:path>
                </a:pathLst>
              </a:custGeom>
              <a:noFill/>
              <a:ln>
                <a:noFill/>
              </a:ln>
              <a:sp3d/>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0" tIns="28448" rIns="0" bIns="30480" numCol="1" spcCol="1270" anchor="ctr" anchorCtr="0">
                <a:noAutofit/>
              </a:bodyPr>
              <a:lstStyle/>
              <a:p>
                <a:pPr marL="0" lvl="0" indent="0" algn="l" defTabSz="355600">
                  <a:lnSpc>
                    <a:spcPct val="90000"/>
                  </a:lnSpc>
                  <a:spcBef>
                    <a:spcPct val="0"/>
                  </a:spcBef>
                  <a:spcAft>
                    <a:spcPct val="35000"/>
                  </a:spcAft>
                  <a:buNone/>
                </a:pPr>
                <a:r>
                  <a:rPr lang="en-US" sz="1600" dirty="0"/>
                  <a:t>The Housing Fund</a:t>
                </a:r>
                <a:r>
                  <a:rPr lang="en-US" sz="1600" kern="1200" dirty="0"/>
                  <a:t> will be the Bulk Purchaser o</a:t>
                </a:r>
                <a:r>
                  <a:rPr lang="en-US" sz="1600" dirty="0">
                    <a:ea typeface="Baghdad" charset="-78"/>
                    <a:cs typeface="Baghdad" charset="-78"/>
                  </a:rPr>
                  <a:t>f housing units from developers, thereby mitigating the offtake risk.</a:t>
                </a:r>
                <a:endParaRPr lang="en-US" sz="1600" kern="1200" dirty="0"/>
              </a:p>
            </p:txBody>
          </p:sp>
          <p:sp>
            <p:nvSpPr>
              <p:cNvPr id="16" name="Freeform: Shape 15">
                <a:extLst>
                  <a:ext uri="{FF2B5EF4-FFF2-40B4-BE49-F238E27FC236}">
                    <a16:creationId xmlns:a16="http://schemas.microsoft.com/office/drawing/2014/main" id="{03CC4097-AC42-494B-8E03-0D60018A4CA2}"/>
                  </a:ext>
                </a:extLst>
              </p:cNvPr>
              <p:cNvSpPr/>
              <p:nvPr/>
            </p:nvSpPr>
            <p:spPr>
              <a:xfrm>
                <a:off x="3366875" y="3322812"/>
                <a:ext cx="1520927" cy="1129929"/>
              </a:xfrm>
              <a:custGeom>
                <a:avLst/>
                <a:gdLst>
                  <a:gd name="connsiteX0" fmla="*/ 0 w 2248328"/>
                  <a:gd name="connsiteY0" fmla="*/ 0 h 1129929"/>
                  <a:gd name="connsiteX1" fmla="*/ 2248328 w 2248328"/>
                  <a:gd name="connsiteY1" fmla="*/ 0 h 1129929"/>
                  <a:gd name="connsiteX2" fmla="*/ 2248328 w 2248328"/>
                  <a:gd name="connsiteY2" fmla="*/ 1129929 h 1129929"/>
                  <a:gd name="connsiteX3" fmla="*/ 0 w 2248328"/>
                  <a:gd name="connsiteY3" fmla="*/ 1129929 h 1129929"/>
                  <a:gd name="connsiteX4" fmla="*/ 0 w 2248328"/>
                  <a:gd name="connsiteY4" fmla="*/ 0 h 1129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8328" h="1129929">
                    <a:moveTo>
                      <a:pt x="0" y="0"/>
                    </a:moveTo>
                    <a:lnTo>
                      <a:pt x="2248328" y="0"/>
                    </a:lnTo>
                    <a:lnTo>
                      <a:pt x="2248328" y="1129929"/>
                    </a:lnTo>
                    <a:lnTo>
                      <a:pt x="0" y="1129929"/>
                    </a:lnTo>
                    <a:lnTo>
                      <a:pt x="0" y="0"/>
                    </a:lnTo>
                    <a:close/>
                  </a:path>
                </a:pathLst>
              </a:custGeom>
              <a:noFill/>
              <a:ln>
                <a:noFill/>
              </a:ln>
              <a:sp3d/>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0" tIns="28448" rIns="0" bIns="30480" numCol="1" spcCol="1270" anchor="ctr" anchorCtr="0">
                <a:noAutofit/>
              </a:bodyPr>
              <a:lstStyle/>
              <a:p>
                <a:pPr marL="0" lvl="0" indent="0" algn="l" defTabSz="355600">
                  <a:lnSpc>
                    <a:spcPct val="90000"/>
                  </a:lnSpc>
                  <a:spcBef>
                    <a:spcPct val="0"/>
                  </a:spcBef>
                  <a:spcAft>
                    <a:spcPct val="35000"/>
                  </a:spcAft>
                  <a:buNone/>
                </a:pPr>
                <a:r>
                  <a:rPr lang="en-US" sz="1600" kern="1200" dirty="0"/>
                  <a:t>The Housing Fund will be the Long Term Financier offering </a:t>
                </a:r>
                <a:r>
                  <a:rPr lang="en-US" sz="1600" dirty="0">
                    <a:ea typeface="Baghdad" charset="-78"/>
                    <a:cs typeface="Baghdad" charset="-78"/>
                  </a:rPr>
                  <a:t>homeowners affordable and accessible funding to buy homes primarily through a National Tenant Purchase Scheme</a:t>
                </a:r>
              </a:p>
            </p:txBody>
          </p:sp>
        </p:grpSp>
        <p:grpSp>
          <p:nvGrpSpPr>
            <p:cNvPr id="11" name="Group 10">
              <a:extLst>
                <a:ext uri="{FF2B5EF4-FFF2-40B4-BE49-F238E27FC236}">
                  <a16:creationId xmlns:a16="http://schemas.microsoft.com/office/drawing/2014/main" id="{CBC90398-B97C-42CD-A048-76B4299AE260}"/>
                </a:ext>
              </a:extLst>
            </p:cNvPr>
            <p:cNvGrpSpPr/>
            <p:nvPr/>
          </p:nvGrpSpPr>
          <p:grpSpPr>
            <a:xfrm>
              <a:off x="5043359" y="3579460"/>
              <a:ext cx="1183237" cy="1099484"/>
              <a:chOff x="7949092" y="2967945"/>
              <a:chExt cx="926608" cy="941432"/>
            </a:xfrm>
          </p:grpSpPr>
          <p:sp>
            <p:nvSpPr>
              <p:cNvPr id="12" name="Rectangle 3">
                <a:extLst>
                  <a:ext uri="{FF2B5EF4-FFF2-40B4-BE49-F238E27FC236}">
                    <a16:creationId xmlns:a16="http://schemas.microsoft.com/office/drawing/2014/main" id="{E38863DF-4149-4815-9D60-B3FFD513F25B}"/>
                  </a:ext>
                </a:extLst>
              </p:cNvPr>
              <p:cNvSpPr txBox="1">
                <a:spLocks/>
              </p:cNvSpPr>
              <p:nvPr/>
            </p:nvSpPr>
            <p:spPr>
              <a:xfrm>
                <a:off x="7949092" y="2967945"/>
                <a:ext cx="926608" cy="941432"/>
              </a:xfrm>
              <a:prstGeom prst="ellipse">
                <a:avLst/>
              </a:prstGeom>
              <a:solidFill>
                <a:schemeClr val="tx2">
                  <a:lumMod val="50000"/>
                </a:schemeClr>
              </a:solidFill>
              <a:ln w="9525">
                <a:noFill/>
                <a:miter lim="800000"/>
                <a:headEnd/>
                <a:tailEnd/>
              </a:ln>
              <a:effectLst/>
              <a:extLst/>
            </p:spPr>
            <p:txBody>
              <a:bodyPr vert="horz" wrap="non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spcBef>
                    <a:spcPct val="100000"/>
                  </a:spcBef>
                </a:pPr>
                <a:endParaRPr lang="en-US" sz="1100" dirty="0">
                  <a:solidFill>
                    <a:schemeClr val="bg1"/>
                  </a:solidFill>
                  <a:latin typeface="Arial" panose="020B0604020202020204" pitchFamily="34" charset="0"/>
                  <a:ea typeface="Arial Unicode MS"/>
                  <a:cs typeface="Arial" panose="020B0604020202020204" pitchFamily="34" charset="0"/>
                </a:endParaRPr>
              </a:p>
            </p:txBody>
          </p:sp>
          <p:pic>
            <p:nvPicPr>
              <p:cNvPr id="13" name="Graphic 12" descr="House">
                <a:extLst>
                  <a:ext uri="{FF2B5EF4-FFF2-40B4-BE49-F238E27FC236}">
                    <a16:creationId xmlns:a16="http://schemas.microsoft.com/office/drawing/2014/main" id="{95B6B6AE-54CC-4F3C-880B-102A8E1E95E6}"/>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22606" y="3007541"/>
                <a:ext cx="755703" cy="755703"/>
              </a:xfrm>
              <a:prstGeom prst="rect">
                <a:avLst/>
              </a:prstGeom>
            </p:spPr>
          </p:pic>
        </p:grpSp>
        <p:sp>
          <p:nvSpPr>
            <p:cNvPr id="20" name="Rectangle 19">
              <a:extLst>
                <a:ext uri="{FF2B5EF4-FFF2-40B4-BE49-F238E27FC236}">
                  <a16:creationId xmlns:a16="http://schemas.microsoft.com/office/drawing/2014/main" id="{880D85EF-C91C-451D-A98B-3FF4B24B80B2}"/>
                </a:ext>
              </a:extLst>
            </p:cNvPr>
            <p:cNvSpPr/>
            <p:nvPr/>
          </p:nvSpPr>
          <p:spPr>
            <a:xfrm>
              <a:off x="2380978" y="2216195"/>
              <a:ext cx="2664814"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SUPPLY SIDE</a:t>
              </a:r>
            </a:p>
          </p:txBody>
        </p:sp>
        <p:sp>
          <p:nvSpPr>
            <p:cNvPr id="21" name="Rectangle 20">
              <a:extLst>
                <a:ext uri="{FF2B5EF4-FFF2-40B4-BE49-F238E27FC236}">
                  <a16:creationId xmlns:a16="http://schemas.microsoft.com/office/drawing/2014/main" id="{17E7C820-77F8-4B4E-B662-13F0B85BB968}"/>
                </a:ext>
              </a:extLst>
            </p:cNvPr>
            <p:cNvSpPr/>
            <p:nvPr/>
          </p:nvSpPr>
          <p:spPr>
            <a:xfrm>
              <a:off x="6932985" y="5504255"/>
              <a:ext cx="2664814"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DEMAND SIDE</a:t>
              </a:r>
            </a:p>
          </p:txBody>
        </p:sp>
      </p:grpSp>
    </p:spTree>
    <p:extLst>
      <p:ext uri="{BB962C8B-B14F-4D97-AF65-F5344CB8AC3E}">
        <p14:creationId xmlns:p14="http://schemas.microsoft.com/office/powerpoint/2010/main" val="1861214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D77AE-673D-4CBB-B06E-7A2B30C8F619}"/>
              </a:ext>
            </a:extLst>
          </p:cNvPr>
          <p:cNvSpPr>
            <a:spLocks noGrp="1"/>
          </p:cNvSpPr>
          <p:nvPr>
            <p:ph type="title"/>
          </p:nvPr>
        </p:nvSpPr>
        <p:spPr/>
        <p:txBody>
          <a:bodyPr>
            <a:noAutofit/>
          </a:bodyPr>
          <a:lstStyle/>
          <a:p>
            <a:r>
              <a:rPr lang="en-US" sz="2000" dirty="0"/>
              <a:t>The financing framework for affordable housing supports both the supply and demand side</a:t>
            </a:r>
          </a:p>
        </p:txBody>
      </p:sp>
      <p:sp>
        <p:nvSpPr>
          <p:cNvPr id="3" name="Date Placeholder 2">
            <a:extLst>
              <a:ext uri="{FF2B5EF4-FFF2-40B4-BE49-F238E27FC236}">
                <a16:creationId xmlns:a16="http://schemas.microsoft.com/office/drawing/2014/main" id="{D1E6FBE5-3485-40F1-ABCF-34D93EDBDE05}"/>
              </a:ext>
            </a:extLst>
          </p:cNvPr>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92648977-E5E3-4B60-B8A0-E607B47C78D4}"/>
              </a:ext>
            </a:extLst>
          </p:cNvPr>
          <p:cNvSpPr>
            <a:spLocks noGrp="1"/>
          </p:cNvSpPr>
          <p:nvPr>
            <p:ph type="ftr" sz="quarter" idx="11"/>
          </p:nvPr>
        </p:nvSpPr>
        <p:spPr/>
        <p:txBody>
          <a:bodyPr/>
          <a:lstStyle/>
          <a:p>
            <a:r>
              <a:rPr lang="en-US" dirty="0"/>
              <a:t>CONFIDENTIAL</a:t>
            </a:r>
          </a:p>
        </p:txBody>
      </p:sp>
      <p:sp>
        <p:nvSpPr>
          <p:cNvPr id="5" name="Slide Number Placeholder 4">
            <a:extLst>
              <a:ext uri="{FF2B5EF4-FFF2-40B4-BE49-F238E27FC236}">
                <a16:creationId xmlns:a16="http://schemas.microsoft.com/office/drawing/2014/main" id="{5686B31D-79BF-4AE3-8410-127A8D23216B}"/>
              </a:ext>
            </a:extLst>
          </p:cNvPr>
          <p:cNvSpPr>
            <a:spLocks noGrp="1"/>
          </p:cNvSpPr>
          <p:nvPr>
            <p:ph type="sldNum" sz="quarter" idx="12"/>
          </p:nvPr>
        </p:nvSpPr>
        <p:spPr/>
        <p:txBody>
          <a:bodyPr/>
          <a:lstStyle/>
          <a:p>
            <a:fld id="{48F63A3B-78C7-47BE-AE5E-E10140E04643}" type="slidenum">
              <a:rPr lang="en-US" smtClean="0"/>
              <a:t>18</a:t>
            </a:fld>
            <a:endParaRPr lang="en-US" dirty="0"/>
          </a:p>
        </p:txBody>
      </p:sp>
      <p:sp>
        <p:nvSpPr>
          <p:cNvPr id="6" name="Content Placeholder 5">
            <a:extLst>
              <a:ext uri="{FF2B5EF4-FFF2-40B4-BE49-F238E27FC236}">
                <a16:creationId xmlns:a16="http://schemas.microsoft.com/office/drawing/2014/main" id="{AA28A04B-670E-4730-89F9-9CA965229448}"/>
              </a:ext>
            </a:extLst>
          </p:cNvPr>
          <p:cNvSpPr>
            <a:spLocks noGrp="1"/>
          </p:cNvSpPr>
          <p:nvPr>
            <p:ph sz="quarter" idx="13"/>
          </p:nvPr>
        </p:nvSpPr>
        <p:spPr/>
        <p:txBody>
          <a:bodyPr/>
          <a:lstStyle/>
          <a:p>
            <a:r>
              <a:rPr lang="en-US" dirty="0"/>
              <a:t>FINANCING FRAMEWORK</a:t>
            </a:r>
          </a:p>
        </p:txBody>
      </p:sp>
      <p:grpSp>
        <p:nvGrpSpPr>
          <p:cNvPr id="12" name="Group 11">
            <a:extLst>
              <a:ext uri="{FF2B5EF4-FFF2-40B4-BE49-F238E27FC236}">
                <a16:creationId xmlns:a16="http://schemas.microsoft.com/office/drawing/2014/main" id="{FFCB1990-4073-4977-B4E7-04AE0F1C2C64}"/>
              </a:ext>
            </a:extLst>
          </p:cNvPr>
          <p:cNvGrpSpPr/>
          <p:nvPr/>
        </p:nvGrpSpPr>
        <p:grpSpPr>
          <a:xfrm>
            <a:off x="249918" y="1230485"/>
            <a:ext cx="11497404" cy="5212368"/>
            <a:chOff x="533401" y="1139175"/>
            <a:chExt cx="11497404" cy="5212368"/>
          </a:xfrm>
        </p:grpSpPr>
        <p:sp>
          <p:nvSpPr>
            <p:cNvPr id="301" name="Text Box 2">
              <a:extLst>
                <a:ext uri="{FF2B5EF4-FFF2-40B4-BE49-F238E27FC236}">
                  <a16:creationId xmlns:a16="http://schemas.microsoft.com/office/drawing/2014/main" id="{66D348C2-52B4-4412-89FC-350120FCD946}"/>
                </a:ext>
              </a:extLst>
            </p:cNvPr>
            <p:cNvSpPr txBox="1">
              <a:spLocks noChangeArrowheads="1"/>
            </p:cNvSpPr>
            <p:nvPr/>
          </p:nvSpPr>
          <p:spPr bwMode="auto">
            <a:xfrm>
              <a:off x="2677800" y="2695853"/>
              <a:ext cx="594797" cy="17907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Homes</a:t>
              </a:r>
              <a:endPar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02" name="Rectangle: Rounded Corners 301">
              <a:extLst>
                <a:ext uri="{FF2B5EF4-FFF2-40B4-BE49-F238E27FC236}">
                  <a16:creationId xmlns:a16="http://schemas.microsoft.com/office/drawing/2014/main" id="{9D09FDC4-8168-4902-9249-BC309570601C}"/>
                </a:ext>
              </a:extLst>
            </p:cNvPr>
            <p:cNvSpPr/>
            <p:nvPr/>
          </p:nvSpPr>
          <p:spPr>
            <a:xfrm>
              <a:off x="7480150" y="2765068"/>
              <a:ext cx="1206737" cy="472440"/>
            </a:xfrm>
            <a:prstGeom prst="roundRect">
              <a:avLst/>
            </a:prstGeom>
            <a:solidFill>
              <a:srgbClr val="44546A"/>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rPr>
                <a:t>TPS BUYERS </a:t>
              </a:r>
              <a:endParaRPr kumimoji="0" lang="en-U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03" name="Rectangle: Rounded Corners 302">
              <a:extLst>
                <a:ext uri="{FF2B5EF4-FFF2-40B4-BE49-F238E27FC236}">
                  <a16:creationId xmlns:a16="http://schemas.microsoft.com/office/drawing/2014/main" id="{A19DCF7A-C31F-4A89-BE5F-12FC4957629E}"/>
                </a:ext>
              </a:extLst>
            </p:cNvPr>
            <p:cNvSpPr/>
            <p:nvPr/>
          </p:nvSpPr>
          <p:spPr>
            <a:xfrm>
              <a:off x="620979" y="1139175"/>
              <a:ext cx="11409826" cy="247024"/>
            </a:xfrm>
            <a:prstGeom prst="roundRect">
              <a:avLst/>
            </a:prstGeom>
            <a:solidFill>
              <a:schemeClr val="tx2">
                <a:lumMod val="20000"/>
                <a:lumOff val="80000"/>
              </a:schemeClr>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1000" b="1" i="0" u="none" strike="noStrike" kern="0" cap="none" spc="0" normalizeH="0" baseline="0" noProof="0" dirty="0">
                  <a:ln>
                    <a:noFill/>
                  </a:ln>
                  <a:solidFill>
                    <a:srgbClr val="0D0D0D"/>
                  </a:solidFill>
                  <a:effectLst/>
                  <a:uLnTx/>
                  <a:uFillTx/>
                  <a:latin typeface="Calibri" panose="020F0502020204030204"/>
                  <a:ea typeface="Calibri" panose="020F0502020204030204" pitchFamily="34" charset="0"/>
                  <a:cs typeface="Times New Roman" panose="02020603050405020304" pitchFamily="18" charset="0"/>
                </a:rPr>
                <a:t>                    	</a:t>
              </a:r>
              <a:r>
                <a:rPr kumimoji="0" lang="en-GB" sz="1000" b="1" i="0" u="none" strike="noStrike" kern="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SUPPLY 		             	HOUSING FUND                                                                                           </a:t>
              </a:r>
              <a:r>
                <a:rPr kumimoji="0" lang="en-GB" sz="1000" b="1" i="0" u="none" strike="noStrike" kern="0" cap="none" spc="0" normalizeH="0" baseline="0" noProof="0" dirty="0">
                  <a:ln>
                    <a:noFill/>
                  </a:ln>
                  <a:solidFill>
                    <a:srgbClr val="0D0D0D"/>
                  </a:solidFill>
                  <a:effectLst/>
                  <a:uLnTx/>
                  <a:uFillTx/>
                  <a:latin typeface="Calibri" panose="020F0502020204030204"/>
                  <a:ea typeface="Calibri" panose="020F0502020204030204" pitchFamily="34" charset="0"/>
                  <a:cs typeface="Times New Roman" panose="02020603050405020304" pitchFamily="18" charset="0"/>
                </a:rPr>
                <a:t>DEMAND                                               MORTGAGE REFINANCING</a:t>
              </a:r>
              <a:endParaRPr kumimoji="0" lang="en-U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04" name="Rectangle: Rounded Corners 303">
              <a:extLst>
                <a:ext uri="{FF2B5EF4-FFF2-40B4-BE49-F238E27FC236}">
                  <a16:creationId xmlns:a16="http://schemas.microsoft.com/office/drawing/2014/main" id="{E934CFA2-C5E1-4369-85AC-11F2F7CE5B24}"/>
                </a:ext>
              </a:extLst>
            </p:cNvPr>
            <p:cNvSpPr/>
            <p:nvPr/>
          </p:nvSpPr>
          <p:spPr>
            <a:xfrm>
              <a:off x="1219877" y="2776498"/>
              <a:ext cx="1350591" cy="461010"/>
            </a:xfrm>
            <a:prstGeom prst="roundRect">
              <a:avLst/>
            </a:prstGeom>
            <a:solidFill>
              <a:srgbClr val="44546A"/>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a:ln>
                    <a:noFill/>
                  </a:ln>
                  <a:solidFill>
                    <a:srgbClr val="FFFFFF"/>
                  </a:solidFill>
                  <a:effectLst/>
                  <a:uLnTx/>
                  <a:uFillTx/>
                  <a:latin typeface="Calibri" panose="020F0502020204030204"/>
                  <a:ea typeface="Calibri" panose="020F0502020204030204" pitchFamily="34" charset="0"/>
                  <a:cs typeface="Times New Roman" panose="02020603050405020304" pitchFamily="18" charset="0"/>
                </a:rPr>
                <a:t>DEVELOPERS</a:t>
              </a:r>
              <a:endParaRPr kumimoji="0" lang="en-U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05" name="Text Box 2">
              <a:extLst>
                <a:ext uri="{FF2B5EF4-FFF2-40B4-BE49-F238E27FC236}">
                  <a16:creationId xmlns:a16="http://schemas.microsoft.com/office/drawing/2014/main" id="{86C85C3B-E4EF-4B2B-959F-54BF78D866C7}"/>
                </a:ext>
              </a:extLst>
            </p:cNvPr>
            <p:cNvSpPr txBox="1">
              <a:spLocks noChangeArrowheads="1"/>
            </p:cNvSpPr>
            <p:nvPr/>
          </p:nvSpPr>
          <p:spPr bwMode="auto">
            <a:xfrm>
              <a:off x="2452266" y="3089188"/>
              <a:ext cx="1091951" cy="289560"/>
            </a:xfrm>
            <a:prstGeom prst="rect">
              <a:avLst/>
            </a:prstGeom>
            <a:noFill/>
            <a:ln>
              <a:noFill/>
            </a:ln>
            <a:effectLst/>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Development Cost</a:t>
              </a:r>
              <a:endParaRPr kumimoji="0" lang="en-US" sz="11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06" name="Text Box 2">
              <a:extLst>
                <a:ext uri="{FF2B5EF4-FFF2-40B4-BE49-F238E27FC236}">
                  <a16:creationId xmlns:a16="http://schemas.microsoft.com/office/drawing/2014/main" id="{DC23CF8D-FDFD-473F-A3FF-57CCB9D89E18}"/>
                </a:ext>
              </a:extLst>
            </p:cNvPr>
            <p:cNvSpPr txBox="1">
              <a:spLocks noChangeArrowheads="1"/>
            </p:cNvSpPr>
            <p:nvPr/>
          </p:nvSpPr>
          <p:spPr bwMode="auto">
            <a:xfrm>
              <a:off x="6373791" y="3021695"/>
              <a:ext cx="720017" cy="21336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Payments</a:t>
              </a:r>
              <a:endPar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07" name="Rectangle: Rounded Corners 306">
              <a:extLst>
                <a:ext uri="{FF2B5EF4-FFF2-40B4-BE49-F238E27FC236}">
                  <a16:creationId xmlns:a16="http://schemas.microsoft.com/office/drawing/2014/main" id="{27BD78F6-612B-4663-98EC-EA638F06D6E2}"/>
                </a:ext>
              </a:extLst>
            </p:cNvPr>
            <p:cNvSpPr/>
            <p:nvPr/>
          </p:nvSpPr>
          <p:spPr>
            <a:xfrm>
              <a:off x="4972015" y="3610888"/>
              <a:ext cx="1436307" cy="438150"/>
            </a:xfrm>
            <a:prstGeom prst="roundRect">
              <a:avLst/>
            </a:prstGeom>
            <a:solidFill>
              <a:sysClr val="window" lastClr="FFFFFF">
                <a:lumMod val="75000"/>
              </a:sysClr>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dirty="0">
                  <a:ln>
                    <a:noFill/>
                  </a:ln>
                  <a:solidFill>
                    <a:srgbClr val="0D0D0D"/>
                  </a:solidFill>
                  <a:effectLst/>
                  <a:uLnTx/>
                  <a:uFillTx/>
                  <a:latin typeface="Calibri" panose="020F0502020204030204"/>
                  <a:ea typeface="Calibri" panose="020F0502020204030204" pitchFamily="34" charset="0"/>
                  <a:cs typeface="Times New Roman" panose="02020603050405020304" pitchFamily="18" charset="0"/>
                </a:rPr>
                <a:t>DEBT &amp; BORROWINGS</a:t>
              </a:r>
              <a:endParaRPr kumimoji="0" lang="en-U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08" name="Text Box 2">
              <a:extLst>
                <a:ext uri="{FF2B5EF4-FFF2-40B4-BE49-F238E27FC236}">
                  <a16:creationId xmlns:a16="http://schemas.microsoft.com/office/drawing/2014/main" id="{568E77D6-5539-4DE3-8B5F-3AF18365BDF3}"/>
                </a:ext>
              </a:extLst>
            </p:cNvPr>
            <p:cNvSpPr txBox="1">
              <a:spLocks noChangeArrowheads="1"/>
            </p:cNvSpPr>
            <p:nvPr/>
          </p:nvSpPr>
          <p:spPr bwMode="auto">
            <a:xfrm>
              <a:off x="6823488" y="3671848"/>
              <a:ext cx="1878305" cy="350520"/>
            </a:xfrm>
            <a:prstGeom prst="rect">
              <a:avLst/>
            </a:prstGeom>
            <a:noFill/>
            <a:ln>
              <a:noFill/>
            </a:ln>
            <a:effectLst/>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800" b="1" i="0" u="none" strike="noStrike" kern="0" cap="none" spc="0" normalizeH="0" baseline="0" noProof="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 </a:t>
              </a:r>
              <a:endParaRPr kumimoji="0" lang="en-US" sz="11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09" name="Rectangle: Rounded Corners 308">
              <a:extLst>
                <a:ext uri="{FF2B5EF4-FFF2-40B4-BE49-F238E27FC236}">
                  <a16:creationId xmlns:a16="http://schemas.microsoft.com/office/drawing/2014/main" id="{DDDB1226-9B4F-4DBF-862A-370F3E900114}"/>
                </a:ext>
              </a:extLst>
            </p:cNvPr>
            <p:cNvSpPr/>
            <p:nvPr/>
          </p:nvSpPr>
          <p:spPr>
            <a:xfrm>
              <a:off x="3451482" y="2765068"/>
              <a:ext cx="2911373" cy="472440"/>
            </a:xfrm>
            <a:prstGeom prst="roundRect">
              <a:avLst/>
            </a:prstGeom>
            <a:solidFill>
              <a:srgbClr val="44546A"/>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all"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rPr>
                <a:t>housing fund</a:t>
              </a:r>
              <a:endParaRPr kumimoji="0" lang="en-U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10" name="Rectangle: Rounded Corners 309">
              <a:extLst>
                <a:ext uri="{FF2B5EF4-FFF2-40B4-BE49-F238E27FC236}">
                  <a16:creationId xmlns:a16="http://schemas.microsoft.com/office/drawing/2014/main" id="{32D0A1ED-2763-4E4D-8C22-AB4E1DB5F57C}"/>
                </a:ext>
              </a:extLst>
            </p:cNvPr>
            <p:cNvSpPr/>
            <p:nvPr/>
          </p:nvSpPr>
          <p:spPr>
            <a:xfrm>
              <a:off x="1224349" y="3584218"/>
              <a:ext cx="1350591" cy="461010"/>
            </a:xfrm>
            <a:prstGeom prst="roundRect">
              <a:avLst>
                <a:gd name="adj" fmla="val 16667"/>
              </a:avLst>
            </a:prstGeom>
            <a:solidFill>
              <a:schemeClr val="accent6">
                <a:lumMod val="50000"/>
              </a:schemeClr>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dirty="0">
                  <a:ln>
                    <a:noFill/>
                  </a:ln>
                  <a:solidFill>
                    <a:srgbClr val="FFFFFF"/>
                  </a:solidFill>
                  <a:effectLst/>
                  <a:uLnTx/>
                  <a:uFillTx/>
                  <a:latin typeface="Calibri" panose="020F0502020204030204"/>
                  <a:ea typeface="Calibri" panose="020F0502020204030204" pitchFamily="34" charset="0"/>
                  <a:cs typeface="Times New Roman" panose="02020603050405020304" pitchFamily="18" charset="0"/>
                </a:rPr>
                <a:t>FINANCIERS</a:t>
              </a:r>
              <a:endParaRPr kumimoji="0" lang="en-U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11" name="Text Box 2">
              <a:extLst>
                <a:ext uri="{FF2B5EF4-FFF2-40B4-BE49-F238E27FC236}">
                  <a16:creationId xmlns:a16="http://schemas.microsoft.com/office/drawing/2014/main" id="{6E61C2BD-0310-43EF-ACE7-3172C67A79DB}"/>
                </a:ext>
              </a:extLst>
            </p:cNvPr>
            <p:cNvSpPr txBox="1">
              <a:spLocks noChangeArrowheads="1"/>
            </p:cNvSpPr>
            <p:nvPr/>
          </p:nvSpPr>
          <p:spPr bwMode="auto">
            <a:xfrm>
              <a:off x="601205" y="2429788"/>
              <a:ext cx="1443015" cy="19812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Construction Finance </a:t>
              </a:r>
              <a:endPar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12" name="Rectangle: Rounded Corners 311">
              <a:extLst>
                <a:ext uri="{FF2B5EF4-FFF2-40B4-BE49-F238E27FC236}">
                  <a16:creationId xmlns:a16="http://schemas.microsoft.com/office/drawing/2014/main" id="{E146F87A-D129-4971-AA18-8B158E4EA464}"/>
                </a:ext>
              </a:extLst>
            </p:cNvPr>
            <p:cNvSpPr/>
            <p:nvPr/>
          </p:nvSpPr>
          <p:spPr>
            <a:xfrm>
              <a:off x="9727472" y="2775710"/>
              <a:ext cx="1372951" cy="454660"/>
            </a:xfrm>
            <a:prstGeom prst="roundRect">
              <a:avLst/>
            </a:prstGeom>
            <a:solidFill>
              <a:srgbClr val="44546A">
                <a:lumMod val="20000"/>
                <a:lumOff val="80000"/>
              </a:srgbClr>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800" b="1" i="0" u="none" strike="noStrike" kern="0" cap="none" spc="0" normalizeH="0" baseline="0" noProof="0" dirty="0">
                  <a:ln>
                    <a:noFill/>
                  </a:ln>
                  <a:solidFill>
                    <a:srgbClr val="0D0D0D"/>
                  </a:solidFill>
                  <a:effectLst/>
                  <a:uLnTx/>
                  <a:uFillTx/>
                  <a:latin typeface="Arial" panose="020B0604020202020204" pitchFamily="34" charset="0"/>
                  <a:ea typeface="Calibri" panose="020F0502020204030204" pitchFamily="34" charset="0"/>
                  <a:cs typeface="Times New Roman" panose="02020603050405020304" pitchFamily="18" charset="0"/>
                </a:rPr>
                <a:t>KMRC</a:t>
              </a:r>
              <a:endParaRPr kumimoji="0" lang="en-U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13" name="Rectangle: Rounded Corners 312">
              <a:extLst>
                <a:ext uri="{FF2B5EF4-FFF2-40B4-BE49-F238E27FC236}">
                  <a16:creationId xmlns:a16="http://schemas.microsoft.com/office/drawing/2014/main" id="{C79A16B8-809F-454E-838B-9AB523A4BBB9}"/>
                </a:ext>
              </a:extLst>
            </p:cNvPr>
            <p:cNvSpPr/>
            <p:nvPr/>
          </p:nvSpPr>
          <p:spPr>
            <a:xfrm>
              <a:off x="1219877" y="1861463"/>
              <a:ext cx="1350583" cy="472440"/>
            </a:xfrm>
            <a:prstGeom prst="roundRect">
              <a:avLst/>
            </a:prstGeom>
            <a:solidFill>
              <a:schemeClr val="accent6">
                <a:lumMod val="50000"/>
              </a:schemeClr>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dirty="0">
                  <a:ln>
                    <a:noFill/>
                  </a:ln>
                  <a:solidFill>
                    <a:srgbClr val="FFFFFF"/>
                  </a:solidFill>
                  <a:effectLst/>
                  <a:uLnTx/>
                  <a:uFillTx/>
                  <a:latin typeface="Calibri" panose="020F0502020204030204"/>
                  <a:ea typeface="Calibri" panose="020F0502020204030204" pitchFamily="34" charset="0"/>
                  <a:cs typeface="Times New Roman" panose="02020603050405020304" pitchFamily="18" charset="0"/>
                </a:rPr>
                <a:t>FINANCIERS</a:t>
              </a:r>
              <a:endParaRPr kumimoji="0" lang="en-U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14" name="Rectangle: Rounded Corners 313">
              <a:extLst>
                <a:ext uri="{FF2B5EF4-FFF2-40B4-BE49-F238E27FC236}">
                  <a16:creationId xmlns:a16="http://schemas.microsoft.com/office/drawing/2014/main" id="{43016E95-931A-4640-A059-C8E663EF52FF}"/>
                </a:ext>
              </a:extLst>
            </p:cNvPr>
            <p:cNvSpPr/>
            <p:nvPr/>
          </p:nvSpPr>
          <p:spPr>
            <a:xfrm>
              <a:off x="7470269" y="1858288"/>
              <a:ext cx="1206737" cy="472440"/>
            </a:xfrm>
            <a:prstGeom prst="roundRect">
              <a:avLst/>
            </a:prstGeom>
            <a:solidFill>
              <a:srgbClr val="44546A"/>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a:ln>
                    <a:noFill/>
                  </a:ln>
                  <a:solidFill>
                    <a:srgbClr val="FFFFFF"/>
                  </a:solidFill>
                  <a:effectLst/>
                  <a:uLnTx/>
                  <a:uFillTx/>
                  <a:latin typeface="Calibri" panose="020F0502020204030204"/>
                  <a:ea typeface="Calibri" panose="020F0502020204030204" pitchFamily="34" charset="0"/>
                  <a:cs typeface="Times New Roman" panose="02020603050405020304" pitchFamily="18" charset="0"/>
                </a:rPr>
                <a:t>MORTGAGE BUYERS </a:t>
              </a:r>
              <a:endParaRPr kumimoji="0" lang="en-U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15" name="Rectangle: Rounded Corners 314">
              <a:extLst>
                <a:ext uri="{FF2B5EF4-FFF2-40B4-BE49-F238E27FC236}">
                  <a16:creationId xmlns:a16="http://schemas.microsoft.com/office/drawing/2014/main" id="{6A9F5219-E49D-4911-976D-D8BEB5451B20}"/>
                </a:ext>
              </a:extLst>
            </p:cNvPr>
            <p:cNvSpPr/>
            <p:nvPr/>
          </p:nvSpPr>
          <p:spPr>
            <a:xfrm>
              <a:off x="7470269" y="3632478"/>
              <a:ext cx="1206737" cy="472440"/>
            </a:xfrm>
            <a:prstGeom prst="roundRect">
              <a:avLst/>
            </a:prstGeom>
            <a:solidFill>
              <a:srgbClr val="44546A"/>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a:ln>
                    <a:noFill/>
                  </a:ln>
                  <a:solidFill>
                    <a:srgbClr val="FFFFFF"/>
                  </a:solidFill>
                  <a:effectLst/>
                  <a:uLnTx/>
                  <a:uFillTx/>
                  <a:latin typeface="Calibri" panose="020F0502020204030204"/>
                  <a:ea typeface="Calibri" panose="020F0502020204030204" pitchFamily="34" charset="0"/>
                  <a:cs typeface="Times New Roman" panose="02020603050405020304" pitchFamily="18" charset="0"/>
                </a:rPr>
                <a:t>CASH BUYERS</a:t>
              </a:r>
              <a:endParaRPr kumimoji="0" lang="en-U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cxnSp>
          <p:nvCxnSpPr>
            <p:cNvPr id="316" name="Connector: Elbow 315">
              <a:extLst>
                <a:ext uri="{FF2B5EF4-FFF2-40B4-BE49-F238E27FC236}">
                  <a16:creationId xmlns:a16="http://schemas.microsoft.com/office/drawing/2014/main" id="{77DC746C-C7F6-46E7-B333-868EC497FDF6}"/>
                </a:ext>
              </a:extLst>
            </p:cNvPr>
            <p:cNvCxnSpPr/>
            <p:nvPr/>
          </p:nvCxnSpPr>
          <p:spPr>
            <a:xfrm flipV="1">
              <a:off x="6960634" y="2109748"/>
              <a:ext cx="461377" cy="853440"/>
            </a:xfrm>
            <a:prstGeom prst="bentConnector3">
              <a:avLst>
                <a:gd name="adj1" fmla="val 388"/>
              </a:avLst>
            </a:prstGeom>
            <a:noFill/>
            <a:ln w="6350" cap="flat" cmpd="sng" algn="ctr">
              <a:solidFill>
                <a:sysClr val="windowText" lastClr="000000"/>
              </a:solidFill>
              <a:prstDash val="solid"/>
              <a:miter lim="800000"/>
              <a:tailEnd type="triangle"/>
            </a:ln>
            <a:effectLst/>
          </p:spPr>
        </p:cxnSp>
        <p:cxnSp>
          <p:nvCxnSpPr>
            <p:cNvPr id="317" name="Connector: Elbow 316">
              <a:extLst>
                <a:ext uri="{FF2B5EF4-FFF2-40B4-BE49-F238E27FC236}">
                  <a16:creationId xmlns:a16="http://schemas.microsoft.com/office/drawing/2014/main" id="{E82AA0D6-4D44-4FD8-B2D2-233CF78908F2}"/>
                </a:ext>
              </a:extLst>
            </p:cNvPr>
            <p:cNvCxnSpPr/>
            <p:nvPr/>
          </p:nvCxnSpPr>
          <p:spPr>
            <a:xfrm>
              <a:off x="6960634" y="2970808"/>
              <a:ext cx="461377" cy="899160"/>
            </a:xfrm>
            <a:prstGeom prst="bentConnector3">
              <a:avLst>
                <a:gd name="adj1" fmla="val 1200"/>
              </a:avLst>
            </a:prstGeom>
            <a:noFill/>
            <a:ln w="6350" cap="flat" cmpd="sng" algn="ctr">
              <a:solidFill>
                <a:sysClr val="windowText" lastClr="000000"/>
              </a:solidFill>
              <a:prstDash val="solid"/>
              <a:miter lim="800000"/>
              <a:tailEnd type="triangle"/>
            </a:ln>
            <a:effectLst/>
          </p:spPr>
        </p:cxnSp>
        <p:sp>
          <p:nvSpPr>
            <p:cNvPr id="318" name="Rectangle: Rounded Corners 317">
              <a:extLst>
                <a:ext uri="{FF2B5EF4-FFF2-40B4-BE49-F238E27FC236}">
                  <a16:creationId xmlns:a16="http://schemas.microsoft.com/office/drawing/2014/main" id="{45115DDB-2F28-4C9F-A279-FD8E2486505F}"/>
                </a:ext>
              </a:extLst>
            </p:cNvPr>
            <p:cNvSpPr/>
            <p:nvPr/>
          </p:nvSpPr>
          <p:spPr>
            <a:xfrm>
              <a:off x="9747203" y="3613122"/>
              <a:ext cx="1372952" cy="434340"/>
            </a:xfrm>
            <a:prstGeom prst="roundRect">
              <a:avLst>
                <a:gd name="adj" fmla="val 16667"/>
              </a:avLst>
            </a:prstGeom>
            <a:solidFill>
              <a:schemeClr val="accent6">
                <a:lumMod val="50000"/>
              </a:schemeClr>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a:ln>
                    <a:noFill/>
                  </a:ln>
                  <a:solidFill>
                    <a:srgbClr val="FFFFFF"/>
                  </a:solidFill>
                  <a:effectLst/>
                  <a:uLnTx/>
                  <a:uFillTx/>
                  <a:latin typeface="Calibri" panose="020F0502020204030204"/>
                  <a:ea typeface="Calibri" panose="020F0502020204030204" pitchFamily="34" charset="0"/>
                  <a:cs typeface="Times New Roman" panose="02020603050405020304" pitchFamily="18" charset="0"/>
                </a:rPr>
                <a:t>BANK SYNDICATED FACILITY</a:t>
              </a:r>
              <a:endParaRPr kumimoji="0" lang="en-U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19" name="Rectangle: Rounded Corners 318">
              <a:extLst>
                <a:ext uri="{FF2B5EF4-FFF2-40B4-BE49-F238E27FC236}">
                  <a16:creationId xmlns:a16="http://schemas.microsoft.com/office/drawing/2014/main" id="{5708A028-30AF-4855-8DB3-2FCB6AE23EF8}"/>
                </a:ext>
              </a:extLst>
            </p:cNvPr>
            <p:cNvSpPr/>
            <p:nvPr/>
          </p:nvSpPr>
          <p:spPr>
            <a:xfrm>
              <a:off x="9739391" y="4487670"/>
              <a:ext cx="1380764" cy="449580"/>
            </a:xfrm>
            <a:prstGeom prst="roundRect">
              <a:avLst/>
            </a:prstGeom>
            <a:solidFill>
              <a:srgbClr val="70AD47">
                <a:lumMod val="20000"/>
                <a:lumOff val="80000"/>
              </a:srgb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dirty="0">
                  <a:ln>
                    <a:noFill/>
                  </a:ln>
                  <a:solidFill>
                    <a:srgbClr val="0D0D0D"/>
                  </a:solidFill>
                  <a:effectLst/>
                  <a:uLnTx/>
                  <a:uFillTx/>
                  <a:latin typeface="Calibri" panose="020F0502020204030204" pitchFamily="34" charset="0"/>
                  <a:ea typeface="Calibri" panose="020F0502020204030204" pitchFamily="34" charset="0"/>
                  <a:cs typeface="Times New Roman" panose="02020603050405020304" pitchFamily="18" charset="0"/>
                </a:rPr>
                <a:t>INVESTORS, BANKS &amp; DFIs</a:t>
              </a:r>
              <a:endParaRPr kumimoji="0" lang="en-US" sz="1100" b="0" i="0" u="none" strike="noStrike" kern="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320" name="Rectangle: Rounded Corners 319">
              <a:extLst>
                <a:ext uri="{FF2B5EF4-FFF2-40B4-BE49-F238E27FC236}">
                  <a16:creationId xmlns:a16="http://schemas.microsoft.com/office/drawing/2014/main" id="{4C9536B2-8AF0-4FF7-B1E7-E77F437F495C}"/>
                </a:ext>
              </a:extLst>
            </p:cNvPr>
            <p:cNvSpPr/>
            <p:nvPr/>
          </p:nvSpPr>
          <p:spPr>
            <a:xfrm>
              <a:off x="4147648" y="1897658"/>
              <a:ext cx="1533941" cy="472440"/>
            </a:xfrm>
            <a:prstGeom prst="roundRect">
              <a:avLst/>
            </a:prstGeom>
            <a:solidFill>
              <a:schemeClr val="accent6">
                <a:lumMod val="50000"/>
              </a:schemeClr>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a:ln>
                    <a:noFill/>
                  </a:ln>
                  <a:solidFill>
                    <a:srgbClr val="FFFFFF"/>
                  </a:solidFill>
                  <a:effectLst/>
                  <a:uLnTx/>
                  <a:uFillTx/>
                  <a:latin typeface="Calibri" panose="020F0502020204030204"/>
                  <a:ea typeface="Calibri" panose="020F0502020204030204" pitchFamily="34" charset="0"/>
                  <a:cs typeface="Times New Roman" panose="02020603050405020304" pitchFamily="18" charset="0"/>
                </a:rPr>
                <a:t>BANK</a:t>
              </a:r>
              <a:endParaRPr kumimoji="0" lang="en-U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1" name="Text Box 2">
              <a:extLst>
                <a:ext uri="{FF2B5EF4-FFF2-40B4-BE49-F238E27FC236}">
                  <a16:creationId xmlns:a16="http://schemas.microsoft.com/office/drawing/2014/main" id="{0957E768-92FC-4079-8EA9-E1413D9A2050}"/>
                </a:ext>
              </a:extLst>
            </p:cNvPr>
            <p:cNvSpPr txBox="1">
              <a:spLocks noChangeArrowheads="1"/>
            </p:cNvSpPr>
            <p:nvPr/>
          </p:nvSpPr>
          <p:spPr bwMode="auto">
            <a:xfrm>
              <a:off x="4851267" y="2414548"/>
              <a:ext cx="1583143" cy="331470"/>
            </a:xfrm>
            <a:prstGeom prst="rect">
              <a:avLst/>
            </a:prstGeom>
            <a:noFill/>
            <a:ln>
              <a:noFill/>
            </a:ln>
            <a:effectLst/>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TPS Cash Management &amp; Custody</a:t>
              </a:r>
              <a:endPar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2" name="Text Box 2">
              <a:extLst>
                <a:ext uri="{FF2B5EF4-FFF2-40B4-BE49-F238E27FC236}">
                  <a16:creationId xmlns:a16="http://schemas.microsoft.com/office/drawing/2014/main" id="{A576B844-39A7-4C7A-8E9F-D5775016F840}"/>
                </a:ext>
              </a:extLst>
            </p:cNvPr>
            <p:cNvSpPr txBox="1">
              <a:spLocks noChangeArrowheads="1"/>
            </p:cNvSpPr>
            <p:nvPr/>
          </p:nvSpPr>
          <p:spPr bwMode="auto">
            <a:xfrm>
              <a:off x="10429773" y="4197689"/>
              <a:ext cx="1601032" cy="24765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Wholesale Funding</a:t>
              </a:r>
              <a:endPar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3" name="Text Box 2">
              <a:extLst>
                <a:ext uri="{FF2B5EF4-FFF2-40B4-BE49-F238E27FC236}">
                  <a16:creationId xmlns:a16="http://schemas.microsoft.com/office/drawing/2014/main" id="{FC4DB1A6-4CED-47AD-8CFF-D8B85360254B}"/>
                </a:ext>
              </a:extLst>
            </p:cNvPr>
            <p:cNvSpPr txBox="1">
              <a:spLocks noChangeArrowheads="1"/>
            </p:cNvSpPr>
            <p:nvPr/>
          </p:nvSpPr>
          <p:spPr bwMode="auto">
            <a:xfrm>
              <a:off x="6921875" y="2785388"/>
              <a:ext cx="794553" cy="24765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Homes</a:t>
              </a:r>
              <a:endParaRPr kumimoji="0" lang="en-US" sz="11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4" name="Text Box 2">
              <a:extLst>
                <a:ext uri="{FF2B5EF4-FFF2-40B4-BE49-F238E27FC236}">
                  <a16:creationId xmlns:a16="http://schemas.microsoft.com/office/drawing/2014/main" id="{D2D90C94-4524-49B0-BE42-47E4149D9AE4}"/>
                </a:ext>
              </a:extLst>
            </p:cNvPr>
            <p:cNvSpPr txBox="1">
              <a:spLocks noChangeArrowheads="1"/>
            </p:cNvSpPr>
            <p:nvPr/>
          </p:nvSpPr>
          <p:spPr bwMode="auto">
            <a:xfrm>
              <a:off x="6922620" y="3675658"/>
              <a:ext cx="800516" cy="24765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Homes</a:t>
              </a:r>
              <a:endParaRPr kumimoji="0" lang="en-US" sz="11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5" name="Text Box 2">
              <a:extLst>
                <a:ext uri="{FF2B5EF4-FFF2-40B4-BE49-F238E27FC236}">
                  <a16:creationId xmlns:a16="http://schemas.microsoft.com/office/drawing/2014/main" id="{72AA27C7-AEA2-4845-97D1-907347579A26}"/>
                </a:ext>
              </a:extLst>
            </p:cNvPr>
            <p:cNvSpPr txBox="1">
              <a:spLocks noChangeArrowheads="1"/>
            </p:cNvSpPr>
            <p:nvPr/>
          </p:nvSpPr>
          <p:spPr bwMode="auto">
            <a:xfrm>
              <a:off x="6922620" y="1938298"/>
              <a:ext cx="800516" cy="24765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Homes</a:t>
              </a:r>
              <a:endParaRPr kumimoji="0" lang="en-US" sz="11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6" name="Rectangle: Rounded Corners 325">
              <a:extLst>
                <a:ext uri="{FF2B5EF4-FFF2-40B4-BE49-F238E27FC236}">
                  <a16:creationId xmlns:a16="http://schemas.microsoft.com/office/drawing/2014/main" id="{21DC8BBC-880C-4DA9-901E-52CB2AEBBB12}"/>
                </a:ext>
              </a:extLst>
            </p:cNvPr>
            <p:cNvSpPr/>
            <p:nvPr/>
          </p:nvSpPr>
          <p:spPr>
            <a:xfrm>
              <a:off x="9727473" y="1858288"/>
              <a:ext cx="1350583" cy="472440"/>
            </a:xfrm>
            <a:prstGeom prst="roundRect">
              <a:avLst/>
            </a:prstGeom>
            <a:solidFill>
              <a:schemeClr val="accent6">
                <a:lumMod val="50000"/>
              </a:schemeClr>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1" i="0" u="none" strike="noStrike" kern="0" cap="none" spc="0" normalizeH="0" baseline="0" noProof="0">
                  <a:ln>
                    <a:noFill/>
                  </a:ln>
                  <a:solidFill>
                    <a:srgbClr val="FFFFFF"/>
                  </a:solidFill>
                  <a:effectLst/>
                  <a:uLnTx/>
                  <a:uFillTx/>
                  <a:latin typeface="Calibri" panose="020F0502020204030204"/>
                  <a:ea typeface="Calibri" panose="020F0502020204030204" pitchFamily="34" charset="0"/>
                  <a:cs typeface="Times New Roman" panose="02020603050405020304" pitchFamily="18" charset="0"/>
                </a:rPr>
                <a:t>BANKS</a:t>
              </a:r>
              <a:endParaRPr kumimoji="0" lang="en-U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7" name="Text Box 2">
              <a:extLst>
                <a:ext uri="{FF2B5EF4-FFF2-40B4-BE49-F238E27FC236}">
                  <a16:creationId xmlns:a16="http://schemas.microsoft.com/office/drawing/2014/main" id="{8094589E-0072-4231-BF24-F7439CED7CCB}"/>
                </a:ext>
              </a:extLst>
            </p:cNvPr>
            <p:cNvSpPr txBox="1">
              <a:spLocks noChangeArrowheads="1"/>
            </p:cNvSpPr>
            <p:nvPr/>
          </p:nvSpPr>
          <p:spPr bwMode="auto">
            <a:xfrm>
              <a:off x="8795524" y="2088158"/>
              <a:ext cx="800516" cy="32639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Home Loans</a:t>
              </a:r>
              <a:endParaRPr kumimoji="0" lang="en-US" sz="11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8" name="Text Box 2">
              <a:extLst>
                <a:ext uri="{FF2B5EF4-FFF2-40B4-BE49-F238E27FC236}">
                  <a16:creationId xmlns:a16="http://schemas.microsoft.com/office/drawing/2014/main" id="{B74EA8A7-9720-40F7-9A96-87892067CA39}"/>
                </a:ext>
              </a:extLst>
            </p:cNvPr>
            <p:cNvSpPr txBox="1">
              <a:spLocks noChangeArrowheads="1"/>
            </p:cNvSpPr>
            <p:nvPr/>
          </p:nvSpPr>
          <p:spPr bwMode="auto">
            <a:xfrm>
              <a:off x="10429773" y="2415760"/>
              <a:ext cx="1601032" cy="24765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Mortgage Refinancing</a:t>
              </a:r>
              <a:endPar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29" name="Rectangle: Rounded Corners 328">
              <a:extLst>
                <a:ext uri="{FF2B5EF4-FFF2-40B4-BE49-F238E27FC236}">
                  <a16:creationId xmlns:a16="http://schemas.microsoft.com/office/drawing/2014/main" id="{E84168AC-EAE0-46DC-BDCB-98FD8B2022FD}"/>
                </a:ext>
              </a:extLst>
            </p:cNvPr>
            <p:cNvSpPr/>
            <p:nvPr/>
          </p:nvSpPr>
          <p:spPr>
            <a:xfrm>
              <a:off x="3438066" y="3607078"/>
              <a:ext cx="1422145" cy="438150"/>
            </a:xfrm>
            <a:prstGeom prst="roundRect">
              <a:avLst/>
            </a:prstGeom>
            <a:solidFill>
              <a:sysClr val="window" lastClr="FFFFFF">
                <a:lumMod val="75000"/>
              </a:sysClr>
            </a:solidFill>
            <a:ln w="12700" cap="flat" cmpd="sng" algn="ctr">
              <a:solidFill>
                <a:srgbClr val="4472C4">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lang="en-GB" sz="900" b="1" kern="0" dirty="0">
                  <a:solidFill>
                    <a:srgbClr val="0D0D0D"/>
                  </a:solidFill>
                  <a:latin typeface="Calibri" panose="020F0502020204030204"/>
                  <a:ea typeface="Calibri" panose="020F0502020204030204" pitchFamily="34" charset="0"/>
                  <a:cs typeface="Times New Roman" panose="02020603050405020304" pitchFamily="18" charset="0"/>
                </a:rPr>
                <a:t>CONTRIBUTIONS</a:t>
              </a:r>
              <a:endParaRPr kumimoji="0" lang="en-US" sz="1100" b="0" i="0" u="none" strike="noStrike" kern="0" cap="none" spc="0" normalizeH="0" baseline="0" noProof="0" dirty="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30" name="Text Box 2">
              <a:extLst>
                <a:ext uri="{FF2B5EF4-FFF2-40B4-BE49-F238E27FC236}">
                  <a16:creationId xmlns:a16="http://schemas.microsoft.com/office/drawing/2014/main" id="{C80D7A81-6F44-4101-B31B-44C67696AD40}"/>
                </a:ext>
              </a:extLst>
            </p:cNvPr>
            <p:cNvSpPr txBox="1">
              <a:spLocks noChangeArrowheads="1"/>
            </p:cNvSpPr>
            <p:nvPr/>
          </p:nvSpPr>
          <p:spPr bwMode="auto">
            <a:xfrm>
              <a:off x="533401" y="3309898"/>
              <a:ext cx="1372952" cy="19812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Construction Finance </a:t>
              </a:r>
              <a:endParaRPr kumimoji="0" lang="en-US" sz="11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331" name="Arc 330">
              <a:extLst>
                <a:ext uri="{FF2B5EF4-FFF2-40B4-BE49-F238E27FC236}">
                  <a16:creationId xmlns:a16="http://schemas.microsoft.com/office/drawing/2014/main" id="{46622589-76FA-44B3-9BA7-FBFB9F240CD6}"/>
                </a:ext>
              </a:extLst>
            </p:cNvPr>
            <p:cNvSpPr/>
            <p:nvPr/>
          </p:nvSpPr>
          <p:spPr>
            <a:xfrm>
              <a:off x="2221640" y="2536468"/>
              <a:ext cx="1627865" cy="571500"/>
            </a:xfrm>
            <a:prstGeom prst="arc">
              <a:avLst>
                <a:gd name="adj1" fmla="val 11049654"/>
                <a:gd name="adj2" fmla="val 21305374"/>
              </a:avLst>
            </a:prstGeom>
            <a:noFill/>
            <a:ln w="9525" cap="flat" cmpd="sng" algn="ctr">
              <a:solidFill>
                <a:sysClr val="windowText" lastClr="000000"/>
              </a:solidFill>
              <a:prstDash val="dash"/>
              <a:round/>
              <a:headEnd type="triangle" w="med" len="med"/>
              <a:tailEnd type="none" w="med" len="me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Calibri" panose="020F0502020204030204"/>
              </a:endParaRPr>
            </a:p>
          </p:txBody>
        </p:sp>
        <p:sp>
          <p:nvSpPr>
            <p:cNvPr id="332" name="Text Box 2">
              <a:extLst>
                <a:ext uri="{FF2B5EF4-FFF2-40B4-BE49-F238E27FC236}">
                  <a16:creationId xmlns:a16="http://schemas.microsoft.com/office/drawing/2014/main" id="{1FCE3479-81FE-4779-87D1-A8C686097D95}"/>
                </a:ext>
              </a:extLst>
            </p:cNvPr>
            <p:cNvSpPr txBox="1">
              <a:spLocks noChangeArrowheads="1"/>
            </p:cNvSpPr>
            <p:nvPr/>
          </p:nvSpPr>
          <p:spPr bwMode="auto">
            <a:xfrm>
              <a:off x="2507858" y="2353588"/>
              <a:ext cx="1158288" cy="198120"/>
            </a:xfrm>
            <a:prstGeom prst="rect">
              <a:avLst/>
            </a:prstGeom>
            <a:noFill/>
            <a:ln>
              <a:noFill/>
            </a:ln>
            <a:effectLst/>
          </p:spPr>
          <p:txBody>
            <a:bodyPr rot="0" vert="horz" wrap="square" lIns="91440" tIns="45720" rIns="91440" bIns="45720" anchor="t" anchorCtr="0">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GB" sz="700" b="1" i="1" u="none" strike="noStrike" kern="0" cap="none" spc="0" normalizeH="0" baseline="0" noProof="0">
                  <a:ln>
                    <a:noFill/>
                  </a:ln>
                  <a:solidFill>
                    <a:sysClr val="windowText" lastClr="000000"/>
                  </a:solidFill>
                  <a:effectLst/>
                  <a:uLnTx/>
                  <a:uFillTx/>
                  <a:latin typeface="Arial" panose="020B0604020202020204" pitchFamily="34" charset="0"/>
                  <a:ea typeface="Calibri" panose="020F0502020204030204" pitchFamily="34" charset="0"/>
                  <a:cs typeface="Times New Roman" panose="02020603050405020304" pitchFamily="18" charset="0"/>
                </a:rPr>
                <a:t>Offtake Agreement</a:t>
              </a:r>
              <a:endParaRPr kumimoji="0" lang="en-US" sz="11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cxnSp>
          <p:nvCxnSpPr>
            <p:cNvPr id="333" name="Straight Arrow Connector 332">
              <a:extLst>
                <a:ext uri="{FF2B5EF4-FFF2-40B4-BE49-F238E27FC236}">
                  <a16:creationId xmlns:a16="http://schemas.microsoft.com/office/drawing/2014/main" id="{48668B07-9B65-4ED0-8A68-235B7D439954}"/>
                </a:ext>
              </a:extLst>
            </p:cNvPr>
            <p:cNvCxnSpPr/>
            <p:nvPr/>
          </p:nvCxnSpPr>
          <p:spPr>
            <a:xfrm flipH="1">
              <a:off x="2655439" y="3069868"/>
              <a:ext cx="594797" cy="0"/>
            </a:xfrm>
            <a:prstGeom prst="straightConnector1">
              <a:avLst/>
            </a:prstGeom>
            <a:noFill/>
            <a:ln w="6350" cap="flat" cmpd="sng" algn="ctr">
              <a:solidFill>
                <a:sysClr val="windowText" lastClr="000000"/>
              </a:solidFill>
              <a:prstDash val="solid"/>
              <a:miter lim="800000"/>
              <a:tailEnd type="triangle"/>
            </a:ln>
            <a:effectLst/>
          </p:spPr>
        </p:cxnSp>
        <p:cxnSp>
          <p:nvCxnSpPr>
            <p:cNvPr id="334" name="Straight Arrow Connector 333">
              <a:extLst>
                <a:ext uri="{FF2B5EF4-FFF2-40B4-BE49-F238E27FC236}">
                  <a16:creationId xmlns:a16="http://schemas.microsoft.com/office/drawing/2014/main" id="{1368DBB1-FB50-4B70-9528-2927CE1BD979}"/>
                </a:ext>
              </a:extLst>
            </p:cNvPr>
            <p:cNvCxnSpPr>
              <a:cxnSpLocks/>
            </p:cNvCxnSpPr>
            <p:nvPr/>
          </p:nvCxnSpPr>
          <p:spPr>
            <a:xfrm>
              <a:off x="2677800" y="2940328"/>
              <a:ext cx="594797" cy="0"/>
            </a:xfrm>
            <a:prstGeom prst="straightConnector1">
              <a:avLst/>
            </a:prstGeom>
            <a:noFill/>
            <a:ln w="6350" cap="flat" cmpd="sng" algn="ctr">
              <a:solidFill>
                <a:sysClr val="windowText" lastClr="000000"/>
              </a:solidFill>
              <a:prstDash val="solid"/>
              <a:miter lim="800000"/>
              <a:tailEnd type="triangle"/>
            </a:ln>
            <a:effectLst/>
          </p:spPr>
        </p:cxnSp>
        <p:cxnSp>
          <p:nvCxnSpPr>
            <p:cNvPr id="335" name="Straight Arrow Connector 334">
              <a:extLst>
                <a:ext uri="{FF2B5EF4-FFF2-40B4-BE49-F238E27FC236}">
                  <a16:creationId xmlns:a16="http://schemas.microsoft.com/office/drawing/2014/main" id="{7996E9DB-CD75-487B-A1BE-A46CC073DA99}"/>
                </a:ext>
              </a:extLst>
            </p:cNvPr>
            <p:cNvCxnSpPr>
              <a:cxnSpLocks/>
            </p:cNvCxnSpPr>
            <p:nvPr/>
          </p:nvCxnSpPr>
          <p:spPr>
            <a:xfrm flipV="1">
              <a:off x="1917850" y="3273703"/>
              <a:ext cx="0" cy="270510"/>
            </a:xfrm>
            <a:prstGeom prst="straightConnector1">
              <a:avLst/>
            </a:prstGeom>
            <a:noFill/>
            <a:ln w="6350" cap="flat" cmpd="sng" algn="ctr">
              <a:solidFill>
                <a:sysClr val="windowText" lastClr="000000"/>
              </a:solidFill>
              <a:prstDash val="solid"/>
              <a:miter lim="800000"/>
              <a:tailEnd type="triangle"/>
            </a:ln>
            <a:effectLst/>
          </p:spPr>
        </p:cxnSp>
        <p:cxnSp>
          <p:nvCxnSpPr>
            <p:cNvPr id="336" name="Straight Arrow Connector 335">
              <a:extLst>
                <a:ext uri="{FF2B5EF4-FFF2-40B4-BE49-F238E27FC236}">
                  <a16:creationId xmlns:a16="http://schemas.microsoft.com/office/drawing/2014/main" id="{70F9B82F-A7E5-498C-B2CD-5032B3501603}"/>
                </a:ext>
              </a:extLst>
            </p:cNvPr>
            <p:cNvCxnSpPr/>
            <p:nvPr/>
          </p:nvCxnSpPr>
          <p:spPr>
            <a:xfrm>
              <a:off x="1887345" y="2414548"/>
              <a:ext cx="0" cy="281305"/>
            </a:xfrm>
            <a:prstGeom prst="straightConnector1">
              <a:avLst/>
            </a:prstGeom>
            <a:noFill/>
            <a:ln w="6350" cap="flat" cmpd="sng" algn="ctr">
              <a:solidFill>
                <a:sysClr val="windowText" lastClr="000000"/>
              </a:solidFill>
              <a:prstDash val="solid"/>
              <a:miter lim="800000"/>
              <a:tailEnd type="triangle"/>
            </a:ln>
            <a:effectLst/>
          </p:spPr>
        </p:cxnSp>
        <p:cxnSp>
          <p:nvCxnSpPr>
            <p:cNvPr id="337" name="Straight Arrow Connector 336">
              <a:extLst>
                <a:ext uri="{FF2B5EF4-FFF2-40B4-BE49-F238E27FC236}">
                  <a16:creationId xmlns:a16="http://schemas.microsoft.com/office/drawing/2014/main" id="{EE0FCC28-22D8-46E8-9C6D-8B4BF5613C36}"/>
                </a:ext>
              </a:extLst>
            </p:cNvPr>
            <p:cNvCxnSpPr/>
            <p:nvPr/>
          </p:nvCxnSpPr>
          <p:spPr>
            <a:xfrm>
              <a:off x="4851267" y="2390876"/>
              <a:ext cx="0" cy="321310"/>
            </a:xfrm>
            <a:prstGeom prst="straightConnector1">
              <a:avLst/>
            </a:prstGeom>
            <a:noFill/>
            <a:ln w="6350" cap="flat" cmpd="sng" algn="ctr">
              <a:solidFill>
                <a:sysClr val="windowText" lastClr="000000"/>
              </a:solidFill>
              <a:prstDash val="solid"/>
              <a:miter lim="800000"/>
              <a:tailEnd type="triangle"/>
            </a:ln>
            <a:effectLst/>
          </p:spPr>
        </p:cxnSp>
        <p:cxnSp>
          <p:nvCxnSpPr>
            <p:cNvPr id="338" name="Straight Arrow Connector 337">
              <a:extLst>
                <a:ext uri="{FF2B5EF4-FFF2-40B4-BE49-F238E27FC236}">
                  <a16:creationId xmlns:a16="http://schemas.microsoft.com/office/drawing/2014/main" id="{7D4CD1C5-5D78-4AB5-B1E5-8B455FB8B410}"/>
                </a:ext>
              </a:extLst>
            </p:cNvPr>
            <p:cNvCxnSpPr>
              <a:cxnSpLocks/>
            </p:cNvCxnSpPr>
            <p:nvPr/>
          </p:nvCxnSpPr>
          <p:spPr>
            <a:xfrm flipV="1">
              <a:off x="4181909" y="3283120"/>
              <a:ext cx="0" cy="270510"/>
            </a:xfrm>
            <a:prstGeom prst="straightConnector1">
              <a:avLst/>
            </a:prstGeom>
            <a:noFill/>
            <a:ln w="6350" cap="flat" cmpd="sng" algn="ctr">
              <a:solidFill>
                <a:sysClr val="windowText" lastClr="000000"/>
              </a:solidFill>
              <a:prstDash val="solid"/>
              <a:miter lim="800000"/>
              <a:tailEnd type="triangle"/>
            </a:ln>
            <a:effectLst/>
          </p:spPr>
        </p:cxnSp>
        <p:cxnSp>
          <p:nvCxnSpPr>
            <p:cNvPr id="339" name="Straight Arrow Connector 338">
              <a:extLst>
                <a:ext uri="{FF2B5EF4-FFF2-40B4-BE49-F238E27FC236}">
                  <a16:creationId xmlns:a16="http://schemas.microsoft.com/office/drawing/2014/main" id="{580843ED-7987-46AF-9CA9-E0535C91FCD2}"/>
                </a:ext>
              </a:extLst>
            </p:cNvPr>
            <p:cNvCxnSpPr>
              <a:cxnSpLocks/>
            </p:cNvCxnSpPr>
            <p:nvPr/>
          </p:nvCxnSpPr>
          <p:spPr>
            <a:xfrm flipV="1">
              <a:off x="5654903" y="3283120"/>
              <a:ext cx="0" cy="270510"/>
            </a:xfrm>
            <a:prstGeom prst="straightConnector1">
              <a:avLst/>
            </a:prstGeom>
            <a:noFill/>
            <a:ln w="6350" cap="flat" cmpd="sng" algn="ctr">
              <a:solidFill>
                <a:sysClr val="windowText" lastClr="000000"/>
              </a:solidFill>
              <a:prstDash val="solid"/>
              <a:miter lim="800000"/>
              <a:tailEnd type="triangle"/>
            </a:ln>
            <a:effectLst/>
          </p:spPr>
        </p:cxnSp>
        <p:cxnSp>
          <p:nvCxnSpPr>
            <p:cNvPr id="340" name="Straight Arrow Connector 339">
              <a:extLst>
                <a:ext uri="{FF2B5EF4-FFF2-40B4-BE49-F238E27FC236}">
                  <a16:creationId xmlns:a16="http://schemas.microsoft.com/office/drawing/2014/main" id="{BCE039A4-C14E-4D86-8B49-E1BBAABE0CCB}"/>
                </a:ext>
              </a:extLst>
            </p:cNvPr>
            <p:cNvCxnSpPr>
              <a:cxnSpLocks/>
              <a:stCxn id="309" idx="3"/>
            </p:cNvCxnSpPr>
            <p:nvPr/>
          </p:nvCxnSpPr>
          <p:spPr>
            <a:xfrm flipV="1">
              <a:off x="6362856" y="2982238"/>
              <a:ext cx="1097169" cy="0"/>
            </a:xfrm>
            <a:prstGeom prst="straightConnector1">
              <a:avLst/>
            </a:prstGeom>
            <a:noFill/>
            <a:ln w="6350" cap="flat" cmpd="sng" algn="ctr">
              <a:solidFill>
                <a:sysClr val="windowText" lastClr="000000"/>
              </a:solidFill>
              <a:prstDash val="solid"/>
              <a:miter lim="800000"/>
              <a:headEnd type="arrow" w="med" len="med"/>
              <a:tailEnd type="arrow" w="med" len="med"/>
            </a:ln>
            <a:effectLst/>
          </p:spPr>
        </p:cxnSp>
        <p:cxnSp>
          <p:nvCxnSpPr>
            <p:cNvPr id="341" name="Straight Arrow Connector 340">
              <a:extLst>
                <a:ext uri="{FF2B5EF4-FFF2-40B4-BE49-F238E27FC236}">
                  <a16:creationId xmlns:a16="http://schemas.microsoft.com/office/drawing/2014/main" id="{400606ED-E48C-4735-8A22-0979FB877677}"/>
                </a:ext>
              </a:extLst>
            </p:cNvPr>
            <p:cNvCxnSpPr>
              <a:cxnSpLocks/>
            </p:cNvCxnSpPr>
            <p:nvPr/>
          </p:nvCxnSpPr>
          <p:spPr>
            <a:xfrm flipH="1" flipV="1">
              <a:off x="8735015" y="2088158"/>
              <a:ext cx="903102" cy="0"/>
            </a:xfrm>
            <a:prstGeom prst="straightConnector1">
              <a:avLst/>
            </a:prstGeom>
            <a:noFill/>
            <a:ln w="6350" cap="flat" cmpd="sng" algn="ctr">
              <a:solidFill>
                <a:sysClr val="windowText" lastClr="000000"/>
              </a:solidFill>
              <a:prstDash val="solid"/>
              <a:miter lim="800000"/>
              <a:tailEnd type="triangle"/>
            </a:ln>
            <a:effectLst/>
          </p:spPr>
        </p:cxnSp>
        <p:cxnSp>
          <p:nvCxnSpPr>
            <p:cNvPr id="342" name="Straight Arrow Connector 341">
              <a:extLst>
                <a:ext uri="{FF2B5EF4-FFF2-40B4-BE49-F238E27FC236}">
                  <a16:creationId xmlns:a16="http://schemas.microsoft.com/office/drawing/2014/main" id="{9329E379-AC47-415C-8ED1-5BF62153F50B}"/>
                </a:ext>
              </a:extLst>
            </p:cNvPr>
            <p:cNvCxnSpPr>
              <a:cxnSpLocks/>
            </p:cNvCxnSpPr>
            <p:nvPr/>
          </p:nvCxnSpPr>
          <p:spPr>
            <a:xfrm flipV="1">
              <a:off x="10429773" y="4143741"/>
              <a:ext cx="0" cy="286473"/>
            </a:xfrm>
            <a:prstGeom prst="straightConnector1">
              <a:avLst/>
            </a:prstGeom>
            <a:noFill/>
            <a:ln w="6350" cap="flat" cmpd="sng" algn="ctr">
              <a:solidFill>
                <a:sysClr val="windowText" lastClr="000000"/>
              </a:solidFill>
              <a:prstDash val="solid"/>
              <a:miter lim="800000"/>
              <a:tailEnd type="triangle"/>
            </a:ln>
            <a:effectLst/>
          </p:spPr>
        </p:cxnSp>
        <p:cxnSp>
          <p:nvCxnSpPr>
            <p:cNvPr id="343" name="Straight Arrow Connector 342">
              <a:extLst>
                <a:ext uri="{FF2B5EF4-FFF2-40B4-BE49-F238E27FC236}">
                  <a16:creationId xmlns:a16="http://schemas.microsoft.com/office/drawing/2014/main" id="{60CD2992-6EB1-498B-BF69-B6FC495B828E}"/>
                </a:ext>
              </a:extLst>
            </p:cNvPr>
            <p:cNvCxnSpPr>
              <a:cxnSpLocks/>
            </p:cNvCxnSpPr>
            <p:nvPr/>
          </p:nvCxnSpPr>
          <p:spPr>
            <a:xfrm flipV="1">
              <a:off x="10429773" y="3261530"/>
              <a:ext cx="0" cy="286473"/>
            </a:xfrm>
            <a:prstGeom prst="straightConnector1">
              <a:avLst/>
            </a:prstGeom>
            <a:noFill/>
            <a:ln w="6350" cap="flat" cmpd="sng" algn="ctr">
              <a:solidFill>
                <a:sysClr val="windowText" lastClr="000000"/>
              </a:solidFill>
              <a:prstDash val="solid"/>
              <a:miter lim="800000"/>
              <a:tailEnd type="triangle"/>
            </a:ln>
            <a:effectLst/>
          </p:spPr>
        </p:cxnSp>
        <p:cxnSp>
          <p:nvCxnSpPr>
            <p:cNvPr id="344" name="Straight Arrow Connector 343">
              <a:extLst>
                <a:ext uri="{FF2B5EF4-FFF2-40B4-BE49-F238E27FC236}">
                  <a16:creationId xmlns:a16="http://schemas.microsoft.com/office/drawing/2014/main" id="{FE1DCA0B-F726-47A0-9785-6A4BAD21C078}"/>
                </a:ext>
              </a:extLst>
            </p:cNvPr>
            <p:cNvCxnSpPr>
              <a:cxnSpLocks/>
            </p:cNvCxnSpPr>
            <p:nvPr/>
          </p:nvCxnSpPr>
          <p:spPr>
            <a:xfrm flipV="1">
              <a:off x="10390506" y="2387790"/>
              <a:ext cx="0" cy="286473"/>
            </a:xfrm>
            <a:prstGeom prst="straightConnector1">
              <a:avLst/>
            </a:prstGeom>
            <a:noFill/>
            <a:ln w="6350" cap="flat" cmpd="sng" algn="ctr">
              <a:solidFill>
                <a:sysClr val="windowText" lastClr="000000"/>
              </a:solidFill>
              <a:prstDash val="solid"/>
              <a:miter lim="800000"/>
              <a:tailEnd type="triangle"/>
            </a:ln>
            <a:effectLst/>
          </p:spPr>
        </p:cxnSp>
        <p:sp>
          <p:nvSpPr>
            <p:cNvPr id="345" name="Right Brace 344">
              <a:extLst>
                <a:ext uri="{FF2B5EF4-FFF2-40B4-BE49-F238E27FC236}">
                  <a16:creationId xmlns:a16="http://schemas.microsoft.com/office/drawing/2014/main" id="{181EBCFC-D976-4400-BF36-0EE18DE3C587}"/>
                </a:ext>
              </a:extLst>
            </p:cNvPr>
            <p:cNvSpPr/>
            <p:nvPr/>
          </p:nvSpPr>
          <p:spPr>
            <a:xfrm rot="5400000">
              <a:off x="10266681" y="4352735"/>
              <a:ext cx="247649" cy="1601033"/>
            </a:xfrm>
            <a:prstGeom prst="rightBrace">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346" name="Rectangle 345">
              <a:extLst>
                <a:ext uri="{FF2B5EF4-FFF2-40B4-BE49-F238E27FC236}">
                  <a16:creationId xmlns:a16="http://schemas.microsoft.com/office/drawing/2014/main" id="{9AB39233-29F9-44C8-9220-AB640646D5A2}"/>
                </a:ext>
              </a:extLst>
            </p:cNvPr>
            <p:cNvSpPr/>
            <p:nvPr/>
          </p:nvSpPr>
          <p:spPr>
            <a:xfrm>
              <a:off x="9613431" y="5486306"/>
              <a:ext cx="1601032" cy="865237"/>
            </a:xfrm>
            <a:prstGeom prst="rect">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latin typeface="Calibri" panose="020F0502020204030204"/>
                  <a:ea typeface="+mn-ea"/>
                  <a:cs typeface="+mn-cs"/>
                </a:rPr>
                <a:t>Targeted at households with monthly income between 50,000 – 99,999</a:t>
              </a:r>
            </a:p>
          </p:txBody>
        </p:sp>
      </p:grpSp>
    </p:spTree>
    <p:extLst>
      <p:ext uri="{BB962C8B-B14F-4D97-AF65-F5344CB8AC3E}">
        <p14:creationId xmlns:p14="http://schemas.microsoft.com/office/powerpoint/2010/main" val="30121758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79505-452F-4F68-88FF-6B039695DF77}"/>
              </a:ext>
            </a:extLst>
          </p:cNvPr>
          <p:cNvSpPr>
            <a:spLocks noGrp="1"/>
          </p:cNvSpPr>
          <p:nvPr>
            <p:ph type="title"/>
          </p:nvPr>
        </p:nvSpPr>
        <p:spPr/>
        <p:txBody>
          <a:bodyPr/>
          <a:lstStyle/>
          <a:p>
            <a:r>
              <a:rPr lang="en-US" dirty="0"/>
              <a:t>Mandate and primary functions</a:t>
            </a:r>
          </a:p>
        </p:txBody>
      </p:sp>
      <p:sp>
        <p:nvSpPr>
          <p:cNvPr id="3" name="Date Placeholder 2">
            <a:extLst>
              <a:ext uri="{FF2B5EF4-FFF2-40B4-BE49-F238E27FC236}">
                <a16:creationId xmlns:a16="http://schemas.microsoft.com/office/drawing/2014/main" id="{2C58475A-B762-46C5-B665-B8AD22969DE2}"/>
              </a:ext>
            </a:extLst>
          </p:cNvPr>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C8764919-4C64-4BB0-A554-0AFBA59B2B26}"/>
              </a:ext>
            </a:extLst>
          </p:cNvPr>
          <p:cNvSpPr>
            <a:spLocks noGrp="1"/>
          </p:cNvSpPr>
          <p:nvPr>
            <p:ph type="ftr" sz="quarter" idx="11"/>
          </p:nvPr>
        </p:nvSpPr>
        <p:spPr/>
        <p:txBody>
          <a:bodyPr/>
          <a:lstStyle/>
          <a:p>
            <a:r>
              <a:rPr lang="en-US"/>
              <a:t>CONFIDENTIAL</a:t>
            </a:r>
          </a:p>
        </p:txBody>
      </p:sp>
      <p:sp>
        <p:nvSpPr>
          <p:cNvPr id="5" name="Slide Number Placeholder 4">
            <a:extLst>
              <a:ext uri="{FF2B5EF4-FFF2-40B4-BE49-F238E27FC236}">
                <a16:creationId xmlns:a16="http://schemas.microsoft.com/office/drawing/2014/main" id="{9ABA8AC1-879A-4A1E-A06C-F19290A9CEE3}"/>
              </a:ext>
            </a:extLst>
          </p:cNvPr>
          <p:cNvSpPr>
            <a:spLocks noGrp="1"/>
          </p:cNvSpPr>
          <p:nvPr>
            <p:ph type="sldNum" sz="quarter" idx="12"/>
          </p:nvPr>
        </p:nvSpPr>
        <p:spPr/>
        <p:txBody>
          <a:bodyPr/>
          <a:lstStyle/>
          <a:p>
            <a:fld id="{48F63A3B-78C7-47BE-AE5E-E10140E04643}" type="slidenum">
              <a:rPr lang="en-US" smtClean="0"/>
              <a:t>19</a:t>
            </a:fld>
            <a:endParaRPr lang="en-US" dirty="0"/>
          </a:p>
        </p:txBody>
      </p:sp>
      <p:sp>
        <p:nvSpPr>
          <p:cNvPr id="6" name="Content Placeholder 5">
            <a:extLst>
              <a:ext uri="{FF2B5EF4-FFF2-40B4-BE49-F238E27FC236}">
                <a16:creationId xmlns:a16="http://schemas.microsoft.com/office/drawing/2014/main" id="{80767F9C-2F4A-491E-A942-CC89D6D31A60}"/>
              </a:ext>
            </a:extLst>
          </p:cNvPr>
          <p:cNvSpPr>
            <a:spLocks noGrp="1"/>
          </p:cNvSpPr>
          <p:nvPr>
            <p:ph sz="quarter" idx="13"/>
          </p:nvPr>
        </p:nvSpPr>
        <p:spPr/>
        <p:txBody>
          <a:bodyPr/>
          <a:lstStyle/>
          <a:p>
            <a:r>
              <a:rPr lang="en-US" dirty="0"/>
              <a:t>HOUSING FUND</a:t>
            </a:r>
          </a:p>
        </p:txBody>
      </p:sp>
      <p:graphicFrame>
        <p:nvGraphicFramePr>
          <p:cNvPr id="7" name="Content Placeholder 1">
            <a:extLst>
              <a:ext uri="{FF2B5EF4-FFF2-40B4-BE49-F238E27FC236}">
                <a16:creationId xmlns:a16="http://schemas.microsoft.com/office/drawing/2014/main" id="{A63D4F12-B051-48D2-8549-6DF320D162C9}"/>
              </a:ext>
            </a:extLst>
          </p:cNvPr>
          <p:cNvGraphicFramePr>
            <a:graphicFrameLocks/>
          </p:cNvGraphicFramePr>
          <p:nvPr>
            <p:extLst>
              <p:ext uri="{D42A27DB-BD31-4B8C-83A1-F6EECF244321}">
                <p14:modId xmlns:p14="http://schemas.microsoft.com/office/powerpoint/2010/main" val="3218605657"/>
              </p:ext>
            </p:extLst>
          </p:nvPr>
        </p:nvGraphicFramePr>
        <p:xfrm>
          <a:off x="208818" y="1910861"/>
          <a:ext cx="11127397" cy="4132519"/>
        </p:xfrm>
        <a:graphic>
          <a:graphicData uri="http://schemas.openxmlformats.org/drawingml/2006/table">
            <a:tbl>
              <a:tblPr firstRow="1" bandRow="1">
                <a:tableStyleId>{5C22544A-7EE6-4342-B048-85BDC9FD1C3A}</a:tableStyleId>
              </a:tblPr>
              <a:tblGrid>
                <a:gridCol w="1936505">
                  <a:extLst>
                    <a:ext uri="{9D8B030D-6E8A-4147-A177-3AD203B41FA5}">
                      <a16:colId xmlns:a16="http://schemas.microsoft.com/office/drawing/2014/main" val="1938977738"/>
                    </a:ext>
                  </a:extLst>
                </a:gridCol>
                <a:gridCol w="9190892">
                  <a:extLst>
                    <a:ext uri="{9D8B030D-6E8A-4147-A177-3AD203B41FA5}">
                      <a16:colId xmlns:a16="http://schemas.microsoft.com/office/drawing/2014/main" val="2511058736"/>
                    </a:ext>
                  </a:extLst>
                </a:gridCol>
              </a:tblGrid>
              <a:tr h="355498">
                <a:tc>
                  <a:txBody>
                    <a:bodyPr/>
                    <a:lstStyle/>
                    <a:p>
                      <a:pPr marL="0" marR="0" lvl="0" indent="0" algn="l" defTabSz="896203" rtl="0" eaLnBrk="1" fontAlgn="auto" latinLnBrk="0" hangingPunct="1">
                        <a:lnSpc>
                          <a:spcPct val="100000"/>
                        </a:lnSpc>
                        <a:spcBef>
                          <a:spcPts val="0"/>
                        </a:spcBef>
                        <a:spcAft>
                          <a:spcPts val="0"/>
                        </a:spcAft>
                        <a:buClrTx/>
                        <a:buSzTx/>
                        <a:buFontTx/>
                        <a:buNone/>
                        <a:tabLst/>
                        <a:defRPr/>
                      </a:pPr>
                      <a:r>
                        <a:rPr lang="en-US" sz="1400" b="1" dirty="0">
                          <a:solidFill>
                            <a:schemeClr val="bg1"/>
                          </a:solidFill>
                          <a:latin typeface="+mn-lt"/>
                          <a:cs typeface="Arial" panose="020B0604020202020204" pitchFamily="34" charset="0"/>
                        </a:rPr>
                        <a:t>Principle </a:t>
                      </a:r>
                    </a:p>
                  </a:txBody>
                  <a:tcPr>
                    <a:solidFill>
                      <a:schemeClr val="tx2">
                        <a:lumMod val="50000"/>
                      </a:schemeClr>
                    </a:solidFill>
                  </a:tcPr>
                </a:tc>
                <a:tc>
                  <a:txBody>
                    <a:bodyPr/>
                    <a:lstStyle/>
                    <a:p>
                      <a:pPr marL="0" marR="0" lvl="1" indent="0" algn="l" defTabSz="457200" rtl="0" eaLnBrk="1" fontAlgn="auto" latinLnBrk="0" hangingPunct="1">
                        <a:lnSpc>
                          <a:spcPct val="100000"/>
                        </a:lnSpc>
                        <a:spcBef>
                          <a:spcPts val="0"/>
                        </a:spcBef>
                        <a:spcAft>
                          <a:spcPts val="600"/>
                        </a:spcAft>
                        <a:buClrTx/>
                        <a:buSzTx/>
                        <a:buFont typeface="Wingdings" panose="05000000000000000000" pitchFamily="2" charset="2"/>
                        <a:buNone/>
                        <a:tabLst/>
                        <a:defRPr/>
                      </a:pPr>
                      <a:r>
                        <a:rPr kumimoji="0" lang="en-US" sz="1400" b="1" i="0" u="none" strike="noStrike" kern="1200" cap="none" spc="0" normalizeH="0" baseline="0" noProof="0" dirty="0">
                          <a:ln>
                            <a:noFill/>
                          </a:ln>
                          <a:solidFill>
                            <a:prstClr val="black"/>
                          </a:solidFill>
                          <a:effectLst/>
                          <a:uLnTx/>
                          <a:uFillTx/>
                          <a:latin typeface="+mn-lt"/>
                          <a:ea typeface="+mn-ea"/>
                          <a:cs typeface="Arial" panose="020B0604020202020204" pitchFamily="34" charset="0"/>
                        </a:rPr>
                        <a:t>Description</a:t>
                      </a:r>
                    </a:p>
                  </a:txBody>
                  <a:tcPr>
                    <a:noFill/>
                  </a:tcPr>
                </a:tc>
                <a:extLst>
                  <a:ext uri="{0D108BD9-81ED-4DB2-BD59-A6C34878D82A}">
                    <a16:rowId xmlns:a16="http://schemas.microsoft.com/office/drawing/2014/main" val="3990416685"/>
                  </a:ext>
                </a:extLst>
              </a:tr>
              <a:tr h="964229">
                <a:tc>
                  <a:txBody>
                    <a:bodyPr/>
                    <a:lstStyle/>
                    <a:p>
                      <a:pPr marL="0" marR="0" lvl="0" indent="0" algn="l" defTabSz="896203" rtl="0" eaLnBrk="1" fontAlgn="auto" latinLnBrk="0" hangingPunct="1">
                        <a:lnSpc>
                          <a:spcPct val="100000"/>
                        </a:lnSpc>
                        <a:spcBef>
                          <a:spcPts val="0"/>
                        </a:spcBef>
                        <a:spcAft>
                          <a:spcPts val="0"/>
                        </a:spcAft>
                        <a:buClrTx/>
                        <a:buSzTx/>
                        <a:buFontTx/>
                        <a:buNone/>
                        <a:tabLst/>
                        <a:defRPr/>
                      </a:pPr>
                      <a:r>
                        <a:rPr lang="en-US" sz="1400" b="1" kern="1200" dirty="0">
                          <a:solidFill>
                            <a:schemeClr val="bg1"/>
                          </a:solidFill>
                          <a:latin typeface="+mn-lt"/>
                          <a:ea typeface="+mn-ea"/>
                          <a:cs typeface="Arial" panose="020B0604020202020204" pitchFamily="34" charset="0"/>
                        </a:rPr>
                        <a:t>Capital mobilization </a:t>
                      </a:r>
                    </a:p>
                  </a:txBody>
                  <a:tcPr>
                    <a:solidFill>
                      <a:schemeClr val="tx2">
                        <a:lumMod val="50000"/>
                      </a:schemeClr>
                    </a:solidFill>
                  </a:tcPr>
                </a:tc>
                <a:tc>
                  <a:txBody>
                    <a:bodyPr/>
                    <a:lstStyle/>
                    <a:p>
                      <a:pPr marL="228600" marR="0" lvl="1" indent="-2286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GB" sz="1400" b="1" i="0" u="none" strike="noStrike" kern="0" cap="none" spc="0" normalizeH="0" baseline="0" noProof="0" dirty="0">
                          <a:ln>
                            <a:noFill/>
                          </a:ln>
                          <a:solidFill>
                            <a:schemeClr val="tx1"/>
                          </a:solidFill>
                          <a:effectLst/>
                          <a:uLnTx/>
                          <a:uFillTx/>
                          <a:latin typeface="+mn-lt"/>
                          <a:ea typeface="+mn-ea"/>
                          <a:cs typeface="Arial" panose="020B0604020202020204" pitchFamily="34" charset="0"/>
                        </a:rPr>
                        <a:t>The Housing Fund will mobilize capital from Government (through 3% employer/employee contribution, Development Finance Institutions, Affordable Housing Home Owners Savings Plans from the Home Owners</a:t>
                      </a:r>
                      <a:r>
                        <a:rPr kumimoji="0" lang="en-GB" sz="1400" b="1" i="0" u="none" strike="noStrike" kern="0" cap="none" spc="0" normalizeH="0" baseline="0" noProof="0" dirty="0">
                          <a:ln>
                            <a:noFill/>
                          </a:ln>
                          <a:solidFill>
                            <a:srgbClr val="006600"/>
                          </a:solidFill>
                          <a:effectLst/>
                          <a:uLnTx/>
                          <a:uFillTx/>
                          <a:latin typeface="+mn-lt"/>
                          <a:ea typeface="+mn-ea"/>
                          <a:cs typeface="Arial" panose="020B0604020202020204" pitchFamily="34" charset="0"/>
                        </a:rPr>
                        <a:t> </a:t>
                      </a:r>
                      <a:r>
                        <a:rPr kumimoji="0" lang="en-GB" sz="1400" b="0" i="0" u="none" strike="noStrike" kern="1200" cap="none" spc="0" normalizeH="0" baseline="0" noProof="0" dirty="0">
                          <a:ln>
                            <a:noFill/>
                          </a:ln>
                          <a:solidFill>
                            <a:prstClr val="black"/>
                          </a:solidFill>
                          <a:effectLst/>
                          <a:uLnTx/>
                          <a:uFillTx/>
                          <a:latin typeface="+mn-lt"/>
                          <a:ea typeface="+mn-ea"/>
                          <a:cs typeface="Arial" panose="020B0604020202020204" pitchFamily="34" charset="0"/>
                        </a:rPr>
                        <a:t>and Local Banks to fulfil its mandate.</a:t>
                      </a:r>
                    </a:p>
                  </a:txBody>
                  <a:tcPr>
                    <a:noFill/>
                  </a:tcPr>
                </a:tc>
                <a:extLst>
                  <a:ext uri="{0D108BD9-81ED-4DB2-BD59-A6C34878D82A}">
                    <a16:rowId xmlns:a16="http://schemas.microsoft.com/office/drawing/2014/main" val="4139326725"/>
                  </a:ext>
                </a:extLst>
              </a:tr>
              <a:tr h="1212592">
                <a:tc>
                  <a:txBody>
                    <a:bodyPr/>
                    <a:lstStyle/>
                    <a:p>
                      <a:pPr marL="0" marR="0" lvl="0" indent="0" algn="l" defTabSz="896203" rtl="0" eaLnBrk="1" fontAlgn="auto" latinLnBrk="0" hangingPunct="1">
                        <a:lnSpc>
                          <a:spcPct val="100000"/>
                        </a:lnSpc>
                        <a:spcBef>
                          <a:spcPts val="0"/>
                        </a:spcBef>
                        <a:spcAft>
                          <a:spcPts val="0"/>
                        </a:spcAft>
                        <a:buClrTx/>
                        <a:buSzTx/>
                        <a:buFontTx/>
                        <a:buNone/>
                        <a:tabLst/>
                        <a:defRPr/>
                      </a:pPr>
                      <a:r>
                        <a:rPr lang="en-US" sz="1400" b="1" kern="1200" dirty="0">
                          <a:solidFill>
                            <a:schemeClr val="bg1"/>
                          </a:solidFill>
                          <a:latin typeface="+mn-lt"/>
                          <a:ea typeface="+mn-ea"/>
                          <a:cs typeface="Arial" panose="020B0604020202020204" pitchFamily="34" charset="0"/>
                        </a:rPr>
                        <a:t>Bulk Purchaser </a:t>
                      </a:r>
                      <a:br>
                        <a:rPr lang="en-US" sz="1400" b="1" kern="1200" dirty="0">
                          <a:solidFill>
                            <a:schemeClr val="bg1"/>
                          </a:solidFill>
                          <a:latin typeface="+mn-lt"/>
                          <a:ea typeface="+mn-ea"/>
                          <a:cs typeface="Arial" panose="020B0604020202020204" pitchFamily="34" charset="0"/>
                        </a:rPr>
                      </a:br>
                      <a:r>
                        <a:rPr lang="en-US" sz="1400" b="1" kern="1200" dirty="0">
                          <a:solidFill>
                            <a:schemeClr val="bg1"/>
                          </a:solidFill>
                          <a:latin typeface="+mn-lt"/>
                          <a:ea typeface="+mn-ea"/>
                          <a:cs typeface="Arial" panose="020B0604020202020204" pitchFamily="34" charset="0"/>
                        </a:rPr>
                        <a:t>(</a:t>
                      </a:r>
                      <a:r>
                        <a:rPr lang="en-US" sz="1400" b="0" i="1" kern="1200" dirty="0">
                          <a:solidFill>
                            <a:schemeClr val="bg1"/>
                          </a:solidFill>
                          <a:latin typeface="+mn-lt"/>
                          <a:ea typeface="+mn-ea"/>
                          <a:cs typeface="Arial" panose="020B0604020202020204" pitchFamily="34" charset="0"/>
                        </a:rPr>
                        <a:t>De-risking developers</a:t>
                      </a:r>
                      <a:r>
                        <a:rPr lang="en-US" sz="1400" b="1" kern="1200" dirty="0">
                          <a:solidFill>
                            <a:schemeClr val="bg1"/>
                          </a:solidFill>
                          <a:latin typeface="+mn-lt"/>
                          <a:ea typeface="+mn-ea"/>
                          <a:cs typeface="Arial" panose="020B0604020202020204" pitchFamily="34" charset="0"/>
                        </a:rPr>
                        <a:t>) </a:t>
                      </a:r>
                    </a:p>
                    <a:p>
                      <a:endParaRPr lang="en-US" sz="1400" dirty="0">
                        <a:latin typeface="+mn-lt"/>
                      </a:endParaRPr>
                    </a:p>
                  </a:txBody>
                  <a:tcPr>
                    <a:solidFill>
                      <a:schemeClr val="tx2">
                        <a:lumMod val="50000"/>
                      </a:schemeClr>
                    </a:solidFill>
                  </a:tcPr>
                </a:tc>
                <a:tc>
                  <a:txBody>
                    <a:bodyPr/>
                    <a:lstStyle/>
                    <a:p>
                      <a:pPr marL="228600" marR="0" lvl="1" indent="-2286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1" i="0" u="none" strike="noStrike" kern="0" cap="none" spc="0" normalizeH="0" baseline="0" noProof="0" dirty="0">
                          <a:ln>
                            <a:noFill/>
                          </a:ln>
                          <a:solidFill>
                            <a:schemeClr val="tx1"/>
                          </a:solidFill>
                          <a:effectLst/>
                          <a:uLnTx/>
                          <a:uFillTx/>
                          <a:latin typeface="+mn-lt"/>
                          <a:ea typeface="+mn-ea"/>
                          <a:cs typeface="Arial" panose="020B0604020202020204" pitchFamily="34" charset="0"/>
                        </a:rPr>
                        <a:t>Offer certainty of sales in the form of an off-take undertaking </a:t>
                      </a:r>
                      <a:r>
                        <a:rPr kumimoji="0" lang="en-US" sz="1400" b="0" i="0" u="none" strike="noStrike" kern="1200" cap="none" spc="0" normalizeH="0" baseline="0" noProof="0" dirty="0">
                          <a:ln>
                            <a:noFill/>
                          </a:ln>
                          <a:solidFill>
                            <a:prstClr val="black"/>
                          </a:solidFill>
                          <a:effectLst/>
                          <a:uLnTx/>
                          <a:uFillTx/>
                          <a:latin typeface="+mn-lt"/>
                          <a:ea typeface="+mn-ea"/>
                          <a:cs typeface="Arial" panose="020B0604020202020204" pitchFamily="34" charset="0"/>
                        </a:rPr>
                        <a:t>that will allow the developers access construction financing. </a:t>
                      </a:r>
                    </a:p>
                    <a:p>
                      <a:pPr marL="228600" marR="0" lvl="1" indent="-2286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1" i="0" u="none" strike="noStrike" kern="0" cap="none" spc="0" normalizeH="0" baseline="0" noProof="0" dirty="0">
                          <a:ln>
                            <a:noFill/>
                          </a:ln>
                          <a:solidFill>
                            <a:schemeClr val="tx1"/>
                          </a:solidFill>
                          <a:effectLst/>
                          <a:uLnTx/>
                          <a:uFillTx/>
                          <a:latin typeface="+mn-lt"/>
                          <a:ea typeface="+mn-ea"/>
                          <a:cs typeface="Arial" panose="020B0604020202020204" pitchFamily="34" charset="0"/>
                        </a:rPr>
                        <a:t>Purchase the housing units for cash once construction is complete to allow the developers to recycle their capital </a:t>
                      </a:r>
                      <a:r>
                        <a:rPr kumimoji="0" lang="en-US" sz="1400" b="0" i="0" u="none" strike="noStrike" kern="1200" cap="none" spc="0" normalizeH="0" baseline="0" noProof="0" dirty="0">
                          <a:ln>
                            <a:noFill/>
                          </a:ln>
                          <a:solidFill>
                            <a:prstClr val="black"/>
                          </a:solidFill>
                          <a:effectLst/>
                          <a:uLnTx/>
                          <a:uFillTx/>
                          <a:latin typeface="+mn-lt"/>
                          <a:ea typeface="+mn-ea"/>
                          <a:cs typeface="Arial" panose="020B0604020202020204" pitchFamily="34" charset="0"/>
                        </a:rPr>
                        <a:t>and develop more units.</a:t>
                      </a:r>
                    </a:p>
                  </a:txBody>
                  <a:tcPr>
                    <a:noFill/>
                  </a:tcPr>
                </a:tc>
                <a:extLst>
                  <a:ext uri="{0D108BD9-81ED-4DB2-BD59-A6C34878D82A}">
                    <a16:rowId xmlns:a16="http://schemas.microsoft.com/office/drawing/2014/main" val="2165100802"/>
                  </a:ext>
                </a:extLst>
              </a:tr>
              <a:tr h="1460953">
                <a:tc>
                  <a:txBody>
                    <a:bodyPr/>
                    <a:lstStyle/>
                    <a:p>
                      <a:pPr marL="0" marR="0" lvl="0" indent="0" algn="l" defTabSz="896203" rtl="0" eaLnBrk="1" fontAlgn="auto" latinLnBrk="0" hangingPunct="1">
                        <a:lnSpc>
                          <a:spcPct val="100000"/>
                        </a:lnSpc>
                        <a:spcBef>
                          <a:spcPts val="0"/>
                        </a:spcBef>
                        <a:spcAft>
                          <a:spcPts val="0"/>
                        </a:spcAft>
                        <a:buClrTx/>
                        <a:buSzTx/>
                        <a:buFontTx/>
                        <a:buNone/>
                        <a:tabLst/>
                        <a:defRPr/>
                      </a:pPr>
                      <a:r>
                        <a:rPr lang="en-US" sz="1400" b="1" kern="1200" dirty="0">
                          <a:solidFill>
                            <a:schemeClr val="bg1"/>
                          </a:solidFill>
                          <a:latin typeface="+mn-lt"/>
                          <a:ea typeface="+mn-ea"/>
                          <a:cs typeface="Arial" panose="020B0604020202020204" pitchFamily="34" charset="0"/>
                        </a:rPr>
                        <a:t>Long-Term Financier </a:t>
                      </a:r>
                      <a:br>
                        <a:rPr lang="en-US" sz="1400" b="1" kern="1200" dirty="0">
                          <a:solidFill>
                            <a:schemeClr val="bg1"/>
                          </a:solidFill>
                          <a:latin typeface="+mn-lt"/>
                          <a:ea typeface="+mn-ea"/>
                          <a:cs typeface="Arial" panose="020B0604020202020204" pitchFamily="34" charset="0"/>
                        </a:rPr>
                      </a:br>
                      <a:r>
                        <a:rPr lang="en-US" sz="1400" b="1" kern="1200" dirty="0">
                          <a:solidFill>
                            <a:schemeClr val="bg1"/>
                          </a:solidFill>
                          <a:latin typeface="+mn-lt"/>
                          <a:ea typeface="+mn-ea"/>
                          <a:cs typeface="Arial" panose="020B0604020202020204" pitchFamily="34" charset="0"/>
                        </a:rPr>
                        <a:t>(</a:t>
                      </a:r>
                      <a:r>
                        <a:rPr lang="en-US" sz="1400" b="0" i="1" kern="1200" dirty="0">
                          <a:solidFill>
                            <a:schemeClr val="bg1"/>
                          </a:solidFill>
                          <a:latin typeface="+mn-lt"/>
                          <a:ea typeface="+mn-ea"/>
                          <a:cs typeface="Arial" panose="020B0604020202020204" pitchFamily="34" charset="0"/>
                        </a:rPr>
                        <a:t>Enabling homeowners</a:t>
                      </a:r>
                      <a:r>
                        <a:rPr lang="en-US" sz="1400" b="1" kern="1200" dirty="0">
                          <a:solidFill>
                            <a:schemeClr val="bg1"/>
                          </a:solidFill>
                          <a:latin typeface="+mn-lt"/>
                          <a:ea typeface="+mn-ea"/>
                          <a:cs typeface="Arial" panose="020B0604020202020204" pitchFamily="34" charset="0"/>
                        </a:rPr>
                        <a:t>)</a:t>
                      </a:r>
                    </a:p>
                    <a:p>
                      <a:endParaRPr lang="en-US" sz="1400" dirty="0">
                        <a:latin typeface="+mn-lt"/>
                      </a:endParaRPr>
                    </a:p>
                  </a:txBody>
                  <a:tcPr>
                    <a:solidFill>
                      <a:schemeClr val="tx2">
                        <a:lumMod val="50000"/>
                      </a:schemeClr>
                    </a:solidFill>
                  </a:tcPr>
                </a:tc>
                <a:tc>
                  <a:txBody>
                    <a:bodyPr/>
                    <a:lstStyle/>
                    <a:p>
                      <a:pPr marL="228600" marR="0" lvl="1" indent="-2286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1" i="0" u="none" strike="noStrike" kern="0" cap="none" spc="0" normalizeH="0" baseline="0" noProof="0" dirty="0">
                          <a:ln>
                            <a:noFill/>
                          </a:ln>
                          <a:solidFill>
                            <a:schemeClr val="tx1"/>
                          </a:solidFill>
                          <a:effectLst/>
                          <a:uLnTx/>
                          <a:uFillTx/>
                          <a:latin typeface="+mn-lt"/>
                          <a:ea typeface="+mn-ea"/>
                          <a:cs typeface="Arial" panose="020B0604020202020204" pitchFamily="34" charset="0"/>
                        </a:rPr>
                        <a:t>Allow ordinary Kenyans to save for an affordable home via a Savings Plan</a:t>
                      </a:r>
                      <a:r>
                        <a:rPr kumimoji="0" lang="en-US" sz="1400" b="0" i="0" u="none" strike="noStrike" kern="1200" cap="none" spc="0" normalizeH="0" baseline="0" noProof="0" dirty="0">
                          <a:ln>
                            <a:noFill/>
                          </a:ln>
                          <a:solidFill>
                            <a:schemeClr val="tx1"/>
                          </a:solidFill>
                          <a:effectLst/>
                          <a:uLnTx/>
                          <a:uFillTx/>
                          <a:latin typeface="+mn-lt"/>
                          <a:ea typeface="+mn-ea"/>
                          <a:cs typeface="Arial" panose="020B0604020202020204" pitchFamily="34" charset="0"/>
                        </a:rPr>
                        <a:t> </a:t>
                      </a:r>
                      <a:r>
                        <a:rPr kumimoji="0" lang="en-US" sz="1400" b="0" i="0" u="none" strike="noStrike" kern="1200" cap="none" spc="0" normalizeH="0" baseline="0" noProof="0" dirty="0">
                          <a:ln>
                            <a:noFill/>
                          </a:ln>
                          <a:solidFill>
                            <a:prstClr val="black"/>
                          </a:solidFill>
                          <a:effectLst/>
                          <a:uLnTx/>
                          <a:uFillTx/>
                          <a:latin typeface="+mn-lt"/>
                          <a:ea typeface="+mn-ea"/>
                          <a:cs typeface="Arial" panose="020B0604020202020204" pitchFamily="34" charset="0"/>
                        </a:rPr>
                        <a:t>which they can use as a down payment towards their affordable house.</a:t>
                      </a:r>
                    </a:p>
                    <a:p>
                      <a:pPr marL="228600" marR="0" lvl="1" indent="-2286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0" i="0" u="none" strike="noStrike" kern="0" cap="none" spc="0" normalizeH="0" baseline="0" noProof="0" dirty="0">
                          <a:ln>
                            <a:noFill/>
                          </a:ln>
                          <a:solidFill>
                            <a:schemeClr val="tx1"/>
                          </a:solidFill>
                          <a:effectLst/>
                          <a:uLnTx/>
                          <a:uFillTx/>
                          <a:latin typeface="+mn-lt"/>
                          <a:ea typeface="+mn-ea"/>
                          <a:cs typeface="Arial" panose="020B0604020202020204" pitchFamily="34" charset="0"/>
                        </a:rPr>
                        <a:t>Offer home buyers the ability to purchase their homes via an </a:t>
                      </a:r>
                      <a:r>
                        <a:rPr kumimoji="0" lang="en-US" sz="1400" b="1" i="0" u="none" strike="noStrike" kern="0" cap="none" spc="0" normalizeH="0" baseline="0" noProof="0" dirty="0">
                          <a:ln>
                            <a:noFill/>
                          </a:ln>
                          <a:solidFill>
                            <a:schemeClr val="tx1"/>
                          </a:solidFill>
                          <a:effectLst/>
                          <a:uLnTx/>
                          <a:uFillTx/>
                          <a:latin typeface="+mn-lt"/>
                          <a:ea typeface="+mn-ea"/>
                          <a:cs typeface="Arial" panose="020B0604020202020204" pitchFamily="34" charset="0"/>
                        </a:rPr>
                        <a:t>affordable 25-year Tenant Purchase Scheme</a:t>
                      </a:r>
                      <a:r>
                        <a:rPr kumimoji="0" lang="en-US" sz="1400" b="1" i="0" u="none" strike="noStrike" kern="0" cap="none" spc="0" normalizeH="0" baseline="0" noProof="0" dirty="0">
                          <a:ln>
                            <a:noFill/>
                          </a:ln>
                          <a:solidFill>
                            <a:srgbClr val="006600"/>
                          </a:solidFill>
                          <a:effectLst/>
                          <a:uLnTx/>
                          <a:uFillTx/>
                          <a:latin typeface="+mn-lt"/>
                          <a:ea typeface="+mn-ea"/>
                          <a:cs typeface="Arial" panose="020B0604020202020204" pitchFamily="34" charset="0"/>
                        </a:rPr>
                        <a:t>.</a:t>
                      </a:r>
                    </a:p>
                    <a:p>
                      <a:pPr marL="228600" marR="0" lvl="1" indent="-2286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mn-lt"/>
                          <a:ea typeface="+mn-ea"/>
                          <a:cs typeface="Arial" panose="020B0604020202020204" pitchFamily="34" charset="0"/>
                        </a:rPr>
                        <a:t>Target </a:t>
                      </a:r>
                      <a:r>
                        <a:rPr kumimoji="0" lang="en-US" sz="1400" b="1" i="0" u="none" strike="noStrike" kern="1200" cap="none" spc="0" normalizeH="0" baseline="0" noProof="0" dirty="0">
                          <a:ln>
                            <a:noFill/>
                          </a:ln>
                          <a:solidFill>
                            <a:schemeClr val="tx1"/>
                          </a:solidFill>
                          <a:effectLst/>
                          <a:uLnTx/>
                          <a:uFillTx/>
                          <a:latin typeface="+mn-lt"/>
                          <a:ea typeface="+mn-ea"/>
                          <a:cs typeface="Arial" panose="020B0604020202020204" pitchFamily="34" charset="0"/>
                        </a:rPr>
                        <a:t>interest rates between 3% and 7%</a:t>
                      </a:r>
                      <a:endParaRPr kumimoji="0" lang="en-US" sz="1400" b="0" i="0" u="none" strike="noStrike" kern="1200" cap="none" spc="0" normalizeH="0" baseline="0" noProof="0" dirty="0">
                        <a:ln>
                          <a:noFill/>
                        </a:ln>
                        <a:solidFill>
                          <a:prstClr val="black"/>
                        </a:solidFill>
                        <a:effectLst/>
                        <a:uLnTx/>
                        <a:uFillTx/>
                        <a:latin typeface="+mn-lt"/>
                        <a:ea typeface="+mn-ea"/>
                        <a:cs typeface="Arial" panose="020B0604020202020204" pitchFamily="34" charset="0"/>
                      </a:endParaRPr>
                    </a:p>
                    <a:p>
                      <a:pPr marL="228600" marR="0" lvl="1" indent="-22860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1" i="0" u="none" strike="noStrike" kern="0" cap="none" spc="0" normalizeH="0" baseline="0" noProof="0" dirty="0">
                          <a:ln>
                            <a:noFill/>
                          </a:ln>
                          <a:solidFill>
                            <a:schemeClr val="tx1"/>
                          </a:solidFill>
                          <a:effectLst/>
                          <a:uLnTx/>
                          <a:uFillTx/>
                          <a:latin typeface="+mn-lt"/>
                          <a:ea typeface="+mn-ea"/>
                          <a:cs typeface="Arial" panose="020B0604020202020204" pitchFamily="34" charset="0"/>
                        </a:rPr>
                        <a:t>Allow Kenyans to purchase affordable houses nationwide</a:t>
                      </a:r>
                      <a:r>
                        <a:rPr kumimoji="0" lang="en-US" sz="1400" b="1" i="0" u="none" strike="noStrike" kern="0" cap="none" spc="0" normalizeH="0" baseline="0" noProof="0" dirty="0">
                          <a:ln>
                            <a:noFill/>
                          </a:ln>
                          <a:solidFill>
                            <a:srgbClr val="006600"/>
                          </a:solidFill>
                          <a:effectLst/>
                          <a:uLnTx/>
                          <a:uFillTx/>
                          <a:latin typeface="+mn-lt"/>
                          <a:ea typeface="+mn-ea"/>
                          <a:cs typeface="Arial" panose="020B0604020202020204" pitchFamily="34" charset="0"/>
                        </a:rPr>
                        <a:t> </a:t>
                      </a:r>
                      <a:r>
                        <a:rPr kumimoji="0" lang="en-US" sz="1400" b="0" i="0" u="none" strike="noStrike" kern="1200" cap="none" spc="0" normalizeH="0" baseline="0" noProof="0" dirty="0">
                          <a:ln>
                            <a:noFill/>
                          </a:ln>
                          <a:solidFill>
                            <a:prstClr val="black"/>
                          </a:solidFill>
                          <a:effectLst/>
                          <a:uLnTx/>
                          <a:uFillTx/>
                          <a:latin typeface="+mn-lt"/>
                          <a:ea typeface="+mn-ea"/>
                          <a:cs typeface="Arial" panose="020B0604020202020204" pitchFamily="34" charset="0"/>
                        </a:rPr>
                        <a:t>through the Housing Fund while paying a monthly rate nearly equal to their current rental expense</a:t>
                      </a:r>
                    </a:p>
                  </a:txBody>
                  <a:tcPr>
                    <a:noFill/>
                  </a:tcPr>
                </a:tc>
                <a:extLst>
                  <a:ext uri="{0D108BD9-81ED-4DB2-BD59-A6C34878D82A}">
                    <a16:rowId xmlns:a16="http://schemas.microsoft.com/office/drawing/2014/main" val="2269689571"/>
                  </a:ext>
                </a:extLst>
              </a:tr>
            </a:tbl>
          </a:graphicData>
        </a:graphic>
      </p:graphicFrame>
      <p:sp>
        <p:nvSpPr>
          <p:cNvPr id="9" name="Rectangle 8">
            <a:extLst>
              <a:ext uri="{FF2B5EF4-FFF2-40B4-BE49-F238E27FC236}">
                <a16:creationId xmlns:a16="http://schemas.microsoft.com/office/drawing/2014/main" id="{9FEE9BCF-3876-473C-A6CC-51752D2678B3}"/>
              </a:ext>
            </a:extLst>
          </p:cNvPr>
          <p:cNvSpPr/>
          <p:nvPr/>
        </p:nvSpPr>
        <p:spPr>
          <a:xfrm>
            <a:off x="208818" y="1095032"/>
            <a:ext cx="11582400" cy="523220"/>
          </a:xfrm>
          <a:prstGeom prst="rect">
            <a:avLst/>
          </a:prstGeom>
        </p:spPr>
        <p:txBody>
          <a:bodyPr wrap="square">
            <a:spAutoFit/>
          </a:bodyPr>
          <a:lstStyle/>
          <a:p>
            <a:r>
              <a:rPr lang="en-US" sz="1400" dirty="0"/>
              <a:t>The Housing Fund will mobilize capital, offer certainty of sales in the form of an off-take undertaking to developers, and provide accessible finance for home buyers through a National Tenant Purchase Scheme </a:t>
            </a:r>
          </a:p>
        </p:txBody>
      </p:sp>
    </p:spTree>
    <p:extLst>
      <p:ext uri="{BB962C8B-B14F-4D97-AF65-F5344CB8AC3E}">
        <p14:creationId xmlns:p14="http://schemas.microsoft.com/office/powerpoint/2010/main" val="3227934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0ACAF-E34D-4A36-8CF6-22C1C39059A8}"/>
              </a:ext>
            </a:extLst>
          </p:cNvPr>
          <p:cNvSpPr>
            <a:spLocks noGrp="1"/>
          </p:cNvSpPr>
          <p:nvPr>
            <p:ph type="title"/>
          </p:nvPr>
        </p:nvSpPr>
        <p:spPr/>
        <p:txBody>
          <a:bodyPr/>
          <a:lstStyle/>
          <a:p>
            <a:r>
              <a:rPr lang="en-US" dirty="0"/>
              <a:t>Big 4 Agenda</a:t>
            </a:r>
          </a:p>
        </p:txBody>
      </p:sp>
      <p:sp>
        <p:nvSpPr>
          <p:cNvPr id="3" name="Date Placeholder 2">
            <a:extLst>
              <a:ext uri="{FF2B5EF4-FFF2-40B4-BE49-F238E27FC236}">
                <a16:creationId xmlns:a16="http://schemas.microsoft.com/office/drawing/2014/main" id="{FD687A42-00B2-488A-A249-015E47CB3C78}"/>
              </a:ext>
            </a:extLst>
          </p:cNvPr>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F9FDDE99-C910-4331-8B45-23622ADE4EA4}"/>
              </a:ext>
            </a:extLst>
          </p:cNvPr>
          <p:cNvSpPr>
            <a:spLocks noGrp="1"/>
          </p:cNvSpPr>
          <p:nvPr>
            <p:ph type="ftr" sz="quarter" idx="11"/>
          </p:nvPr>
        </p:nvSpPr>
        <p:spPr/>
        <p:txBody>
          <a:bodyPr/>
          <a:lstStyle/>
          <a:p>
            <a:r>
              <a:rPr lang="en-US" dirty="0"/>
              <a:t>CONFIDENTIAL</a:t>
            </a:r>
          </a:p>
        </p:txBody>
      </p:sp>
      <p:sp>
        <p:nvSpPr>
          <p:cNvPr id="5" name="Slide Number Placeholder 4">
            <a:extLst>
              <a:ext uri="{FF2B5EF4-FFF2-40B4-BE49-F238E27FC236}">
                <a16:creationId xmlns:a16="http://schemas.microsoft.com/office/drawing/2014/main" id="{D79B7D8A-40CD-44FE-A1F9-34A68517C654}"/>
              </a:ext>
            </a:extLst>
          </p:cNvPr>
          <p:cNvSpPr>
            <a:spLocks noGrp="1"/>
          </p:cNvSpPr>
          <p:nvPr>
            <p:ph type="sldNum" sz="quarter" idx="12"/>
          </p:nvPr>
        </p:nvSpPr>
        <p:spPr/>
        <p:txBody>
          <a:bodyPr/>
          <a:lstStyle/>
          <a:p>
            <a:fld id="{48F63A3B-78C7-47BE-AE5E-E10140E04643}" type="slidenum">
              <a:rPr lang="en-US" smtClean="0"/>
              <a:t>2</a:t>
            </a:fld>
            <a:endParaRPr lang="en-US" dirty="0"/>
          </a:p>
        </p:txBody>
      </p:sp>
      <p:sp>
        <p:nvSpPr>
          <p:cNvPr id="12" name="Content Placeholder 11">
            <a:extLst>
              <a:ext uri="{FF2B5EF4-FFF2-40B4-BE49-F238E27FC236}">
                <a16:creationId xmlns:a16="http://schemas.microsoft.com/office/drawing/2014/main" id="{9E6C0A19-83D0-43E3-A192-07DA115C29CF}"/>
              </a:ext>
            </a:extLst>
          </p:cNvPr>
          <p:cNvSpPr>
            <a:spLocks noGrp="1"/>
          </p:cNvSpPr>
          <p:nvPr>
            <p:ph sz="quarter" idx="13"/>
          </p:nvPr>
        </p:nvSpPr>
        <p:spPr/>
        <p:txBody>
          <a:bodyPr/>
          <a:lstStyle/>
          <a:p>
            <a:r>
              <a:rPr lang="en-US" dirty="0"/>
              <a:t>INTRODUCTION</a:t>
            </a:r>
          </a:p>
        </p:txBody>
      </p:sp>
      <p:sp>
        <p:nvSpPr>
          <p:cNvPr id="6" name="Rectangle 5">
            <a:extLst>
              <a:ext uri="{FF2B5EF4-FFF2-40B4-BE49-F238E27FC236}">
                <a16:creationId xmlns:a16="http://schemas.microsoft.com/office/drawing/2014/main" id="{802960AC-A4C1-40AD-97E1-744BD7D2B732}"/>
              </a:ext>
            </a:extLst>
          </p:cNvPr>
          <p:cNvSpPr/>
          <p:nvPr/>
        </p:nvSpPr>
        <p:spPr>
          <a:xfrm>
            <a:off x="208818" y="1138090"/>
            <a:ext cx="11582400" cy="276999"/>
          </a:xfrm>
          <a:prstGeom prst="rect">
            <a:avLst/>
          </a:prstGeom>
        </p:spPr>
        <p:txBody>
          <a:bodyPr wrap="square">
            <a:spAutoFit/>
          </a:bodyPr>
          <a:lstStyle/>
          <a:p>
            <a:r>
              <a:rPr lang="en-US" sz="1200" dirty="0"/>
              <a:t>Over the next five years and founded on social impact, the Government of Kenya will implement the big four agenda targeting four priority initiatives </a:t>
            </a:r>
          </a:p>
        </p:txBody>
      </p:sp>
      <p:sp>
        <p:nvSpPr>
          <p:cNvPr id="32" name="AutoShape 250">
            <a:extLst>
              <a:ext uri="{FF2B5EF4-FFF2-40B4-BE49-F238E27FC236}">
                <a16:creationId xmlns:a16="http://schemas.microsoft.com/office/drawing/2014/main" id="{BC706BBE-4A49-498A-AE84-94A15DA77533}"/>
              </a:ext>
            </a:extLst>
          </p:cNvPr>
          <p:cNvSpPr>
            <a:spLocks noChangeArrowheads="1"/>
          </p:cNvSpPr>
          <p:nvPr/>
        </p:nvSpPr>
        <p:spPr bwMode="auto">
          <a:xfrm>
            <a:off x="304396" y="5867761"/>
            <a:ext cx="1920240" cy="23391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Jobs creation at scale  </a:t>
            </a:r>
          </a:p>
        </p:txBody>
      </p:sp>
      <p:sp>
        <p:nvSpPr>
          <p:cNvPr id="33" name="AutoShape 250">
            <a:extLst>
              <a:ext uri="{FF2B5EF4-FFF2-40B4-BE49-F238E27FC236}">
                <a16:creationId xmlns:a16="http://schemas.microsoft.com/office/drawing/2014/main" id="{D9C41167-B3A9-454C-9C5E-12726CECF336}"/>
              </a:ext>
            </a:extLst>
          </p:cNvPr>
          <p:cNvSpPr>
            <a:spLocks noChangeArrowheads="1"/>
          </p:cNvSpPr>
          <p:nvPr/>
        </p:nvSpPr>
        <p:spPr bwMode="auto">
          <a:xfrm>
            <a:off x="3544934" y="5936915"/>
            <a:ext cx="1289765" cy="664797"/>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Infrastructure investment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 </a:t>
            </a:r>
          </a:p>
        </p:txBody>
      </p:sp>
      <p:sp>
        <p:nvSpPr>
          <p:cNvPr id="34" name="AutoShape 250">
            <a:extLst>
              <a:ext uri="{FF2B5EF4-FFF2-40B4-BE49-F238E27FC236}">
                <a16:creationId xmlns:a16="http://schemas.microsoft.com/office/drawing/2014/main" id="{9FDF9E7D-6A79-44A3-962D-9FFB9A966CD9}"/>
              </a:ext>
            </a:extLst>
          </p:cNvPr>
          <p:cNvSpPr>
            <a:spLocks noChangeArrowheads="1"/>
          </p:cNvSpPr>
          <p:nvPr/>
        </p:nvSpPr>
        <p:spPr bwMode="auto">
          <a:xfrm>
            <a:off x="4941235" y="5945625"/>
            <a:ext cx="1015685" cy="449354"/>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Competitive utility costs </a:t>
            </a:r>
          </a:p>
        </p:txBody>
      </p:sp>
      <p:sp>
        <p:nvSpPr>
          <p:cNvPr id="35" name="AutoShape 250">
            <a:extLst>
              <a:ext uri="{FF2B5EF4-FFF2-40B4-BE49-F238E27FC236}">
                <a16:creationId xmlns:a16="http://schemas.microsoft.com/office/drawing/2014/main" id="{717745C6-E410-42F4-A5BB-67D9487B8E7A}"/>
              </a:ext>
            </a:extLst>
          </p:cNvPr>
          <p:cNvSpPr>
            <a:spLocks noChangeArrowheads="1"/>
          </p:cNvSpPr>
          <p:nvPr/>
        </p:nvSpPr>
        <p:spPr bwMode="auto">
          <a:xfrm>
            <a:off x="6134412" y="5945625"/>
            <a:ext cx="1150426" cy="449354"/>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Governance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36" name="AutoShape 250">
            <a:extLst>
              <a:ext uri="{FF2B5EF4-FFF2-40B4-BE49-F238E27FC236}">
                <a16:creationId xmlns:a16="http://schemas.microsoft.com/office/drawing/2014/main" id="{724D4980-F8E0-46F7-9F65-0432628056E4}"/>
              </a:ext>
            </a:extLst>
          </p:cNvPr>
          <p:cNvSpPr>
            <a:spLocks noChangeArrowheads="1"/>
          </p:cNvSpPr>
          <p:nvPr/>
        </p:nvSpPr>
        <p:spPr bwMode="auto">
          <a:xfrm>
            <a:off x="7336299" y="5945625"/>
            <a:ext cx="809120" cy="449354"/>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Security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37" name="AutoShape 250">
            <a:extLst>
              <a:ext uri="{FF2B5EF4-FFF2-40B4-BE49-F238E27FC236}">
                <a16:creationId xmlns:a16="http://schemas.microsoft.com/office/drawing/2014/main" id="{DD7D286E-9DCF-4527-B7FD-14F9F5D2228F}"/>
              </a:ext>
            </a:extLst>
          </p:cNvPr>
          <p:cNvSpPr>
            <a:spLocks noChangeArrowheads="1"/>
          </p:cNvSpPr>
          <p:nvPr/>
        </p:nvSpPr>
        <p:spPr bwMode="auto">
          <a:xfrm>
            <a:off x="8206380" y="5939193"/>
            <a:ext cx="1150426" cy="664797"/>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rPr>
              <a:t>Technology innovation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cxnSp>
        <p:nvCxnSpPr>
          <p:cNvPr id="38" name="Straight Connector 37">
            <a:extLst>
              <a:ext uri="{FF2B5EF4-FFF2-40B4-BE49-F238E27FC236}">
                <a16:creationId xmlns:a16="http://schemas.microsoft.com/office/drawing/2014/main" id="{602ABB34-2170-4900-A829-D8C8E822E6DF}"/>
              </a:ext>
            </a:extLst>
          </p:cNvPr>
          <p:cNvCxnSpPr/>
          <p:nvPr/>
        </p:nvCxnSpPr>
        <p:spPr>
          <a:xfrm>
            <a:off x="2224636" y="5817075"/>
            <a:ext cx="0" cy="7064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7A7E0A3-CABF-47A1-9FB6-4280F04D23FF}"/>
              </a:ext>
            </a:extLst>
          </p:cNvPr>
          <p:cNvCxnSpPr/>
          <p:nvPr/>
        </p:nvCxnSpPr>
        <p:spPr>
          <a:xfrm>
            <a:off x="4817281" y="5895258"/>
            <a:ext cx="0" cy="7064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A42CAA4-870F-4A94-B5E7-AB2A9345D6C7}"/>
              </a:ext>
            </a:extLst>
          </p:cNvPr>
          <p:cNvCxnSpPr/>
          <p:nvPr/>
        </p:nvCxnSpPr>
        <p:spPr>
          <a:xfrm>
            <a:off x="6054355" y="5895258"/>
            <a:ext cx="0" cy="7064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8465E38-3FB8-416B-B122-4FE7C392243A}"/>
              </a:ext>
            </a:extLst>
          </p:cNvPr>
          <p:cNvCxnSpPr/>
          <p:nvPr/>
        </p:nvCxnSpPr>
        <p:spPr>
          <a:xfrm>
            <a:off x="7257917" y="5895258"/>
            <a:ext cx="0" cy="7064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D9E7792-A770-4258-BEEC-3D8033BA13EF}"/>
              </a:ext>
            </a:extLst>
          </p:cNvPr>
          <p:cNvCxnSpPr/>
          <p:nvPr/>
        </p:nvCxnSpPr>
        <p:spPr>
          <a:xfrm>
            <a:off x="8112582" y="5895258"/>
            <a:ext cx="0" cy="7064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0CDC3A62-9EC2-4FC1-A376-787310FCD470}"/>
              </a:ext>
            </a:extLst>
          </p:cNvPr>
          <p:cNvGrpSpPr/>
          <p:nvPr/>
        </p:nvGrpSpPr>
        <p:grpSpPr>
          <a:xfrm>
            <a:off x="2547074" y="1593992"/>
            <a:ext cx="6576641" cy="3640234"/>
            <a:chOff x="2547074" y="1593992"/>
            <a:chExt cx="6576641" cy="3640234"/>
          </a:xfrm>
        </p:grpSpPr>
        <p:sp>
          <p:nvSpPr>
            <p:cNvPr id="20" name="Rectangle 3">
              <a:extLst>
                <a:ext uri="{FF2B5EF4-FFF2-40B4-BE49-F238E27FC236}">
                  <a16:creationId xmlns:a16="http://schemas.microsoft.com/office/drawing/2014/main" id="{526705A1-1732-4111-9010-4C658277C908}"/>
                </a:ext>
              </a:extLst>
            </p:cNvPr>
            <p:cNvSpPr txBox="1">
              <a:spLocks/>
            </p:cNvSpPr>
            <p:nvPr>
              <p:custDataLst>
                <p:tags r:id="rId1"/>
              </p:custDataLst>
            </p:nvPr>
          </p:nvSpPr>
          <p:spPr>
            <a:xfrm>
              <a:off x="2547074" y="1593992"/>
              <a:ext cx="2424244" cy="1657096"/>
            </a:xfrm>
            <a:prstGeom prst="rect">
              <a:avLst/>
            </a:prstGeom>
            <a:solidFill>
              <a:srgbClr val="C00000"/>
            </a:solidFill>
            <a:ln>
              <a:solidFill>
                <a:srgbClr val="FFFFFF"/>
              </a:solidFill>
            </a:ln>
            <a:effectLst>
              <a:outerShdw blurRad="50800" dist="38100" dir="5400000" algn="t" rotWithShape="0">
                <a:prstClr val="black">
                  <a:alpha val="40000"/>
                </a:prstClr>
              </a:outerShdw>
            </a:effectLst>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400" baseline="0">
                  <a:latin typeface="+mn-lt"/>
                </a:defRPr>
              </a:lvl1pPr>
              <a:lvl2pPr marL="193675" lvl="1" indent="-192088" defTabSz="895350" eaLnBrk="1" latinLnBrk="0" hangingPunct="1">
                <a:buClr>
                  <a:schemeClr val="tx2"/>
                </a:buClr>
                <a:buSzPct val="125000"/>
                <a:buFont typeface="Arial" charset="0"/>
                <a:buChar char="▪"/>
                <a:defRPr lang="x-none" sz="1400" baseline="0">
                  <a:latin typeface="+mn-lt"/>
                </a:defRPr>
              </a:lvl2pPr>
              <a:lvl3pPr marL="457200" lvl="2" indent="-261938" defTabSz="895350" eaLnBrk="1" latinLnBrk="0" hangingPunct="1">
                <a:buClr>
                  <a:schemeClr val="tx2"/>
                </a:buClr>
                <a:buSzPct val="120000"/>
                <a:buFont typeface="Arial" charset="0"/>
                <a:buChar char="–"/>
                <a:defRPr lang="x-none" sz="1400" baseline="0">
                  <a:latin typeface="+mn-lt"/>
                </a:defRPr>
              </a:lvl3pPr>
              <a:lvl4pPr marL="614363" lvl="3" indent="-155575" defTabSz="895350" eaLnBrk="1" latinLnBrk="0" hangingPunct="1">
                <a:buClr>
                  <a:schemeClr val="tx2"/>
                </a:buClr>
                <a:buSzPct val="120000"/>
                <a:buFont typeface="Arial" charset="0"/>
                <a:buChar char="▫"/>
                <a:defRPr lang="x-none" sz="1400" baseline="0">
                  <a:latin typeface="+mn-lt"/>
                </a:defRPr>
              </a:lvl4pPr>
              <a:lvl5pPr marL="749808" lvl="4" indent="-130175" defTabSz="895350" eaLnBrk="1" latinLnBrk="0" hangingPunct="1">
                <a:buClr>
                  <a:schemeClr val="tx2"/>
                </a:buClr>
                <a:buSzPct val="89000"/>
                <a:buFont typeface="Arial" charset="0"/>
                <a:buChar char="-"/>
                <a:defRPr lang="x-none" sz="14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baseline="0">
                  <a:latin typeface="+mn-lt"/>
                </a:defRPr>
              </a:lvl6pPr>
              <a:lvl7pPr marL="749808" indent="-130175" defTabSz="895350" fontAlgn="base">
                <a:spcBef>
                  <a:spcPct val="0"/>
                </a:spcBef>
                <a:spcAft>
                  <a:spcPct val="0"/>
                </a:spcAft>
                <a:buClr>
                  <a:schemeClr val="tx2"/>
                </a:buClr>
                <a:buSzPct val="89000"/>
                <a:buFont typeface="Arial" charset="0"/>
                <a:buChar char="-"/>
                <a:defRPr lang="x-none" baseline="0">
                  <a:latin typeface="+mn-lt"/>
                </a:defRPr>
              </a:lvl7pPr>
              <a:lvl8pPr marL="749808" indent="-130175" defTabSz="895350" fontAlgn="base">
                <a:spcBef>
                  <a:spcPct val="0"/>
                </a:spcBef>
                <a:spcAft>
                  <a:spcPct val="0"/>
                </a:spcAft>
                <a:buClr>
                  <a:schemeClr val="tx2"/>
                </a:buClr>
                <a:buSzPct val="89000"/>
                <a:buFont typeface="Arial" charset="0"/>
                <a:buChar char="-"/>
                <a:defRPr lang="x-none" baseline="0">
                  <a:latin typeface="+mn-lt"/>
                </a:defRPr>
              </a:lvl8pPr>
              <a:lvl9pPr marL="749808" indent="-130175" defTabSz="895350" fontAlgn="base">
                <a:spcBef>
                  <a:spcPct val="0"/>
                </a:spcBef>
                <a:spcAft>
                  <a:spcPct val="0"/>
                </a:spcAft>
                <a:buClr>
                  <a:schemeClr val="tx2"/>
                </a:buClr>
                <a:buSzPct val="89000"/>
                <a:buFont typeface="Arial" charset="0"/>
                <a:buChar char="-"/>
                <a:defRPr lang="x-none" baseline="0">
                  <a:latin typeface="+mn-lt"/>
                </a:defRPr>
              </a:lvl9pPr>
            </a:lstStyle>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endParaRPr kumimoji="0" lang="en-GB" sz="1400" b="1" i="0" u="none" strike="noStrike" kern="0" cap="none" spc="0" normalizeH="0" baseline="0" noProof="0" dirty="0">
                <a:ln>
                  <a:noFill/>
                </a:ln>
                <a:solidFill>
                  <a:srgbClr val="FFFFFF"/>
                </a:solidFill>
                <a:effectLst/>
                <a:uLnTx/>
                <a:uFillTx/>
                <a:latin typeface="Arial"/>
                <a:ea typeface="+mn-ea"/>
                <a:cs typeface="+mn-cs"/>
              </a:endParaRP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r>
                <a:rPr kumimoji="0" lang="en-GB" sz="1400" b="1" i="0" u="none" strike="noStrike" kern="0" cap="none" spc="0" normalizeH="0" baseline="0" noProof="0" dirty="0">
                  <a:ln>
                    <a:noFill/>
                  </a:ln>
                  <a:solidFill>
                    <a:srgbClr val="FFFFFF"/>
                  </a:solidFill>
                  <a:effectLst/>
                  <a:uLnTx/>
                  <a:uFillTx/>
                  <a:latin typeface="Arial"/>
                  <a:ea typeface="+mn-ea"/>
                  <a:cs typeface="+mn-cs"/>
                </a:rPr>
                <a:t>500,000 affordable homes</a:t>
              </a: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endParaRPr kumimoji="0" lang="en-GB" sz="1400" b="1" i="0" u="none" strike="noStrike" kern="0" cap="none" spc="0" normalizeH="0" baseline="0" noProof="0" dirty="0">
                <a:ln>
                  <a:noFill/>
                </a:ln>
                <a:solidFill>
                  <a:srgbClr val="FFFFFF"/>
                </a:solidFill>
                <a:effectLst/>
                <a:uLnTx/>
                <a:uFillTx/>
                <a:latin typeface="Arial"/>
                <a:ea typeface="+mn-ea"/>
                <a:cs typeface="+mn-cs"/>
              </a:endParaRP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r>
                <a:rPr kumimoji="0" lang="en-GB" sz="1400" b="1" i="0" u="none" strike="noStrike" kern="0" cap="none" spc="0" normalizeH="0" baseline="0" noProof="0" dirty="0">
                  <a:ln>
                    <a:noFill/>
                  </a:ln>
                  <a:solidFill>
                    <a:srgbClr val="FFFFFF"/>
                  </a:solidFill>
                  <a:effectLst/>
                  <a:uLnTx/>
                  <a:uFillTx/>
                  <a:latin typeface="Arial"/>
                  <a:ea typeface="+mn-ea"/>
                  <a:cs typeface="+mn-cs"/>
                </a:rPr>
                <a:t> </a:t>
              </a:r>
            </a:p>
          </p:txBody>
        </p:sp>
        <p:sp>
          <p:nvSpPr>
            <p:cNvPr id="21" name="Rectangle 3">
              <a:extLst>
                <a:ext uri="{FF2B5EF4-FFF2-40B4-BE49-F238E27FC236}">
                  <a16:creationId xmlns:a16="http://schemas.microsoft.com/office/drawing/2014/main" id="{D556534F-F61E-4588-B20C-BAC56E39E914}"/>
                </a:ext>
              </a:extLst>
            </p:cNvPr>
            <p:cNvSpPr txBox="1">
              <a:spLocks/>
            </p:cNvSpPr>
            <p:nvPr>
              <p:custDataLst>
                <p:tags r:id="rId2"/>
              </p:custDataLst>
            </p:nvPr>
          </p:nvSpPr>
          <p:spPr>
            <a:xfrm>
              <a:off x="6134412" y="1607778"/>
              <a:ext cx="2424244" cy="1657096"/>
            </a:xfrm>
            <a:prstGeom prst="rect">
              <a:avLst/>
            </a:prstGeom>
            <a:solidFill>
              <a:srgbClr val="FFC000"/>
            </a:solidFill>
            <a:ln>
              <a:solidFill>
                <a:srgbClr val="FFFFFF"/>
              </a:solidFill>
            </a:ln>
            <a:effectLst>
              <a:outerShdw blurRad="50800" dist="38100" dir="5400000" algn="t" rotWithShape="0">
                <a:prstClr val="black">
                  <a:alpha val="40000"/>
                </a:prstClr>
              </a:outerShdw>
            </a:effectLst>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400" baseline="0">
                  <a:latin typeface="+mn-lt"/>
                </a:defRPr>
              </a:lvl1pPr>
              <a:lvl2pPr marL="193675" lvl="1" indent="-192088" defTabSz="895350" eaLnBrk="1" latinLnBrk="0" hangingPunct="1">
                <a:buClr>
                  <a:schemeClr val="tx2"/>
                </a:buClr>
                <a:buSzPct val="125000"/>
                <a:buFont typeface="Arial" charset="0"/>
                <a:buChar char="▪"/>
                <a:defRPr lang="x-none" sz="1400" baseline="0">
                  <a:latin typeface="+mn-lt"/>
                </a:defRPr>
              </a:lvl2pPr>
              <a:lvl3pPr marL="457200" lvl="2" indent="-261938" defTabSz="895350" eaLnBrk="1" latinLnBrk="0" hangingPunct="1">
                <a:buClr>
                  <a:schemeClr val="tx2"/>
                </a:buClr>
                <a:buSzPct val="120000"/>
                <a:buFont typeface="Arial" charset="0"/>
                <a:buChar char="–"/>
                <a:defRPr lang="x-none" sz="1400" baseline="0">
                  <a:latin typeface="+mn-lt"/>
                </a:defRPr>
              </a:lvl3pPr>
              <a:lvl4pPr marL="614363" lvl="3" indent="-155575" defTabSz="895350" eaLnBrk="1" latinLnBrk="0" hangingPunct="1">
                <a:buClr>
                  <a:schemeClr val="tx2"/>
                </a:buClr>
                <a:buSzPct val="120000"/>
                <a:buFont typeface="Arial" charset="0"/>
                <a:buChar char="▫"/>
                <a:defRPr lang="x-none" sz="1400" baseline="0">
                  <a:latin typeface="+mn-lt"/>
                </a:defRPr>
              </a:lvl4pPr>
              <a:lvl5pPr marL="749808" lvl="4" indent="-130175" defTabSz="895350" eaLnBrk="1" latinLnBrk="0" hangingPunct="1">
                <a:buClr>
                  <a:schemeClr val="tx2"/>
                </a:buClr>
                <a:buSzPct val="89000"/>
                <a:buFont typeface="Arial" charset="0"/>
                <a:buChar char="-"/>
                <a:defRPr lang="x-none" sz="14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baseline="0">
                  <a:latin typeface="+mn-lt"/>
                </a:defRPr>
              </a:lvl6pPr>
              <a:lvl7pPr marL="749808" indent="-130175" defTabSz="895350" fontAlgn="base">
                <a:spcBef>
                  <a:spcPct val="0"/>
                </a:spcBef>
                <a:spcAft>
                  <a:spcPct val="0"/>
                </a:spcAft>
                <a:buClr>
                  <a:schemeClr val="tx2"/>
                </a:buClr>
                <a:buSzPct val="89000"/>
                <a:buFont typeface="Arial" charset="0"/>
                <a:buChar char="-"/>
                <a:defRPr lang="x-none" baseline="0">
                  <a:latin typeface="+mn-lt"/>
                </a:defRPr>
              </a:lvl7pPr>
              <a:lvl8pPr marL="749808" indent="-130175" defTabSz="895350" fontAlgn="base">
                <a:spcBef>
                  <a:spcPct val="0"/>
                </a:spcBef>
                <a:spcAft>
                  <a:spcPct val="0"/>
                </a:spcAft>
                <a:buClr>
                  <a:schemeClr val="tx2"/>
                </a:buClr>
                <a:buSzPct val="89000"/>
                <a:buFont typeface="Arial" charset="0"/>
                <a:buChar char="-"/>
                <a:defRPr lang="x-none" baseline="0">
                  <a:latin typeface="+mn-lt"/>
                </a:defRPr>
              </a:lvl8pPr>
              <a:lvl9pPr marL="749808" indent="-130175" defTabSz="895350" fontAlgn="base">
                <a:spcBef>
                  <a:spcPct val="0"/>
                </a:spcBef>
                <a:spcAft>
                  <a:spcPct val="0"/>
                </a:spcAft>
                <a:buClr>
                  <a:schemeClr val="tx2"/>
                </a:buClr>
                <a:buSzPct val="89000"/>
                <a:buFont typeface="Arial" charset="0"/>
                <a:buChar char="-"/>
                <a:defRPr lang="x-none" baseline="0">
                  <a:latin typeface="+mn-lt"/>
                </a:defRPr>
              </a:lvl9pPr>
            </a:lstStyle>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r>
                <a:rPr lang="en-US" b="1" kern="0" dirty="0">
                  <a:solidFill>
                    <a:srgbClr val="FFFFFF"/>
                  </a:solidFill>
                  <a:latin typeface="Arial"/>
                </a:rPr>
                <a:t>15</a:t>
              </a:r>
              <a:r>
                <a:rPr kumimoji="0" lang="en-US" sz="1400" b="1" i="0" u="none" strike="noStrike" kern="0" cap="none" spc="0" normalizeH="0" baseline="0" noProof="0" dirty="0">
                  <a:ln>
                    <a:noFill/>
                  </a:ln>
                  <a:solidFill>
                    <a:srgbClr val="FFFFFF"/>
                  </a:solidFill>
                  <a:effectLst/>
                  <a:uLnTx/>
                  <a:uFillTx/>
                  <a:latin typeface="Arial"/>
                  <a:ea typeface="+mn-ea"/>
                  <a:cs typeface="+mn-cs"/>
                </a:rPr>
                <a:t>% of GDP from the manufacturing sector</a:t>
              </a: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endParaRPr kumimoji="0" lang="en-US" sz="1400" b="1" i="0" u="none" strike="noStrike" kern="0" cap="none" spc="0" normalizeH="0" baseline="0" noProof="0" dirty="0">
                <a:ln>
                  <a:noFill/>
                </a:ln>
                <a:solidFill>
                  <a:srgbClr val="FFFFFF"/>
                </a:solidFill>
                <a:effectLst/>
                <a:uLnTx/>
                <a:uFillTx/>
                <a:latin typeface="Arial"/>
                <a:ea typeface="+mn-ea"/>
                <a:cs typeface="+mn-cs"/>
              </a:endParaRP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22" name="Rectangle 3">
              <a:extLst>
                <a:ext uri="{FF2B5EF4-FFF2-40B4-BE49-F238E27FC236}">
                  <a16:creationId xmlns:a16="http://schemas.microsoft.com/office/drawing/2014/main" id="{85B63B27-6008-4FF1-89DD-4AC3FC99CC92}"/>
                </a:ext>
              </a:extLst>
            </p:cNvPr>
            <p:cNvSpPr txBox="1">
              <a:spLocks/>
            </p:cNvSpPr>
            <p:nvPr>
              <p:custDataLst>
                <p:tags r:id="rId3"/>
              </p:custDataLst>
            </p:nvPr>
          </p:nvSpPr>
          <p:spPr>
            <a:xfrm>
              <a:off x="2547074" y="3577130"/>
              <a:ext cx="2424244" cy="1657096"/>
            </a:xfrm>
            <a:prstGeom prst="rect">
              <a:avLst/>
            </a:prstGeom>
            <a:solidFill>
              <a:srgbClr val="006600"/>
            </a:solidFill>
            <a:ln>
              <a:solidFill>
                <a:srgbClr val="FFFFFF"/>
              </a:solidFill>
            </a:ln>
            <a:effectLst>
              <a:outerShdw blurRad="50800" dist="38100" dir="5400000" algn="t" rotWithShape="0">
                <a:prstClr val="black">
                  <a:alpha val="40000"/>
                </a:prstClr>
              </a:outerShdw>
            </a:effectLst>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400" baseline="0">
                  <a:latin typeface="+mn-lt"/>
                </a:defRPr>
              </a:lvl1pPr>
              <a:lvl2pPr marL="193675" lvl="1" indent="-192088" defTabSz="895350" eaLnBrk="1" latinLnBrk="0" hangingPunct="1">
                <a:buClr>
                  <a:schemeClr val="tx2"/>
                </a:buClr>
                <a:buSzPct val="125000"/>
                <a:buFont typeface="Arial" charset="0"/>
                <a:buChar char="▪"/>
                <a:defRPr lang="x-none" sz="1400" baseline="0">
                  <a:latin typeface="+mn-lt"/>
                </a:defRPr>
              </a:lvl2pPr>
              <a:lvl3pPr marL="457200" lvl="2" indent="-261938" defTabSz="895350" eaLnBrk="1" latinLnBrk="0" hangingPunct="1">
                <a:buClr>
                  <a:schemeClr val="tx2"/>
                </a:buClr>
                <a:buSzPct val="120000"/>
                <a:buFont typeface="Arial" charset="0"/>
                <a:buChar char="–"/>
                <a:defRPr lang="x-none" sz="1400" baseline="0">
                  <a:latin typeface="+mn-lt"/>
                </a:defRPr>
              </a:lvl3pPr>
              <a:lvl4pPr marL="614363" lvl="3" indent="-155575" defTabSz="895350" eaLnBrk="1" latinLnBrk="0" hangingPunct="1">
                <a:buClr>
                  <a:schemeClr val="tx2"/>
                </a:buClr>
                <a:buSzPct val="120000"/>
                <a:buFont typeface="Arial" charset="0"/>
                <a:buChar char="▫"/>
                <a:defRPr lang="x-none" sz="1400" baseline="0">
                  <a:latin typeface="+mn-lt"/>
                </a:defRPr>
              </a:lvl4pPr>
              <a:lvl5pPr marL="749808" lvl="4" indent="-130175" defTabSz="895350" eaLnBrk="1" latinLnBrk="0" hangingPunct="1">
                <a:buClr>
                  <a:schemeClr val="tx2"/>
                </a:buClr>
                <a:buSzPct val="89000"/>
                <a:buFont typeface="Arial" charset="0"/>
                <a:buChar char="-"/>
                <a:defRPr lang="x-none" sz="14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baseline="0">
                  <a:latin typeface="+mn-lt"/>
                </a:defRPr>
              </a:lvl6pPr>
              <a:lvl7pPr marL="749808" indent="-130175" defTabSz="895350" fontAlgn="base">
                <a:spcBef>
                  <a:spcPct val="0"/>
                </a:spcBef>
                <a:spcAft>
                  <a:spcPct val="0"/>
                </a:spcAft>
                <a:buClr>
                  <a:schemeClr val="tx2"/>
                </a:buClr>
                <a:buSzPct val="89000"/>
                <a:buFont typeface="Arial" charset="0"/>
                <a:buChar char="-"/>
                <a:defRPr lang="x-none" baseline="0">
                  <a:latin typeface="+mn-lt"/>
                </a:defRPr>
              </a:lvl7pPr>
              <a:lvl8pPr marL="749808" indent="-130175" defTabSz="895350" fontAlgn="base">
                <a:spcBef>
                  <a:spcPct val="0"/>
                </a:spcBef>
                <a:spcAft>
                  <a:spcPct val="0"/>
                </a:spcAft>
                <a:buClr>
                  <a:schemeClr val="tx2"/>
                </a:buClr>
                <a:buSzPct val="89000"/>
                <a:buFont typeface="Arial" charset="0"/>
                <a:buChar char="-"/>
                <a:defRPr lang="x-none" baseline="0">
                  <a:latin typeface="+mn-lt"/>
                </a:defRPr>
              </a:lvl8pPr>
              <a:lvl9pPr marL="749808" indent="-130175" defTabSz="895350" fontAlgn="base">
                <a:spcBef>
                  <a:spcPct val="0"/>
                </a:spcBef>
                <a:spcAft>
                  <a:spcPct val="0"/>
                </a:spcAft>
                <a:buClr>
                  <a:schemeClr val="tx2"/>
                </a:buClr>
                <a:buSzPct val="89000"/>
                <a:buFont typeface="Arial" charset="0"/>
                <a:buChar char="-"/>
                <a:defRPr lang="x-none" baseline="0">
                  <a:latin typeface="+mn-lt"/>
                </a:defRPr>
              </a:lvl9pPr>
            </a:lstStyle>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r>
                <a:rPr kumimoji="0" lang="en-US" sz="1400" b="1" i="0" u="none" strike="noStrike" kern="0" cap="none" spc="0" normalizeH="0" baseline="0" noProof="0" dirty="0">
                  <a:ln>
                    <a:noFill/>
                  </a:ln>
                  <a:solidFill>
                    <a:srgbClr val="FFFFFF"/>
                  </a:solidFill>
                  <a:effectLst/>
                  <a:uLnTx/>
                  <a:uFillTx/>
                  <a:latin typeface="Arial"/>
                  <a:ea typeface="+mn-ea"/>
                  <a:cs typeface="+mn-cs"/>
                </a:rPr>
                <a:t>100%  </a:t>
              </a: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r>
                <a:rPr kumimoji="0" lang="en-US" sz="1400" b="1" i="0" u="none" strike="noStrike" kern="0" cap="none" spc="0" normalizeH="0" baseline="0" noProof="0" dirty="0">
                  <a:ln>
                    <a:noFill/>
                  </a:ln>
                  <a:solidFill>
                    <a:srgbClr val="FFFFFF"/>
                  </a:solidFill>
                  <a:effectLst/>
                  <a:uLnTx/>
                  <a:uFillTx/>
                  <a:latin typeface="Arial"/>
                  <a:ea typeface="+mn-ea"/>
                  <a:cs typeface="+mn-cs"/>
                </a:rPr>
                <a:t>Food and Nutrition Security</a:t>
              </a: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endParaRPr kumimoji="0" lang="en-US" sz="1400" b="1" i="0" u="none" strike="noStrike" kern="0" cap="none" spc="0" normalizeH="0" baseline="0" noProof="0" dirty="0">
                <a:ln>
                  <a:noFill/>
                </a:ln>
                <a:solidFill>
                  <a:srgbClr val="FFFFFF"/>
                </a:solidFill>
                <a:effectLst/>
                <a:uLnTx/>
                <a:uFillTx/>
                <a:latin typeface="Arial"/>
                <a:ea typeface="+mn-ea"/>
                <a:cs typeface="+mn-cs"/>
              </a:endParaRP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23" name="Rectangle 3">
              <a:extLst>
                <a:ext uri="{FF2B5EF4-FFF2-40B4-BE49-F238E27FC236}">
                  <a16:creationId xmlns:a16="http://schemas.microsoft.com/office/drawing/2014/main" id="{1A094BA0-419C-4BE0-86BF-6C60E7E8A89D}"/>
                </a:ext>
              </a:extLst>
            </p:cNvPr>
            <p:cNvSpPr txBox="1">
              <a:spLocks/>
            </p:cNvSpPr>
            <p:nvPr>
              <p:custDataLst>
                <p:tags r:id="rId4"/>
              </p:custDataLst>
            </p:nvPr>
          </p:nvSpPr>
          <p:spPr>
            <a:xfrm>
              <a:off x="6134412" y="3577130"/>
              <a:ext cx="2424244" cy="1657096"/>
            </a:xfrm>
            <a:prstGeom prst="rect">
              <a:avLst/>
            </a:prstGeom>
            <a:solidFill>
              <a:srgbClr val="00B0F0"/>
            </a:solidFill>
            <a:ln>
              <a:solidFill>
                <a:srgbClr val="FFFFFF"/>
              </a:solidFill>
            </a:ln>
            <a:effectLst>
              <a:outerShdw blurRad="50800" dist="38100" dir="5400000" algn="t" rotWithShape="0">
                <a:prstClr val="black">
                  <a:alpha val="40000"/>
                </a:prstClr>
              </a:outerShdw>
            </a:effectLst>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400" baseline="0">
                  <a:latin typeface="+mn-lt"/>
                </a:defRPr>
              </a:lvl1pPr>
              <a:lvl2pPr marL="193675" lvl="1" indent="-192088" defTabSz="895350" eaLnBrk="1" latinLnBrk="0" hangingPunct="1">
                <a:buClr>
                  <a:schemeClr val="tx2"/>
                </a:buClr>
                <a:buSzPct val="125000"/>
                <a:buFont typeface="Arial" charset="0"/>
                <a:buChar char="▪"/>
                <a:defRPr lang="x-none" sz="1400" baseline="0">
                  <a:latin typeface="+mn-lt"/>
                </a:defRPr>
              </a:lvl2pPr>
              <a:lvl3pPr marL="457200" lvl="2" indent="-261938" defTabSz="895350" eaLnBrk="1" latinLnBrk="0" hangingPunct="1">
                <a:buClr>
                  <a:schemeClr val="tx2"/>
                </a:buClr>
                <a:buSzPct val="120000"/>
                <a:buFont typeface="Arial" charset="0"/>
                <a:buChar char="–"/>
                <a:defRPr lang="x-none" sz="1400" baseline="0">
                  <a:latin typeface="+mn-lt"/>
                </a:defRPr>
              </a:lvl3pPr>
              <a:lvl4pPr marL="614363" lvl="3" indent="-155575" defTabSz="895350" eaLnBrk="1" latinLnBrk="0" hangingPunct="1">
                <a:buClr>
                  <a:schemeClr val="tx2"/>
                </a:buClr>
                <a:buSzPct val="120000"/>
                <a:buFont typeface="Arial" charset="0"/>
                <a:buChar char="▫"/>
                <a:defRPr lang="x-none" sz="1400" baseline="0">
                  <a:latin typeface="+mn-lt"/>
                </a:defRPr>
              </a:lvl4pPr>
              <a:lvl5pPr marL="749808" lvl="4" indent="-130175" defTabSz="895350" eaLnBrk="1" latinLnBrk="0" hangingPunct="1">
                <a:buClr>
                  <a:schemeClr val="tx2"/>
                </a:buClr>
                <a:buSzPct val="89000"/>
                <a:buFont typeface="Arial" charset="0"/>
                <a:buChar char="-"/>
                <a:defRPr lang="x-none" sz="14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baseline="0">
                  <a:latin typeface="+mn-lt"/>
                </a:defRPr>
              </a:lvl6pPr>
              <a:lvl7pPr marL="749808" indent="-130175" defTabSz="895350" fontAlgn="base">
                <a:spcBef>
                  <a:spcPct val="0"/>
                </a:spcBef>
                <a:spcAft>
                  <a:spcPct val="0"/>
                </a:spcAft>
                <a:buClr>
                  <a:schemeClr val="tx2"/>
                </a:buClr>
                <a:buSzPct val="89000"/>
                <a:buFont typeface="Arial" charset="0"/>
                <a:buChar char="-"/>
                <a:defRPr lang="x-none" baseline="0">
                  <a:latin typeface="+mn-lt"/>
                </a:defRPr>
              </a:lvl7pPr>
              <a:lvl8pPr marL="749808" indent="-130175" defTabSz="895350" fontAlgn="base">
                <a:spcBef>
                  <a:spcPct val="0"/>
                </a:spcBef>
                <a:spcAft>
                  <a:spcPct val="0"/>
                </a:spcAft>
                <a:buClr>
                  <a:schemeClr val="tx2"/>
                </a:buClr>
                <a:buSzPct val="89000"/>
                <a:buFont typeface="Arial" charset="0"/>
                <a:buChar char="-"/>
                <a:defRPr lang="x-none" baseline="0">
                  <a:latin typeface="+mn-lt"/>
                </a:defRPr>
              </a:lvl8pPr>
              <a:lvl9pPr marL="749808" indent="-130175" defTabSz="895350" fontAlgn="base">
                <a:spcBef>
                  <a:spcPct val="0"/>
                </a:spcBef>
                <a:spcAft>
                  <a:spcPct val="0"/>
                </a:spcAft>
                <a:buClr>
                  <a:schemeClr val="tx2"/>
                </a:buClr>
                <a:buSzPct val="89000"/>
                <a:buFont typeface="Arial" charset="0"/>
                <a:buChar char="-"/>
                <a:defRPr lang="x-none" baseline="0">
                  <a:latin typeface="+mn-lt"/>
                </a:defRPr>
              </a:lvl9pPr>
            </a:lstStyle>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r>
                <a:rPr kumimoji="0" lang="en-US" sz="1400" b="1" i="0" u="none" strike="noStrike" kern="0" cap="none" spc="0" normalizeH="0" baseline="0" noProof="0" dirty="0">
                  <a:ln>
                    <a:noFill/>
                  </a:ln>
                  <a:solidFill>
                    <a:srgbClr val="FFFFFF"/>
                  </a:solidFill>
                  <a:effectLst/>
                  <a:uLnTx/>
                  <a:uFillTx/>
                  <a:latin typeface="Arial"/>
                  <a:ea typeface="+mn-ea"/>
                  <a:cs typeface="+mn-cs"/>
                </a:rPr>
                <a:t>100% </a:t>
              </a: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r>
                <a:rPr kumimoji="0" lang="en-US" sz="1400" b="1" i="0" u="none" strike="noStrike" kern="0" cap="none" spc="0" normalizeH="0" baseline="0" noProof="0" dirty="0">
                  <a:ln>
                    <a:noFill/>
                  </a:ln>
                  <a:solidFill>
                    <a:srgbClr val="FFFFFF"/>
                  </a:solidFill>
                  <a:effectLst/>
                  <a:uLnTx/>
                  <a:uFillTx/>
                  <a:latin typeface="Arial"/>
                  <a:ea typeface="+mn-ea"/>
                  <a:cs typeface="+mn-cs"/>
                </a:rPr>
                <a:t>Universal Health Coverage (UHC)</a:t>
              </a: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endParaRPr kumimoji="0" lang="en-US" sz="1400" b="1" i="0" u="none" strike="noStrike" kern="0" cap="none" spc="0" normalizeH="0" baseline="0" noProof="0" dirty="0">
                <a:ln>
                  <a:noFill/>
                </a:ln>
                <a:solidFill>
                  <a:srgbClr val="FFFFFF"/>
                </a:solidFill>
                <a:effectLst/>
                <a:uLnTx/>
                <a:uFillTx/>
                <a:latin typeface="Arial"/>
                <a:ea typeface="+mn-ea"/>
                <a:cs typeface="+mn-cs"/>
              </a:endParaRP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endParaRPr kumimoji="0" lang="en-US" sz="1400" b="1" i="0" u="none" strike="noStrike" kern="0" cap="none" spc="0" normalizeH="0" baseline="0" noProof="0" dirty="0">
                <a:ln>
                  <a:noFill/>
                </a:ln>
                <a:solidFill>
                  <a:srgbClr val="FFFFFF"/>
                </a:solidFill>
                <a:effectLst/>
                <a:uLnTx/>
                <a:uFillTx/>
                <a:latin typeface="Arial"/>
                <a:ea typeface="+mn-ea"/>
                <a:cs typeface="+mn-cs"/>
              </a:endParaRPr>
            </a:p>
            <a:p>
              <a:pPr marL="0" marR="0" lvl="0" indent="0" algn="l" defTabSz="895350" rtl="0" eaLnBrk="1" fontAlgn="base" latinLnBrk="0" hangingPunct="1">
                <a:lnSpc>
                  <a:spcPct val="100000"/>
                </a:lnSpc>
                <a:spcBef>
                  <a:spcPct val="0"/>
                </a:spcBef>
                <a:spcAft>
                  <a:spcPct val="0"/>
                </a:spcAft>
                <a:buClr>
                  <a:srgbClr val="002960"/>
                </a:buClr>
                <a:buSzPct val="100000"/>
                <a:buFontTx/>
                <a:buNone/>
                <a:tabLst/>
                <a:defRPr/>
              </a:pPr>
              <a:endParaRPr kumimoji="0" lang="en-US" sz="1400" b="1" i="0" u="none" strike="noStrike" kern="0" cap="none" spc="0" normalizeH="0" baseline="0" noProof="0" dirty="0">
                <a:ln>
                  <a:noFill/>
                </a:ln>
                <a:solidFill>
                  <a:srgbClr val="FFFFFF"/>
                </a:solidFill>
                <a:effectLst/>
                <a:uLnTx/>
                <a:uFillTx/>
                <a:latin typeface="Arial"/>
                <a:ea typeface="+mn-ea"/>
                <a:cs typeface="+mn-cs"/>
              </a:endParaRPr>
            </a:p>
          </p:txBody>
        </p:sp>
        <p:sp>
          <p:nvSpPr>
            <p:cNvPr id="24" name="Freeform 71">
              <a:extLst>
                <a:ext uri="{FF2B5EF4-FFF2-40B4-BE49-F238E27FC236}">
                  <a16:creationId xmlns:a16="http://schemas.microsoft.com/office/drawing/2014/main" id="{E80E76F3-454F-4B98-9943-8ED79EBEF968}"/>
                </a:ext>
              </a:extLst>
            </p:cNvPr>
            <p:cNvSpPr>
              <a:spLocks/>
            </p:cNvSpPr>
            <p:nvPr/>
          </p:nvSpPr>
          <p:spPr>
            <a:xfrm>
              <a:off x="5055554" y="3577130"/>
              <a:ext cx="470443" cy="1657096"/>
            </a:xfrm>
            <a:prstGeom prst="rect">
              <a:avLst/>
            </a:prstGeom>
            <a:solidFill>
              <a:srgbClr val="BB0000"/>
            </a:solidFill>
            <a:ln w="9525" cap="flat" cmpd="sng" algn="ctr">
              <a:noFill/>
              <a:prstDash val="solid"/>
            </a:ln>
            <a:effectLst>
              <a:outerShdw blurRad="50800" dist="38100" dir="10800000" algn="r" rotWithShape="0">
                <a:prstClr val="black">
                  <a:alpha val="40000"/>
                </a:prstClr>
              </a:outerShdw>
            </a:effectLst>
          </p:spPr>
          <p:txBody>
            <a:bodyPr rtlCol="0" anchor="ctr">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srgbClr val="000000"/>
                </a:solidFill>
                <a:effectLst/>
                <a:uLnTx/>
                <a:uFillTx/>
                <a:latin typeface="Arial"/>
                <a:ea typeface="+mn-ea"/>
                <a:cs typeface="+mn-cs"/>
              </a:endParaRPr>
            </a:p>
          </p:txBody>
        </p:sp>
        <p:pic>
          <p:nvPicPr>
            <p:cNvPr id="26" name="Graphic 25" descr="City">
              <a:extLst>
                <a:ext uri="{FF2B5EF4-FFF2-40B4-BE49-F238E27FC236}">
                  <a16:creationId xmlns:a16="http://schemas.microsoft.com/office/drawing/2014/main" id="{E4332153-E00A-4009-BEAF-E81989450CEF}"/>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301993" y="2336688"/>
              <a:ext cx="914400" cy="914400"/>
            </a:xfrm>
            <a:prstGeom prst="rect">
              <a:avLst/>
            </a:prstGeom>
          </p:spPr>
        </p:pic>
        <p:pic>
          <p:nvPicPr>
            <p:cNvPr id="27" name="Graphic 26" descr="Upward trend">
              <a:extLst>
                <a:ext uri="{FF2B5EF4-FFF2-40B4-BE49-F238E27FC236}">
                  <a16:creationId xmlns:a16="http://schemas.microsoft.com/office/drawing/2014/main" id="{07E392B7-C54C-4778-A586-BF1C0BC736AF}"/>
                </a:ext>
              </a:extLst>
            </p:cNvPr>
            <p:cNvPicPr>
              <a:picLocks noChangeAspect="1"/>
            </p:cNvPicPr>
            <p:nvPr/>
          </p:nvPicPr>
          <p:blipFill>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85389" y="2358411"/>
              <a:ext cx="914400" cy="914400"/>
            </a:xfrm>
            <a:prstGeom prst="rect">
              <a:avLst/>
            </a:prstGeom>
          </p:spPr>
        </p:pic>
        <p:pic>
          <p:nvPicPr>
            <p:cNvPr id="28" name="Graphic 27" descr="Plant">
              <a:extLst>
                <a:ext uri="{FF2B5EF4-FFF2-40B4-BE49-F238E27FC236}">
                  <a16:creationId xmlns:a16="http://schemas.microsoft.com/office/drawing/2014/main" id="{81AEF292-B77B-4139-BAD3-5A5897B7EEBD}"/>
                </a:ext>
              </a:extLst>
            </p:cNvPr>
            <p:cNvPicPr>
              <a:picLocks noChangeAspect="1"/>
            </p:cNvPicPr>
            <p:nvPr/>
          </p:nvPicPr>
          <p:blipFill>
            <a:blip r:embed="rId10" cstate="hq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316007" y="4302464"/>
              <a:ext cx="831273" cy="831273"/>
            </a:xfrm>
            <a:prstGeom prst="rect">
              <a:avLst/>
            </a:prstGeom>
          </p:spPr>
        </p:pic>
        <p:sp>
          <p:nvSpPr>
            <p:cNvPr id="29" name="Freeform 194">
              <a:extLst>
                <a:ext uri="{FF2B5EF4-FFF2-40B4-BE49-F238E27FC236}">
                  <a16:creationId xmlns:a16="http://schemas.microsoft.com/office/drawing/2014/main" id="{DBCA7298-6C3F-4D3D-850B-06CEBEEA2165}"/>
                </a:ext>
              </a:extLst>
            </p:cNvPr>
            <p:cNvSpPr>
              <a:spLocks noEditPoints="1"/>
            </p:cNvSpPr>
            <p:nvPr/>
          </p:nvSpPr>
          <p:spPr bwMode="auto">
            <a:xfrm>
              <a:off x="7085515" y="4405261"/>
              <a:ext cx="498341" cy="451369"/>
            </a:xfrm>
            <a:custGeom>
              <a:avLst/>
              <a:gdLst>
                <a:gd name="T0" fmla="*/ 279 w 286"/>
                <a:gd name="T1" fmla="*/ 55 h 261"/>
                <a:gd name="T2" fmla="*/ 250 w 286"/>
                <a:gd name="T3" fmla="*/ 17 h 261"/>
                <a:gd name="T4" fmla="*/ 207 w 286"/>
                <a:gd name="T5" fmla="*/ 1 h 261"/>
                <a:gd name="T6" fmla="*/ 143 w 286"/>
                <a:gd name="T7" fmla="*/ 38 h 261"/>
                <a:gd name="T8" fmla="*/ 80 w 286"/>
                <a:gd name="T9" fmla="*/ 1 h 261"/>
                <a:gd name="T10" fmla="*/ 37 w 286"/>
                <a:gd name="T11" fmla="*/ 17 h 261"/>
                <a:gd name="T12" fmla="*/ 8 w 286"/>
                <a:gd name="T13" fmla="*/ 55 h 261"/>
                <a:gd name="T14" fmla="*/ 6 w 286"/>
                <a:gd name="T15" fmla="*/ 114 h 261"/>
                <a:gd name="T16" fmla="*/ 50 w 286"/>
                <a:gd name="T17" fmla="*/ 180 h 261"/>
                <a:gd name="T18" fmla="*/ 139 w 286"/>
                <a:gd name="T19" fmla="*/ 258 h 261"/>
                <a:gd name="T20" fmla="*/ 143 w 286"/>
                <a:gd name="T21" fmla="*/ 261 h 261"/>
                <a:gd name="T22" fmla="*/ 148 w 286"/>
                <a:gd name="T23" fmla="*/ 258 h 261"/>
                <a:gd name="T24" fmla="*/ 237 w 286"/>
                <a:gd name="T25" fmla="*/ 180 h 261"/>
                <a:gd name="T26" fmla="*/ 280 w 286"/>
                <a:gd name="T27" fmla="*/ 114 h 261"/>
                <a:gd name="T28" fmla="*/ 279 w 286"/>
                <a:gd name="T29" fmla="*/ 55 h 261"/>
                <a:gd name="T30" fmla="*/ 207 w 286"/>
                <a:gd name="T31" fmla="*/ 145 h 261"/>
                <a:gd name="T32" fmla="*/ 201 w 286"/>
                <a:gd name="T33" fmla="*/ 151 h 261"/>
                <a:gd name="T34" fmla="*/ 163 w 286"/>
                <a:gd name="T35" fmla="*/ 151 h 261"/>
                <a:gd name="T36" fmla="*/ 163 w 286"/>
                <a:gd name="T37" fmla="*/ 189 h 261"/>
                <a:gd name="T38" fmla="*/ 157 w 286"/>
                <a:gd name="T39" fmla="*/ 195 h 261"/>
                <a:gd name="T40" fmla="*/ 129 w 286"/>
                <a:gd name="T41" fmla="*/ 195 h 261"/>
                <a:gd name="T42" fmla="*/ 123 w 286"/>
                <a:gd name="T43" fmla="*/ 189 h 261"/>
                <a:gd name="T44" fmla="*/ 123 w 286"/>
                <a:gd name="T45" fmla="*/ 151 h 261"/>
                <a:gd name="T46" fmla="*/ 85 w 286"/>
                <a:gd name="T47" fmla="*/ 151 h 261"/>
                <a:gd name="T48" fmla="*/ 80 w 286"/>
                <a:gd name="T49" fmla="*/ 145 h 261"/>
                <a:gd name="T50" fmla="*/ 80 w 286"/>
                <a:gd name="T51" fmla="*/ 117 h 261"/>
                <a:gd name="T52" fmla="*/ 85 w 286"/>
                <a:gd name="T53" fmla="*/ 111 h 261"/>
                <a:gd name="T54" fmla="*/ 123 w 286"/>
                <a:gd name="T55" fmla="*/ 111 h 261"/>
                <a:gd name="T56" fmla="*/ 123 w 286"/>
                <a:gd name="T57" fmla="*/ 73 h 261"/>
                <a:gd name="T58" fmla="*/ 129 w 286"/>
                <a:gd name="T59" fmla="*/ 68 h 261"/>
                <a:gd name="T60" fmla="*/ 157 w 286"/>
                <a:gd name="T61" fmla="*/ 68 h 261"/>
                <a:gd name="T62" fmla="*/ 163 w 286"/>
                <a:gd name="T63" fmla="*/ 73 h 261"/>
                <a:gd name="T64" fmla="*/ 163 w 286"/>
                <a:gd name="T65" fmla="*/ 111 h 261"/>
                <a:gd name="T66" fmla="*/ 201 w 286"/>
                <a:gd name="T67" fmla="*/ 111 h 261"/>
                <a:gd name="T68" fmla="*/ 207 w 286"/>
                <a:gd name="T69" fmla="*/ 117 h 261"/>
                <a:gd name="T70" fmla="*/ 207 w 286"/>
                <a:gd name="T71" fmla="*/ 145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6" h="261">
                  <a:moveTo>
                    <a:pt x="279" y="55"/>
                  </a:moveTo>
                  <a:cubicBezTo>
                    <a:pt x="273" y="40"/>
                    <a:pt x="263" y="26"/>
                    <a:pt x="250" y="17"/>
                  </a:cubicBezTo>
                  <a:cubicBezTo>
                    <a:pt x="237" y="7"/>
                    <a:pt x="222" y="1"/>
                    <a:pt x="207" y="1"/>
                  </a:cubicBezTo>
                  <a:cubicBezTo>
                    <a:pt x="181" y="0"/>
                    <a:pt x="158" y="13"/>
                    <a:pt x="143" y="38"/>
                  </a:cubicBezTo>
                  <a:cubicBezTo>
                    <a:pt x="128" y="13"/>
                    <a:pt x="105" y="0"/>
                    <a:pt x="80" y="1"/>
                  </a:cubicBezTo>
                  <a:cubicBezTo>
                    <a:pt x="64" y="1"/>
                    <a:pt x="50" y="7"/>
                    <a:pt x="37" y="17"/>
                  </a:cubicBezTo>
                  <a:cubicBezTo>
                    <a:pt x="23" y="26"/>
                    <a:pt x="13" y="40"/>
                    <a:pt x="8" y="55"/>
                  </a:cubicBezTo>
                  <a:cubicBezTo>
                    <a:pt x="1" y="74"/>
                    <a:pt x="0" y="94"/>
                    <a:pt x="6" y="114"/>
                  </a:cubicBezTo>
                  <a:cubicBezTo>
                    <a:pt x="13" y="137"/>
                    <a:pt x="28" y="159"/>
                    <a:pt x="50" y="180"/>
                  </a:cubicBezTo>
                  <a:cubicBezTo>
                    <a:pt x="82" y="210"/>
                    <a:pt x="129" y="249"/>
                    <a:pt x="139" y="258"/>
                  </a:cubicBezTo>
                  <a:cubicBezTo>
                    <a:pt x="143" y="261"/>
                    <a:pt x="143" y="261"/>
                    <a:pt x="143" y="261"/>
                  </a:cubicBezTo>
                  <a:cubicBezTo>
                    <a:pt x="148" y="258"/>
                    <a:pt x="148" y="258"/>
                    <a:pt x="148" y="258"/>
                  </a:cubicBezTo>
                  <a:cubicBezTo>
                    <a:pt x="158" y="249"/>
                    <a:pt x="204" y="210"/>
                    <a:pt x="237" y="180"/>
                  </a:cubicBezTo>
                  <a:cubicBezTo>
                    <a:pt x="259" y="159"/>
                    <a:pt x="273" y="137"/>
                    <a:pt x="280" y="114"/>
                  </a:cubicBezTo>
                  <a:cubicBezTo>
                    <a:pt x="286" y="94"/>
                    <a:pt x="286" y="74"/>
                    <a:pt x="279" y="55"/>
                  </a:cubicBezTo>
                  <a:close/>
                  <a:moveTo>
                    <a:pt x="207" y="145"/>
                  </a:moveTo>
                  <a:cubicBezTo>
                    <a:pt x="207" y="149"/>
                    <a:pt x="204" y="151"/>
                    <a:pt x="201" y="151"/>
                  </a:cubicBezTo>
                  <a:cubicBezTo>
                    <a:pt x="163" y="151"/>
                    <a:pt x="163" y="151"/>
                    <a:pt x="163" y="151"/>
                  </a:cubicBezTo>
                  <a:cubicBezTo>
                    <a:pt x="163" y="189"/>
                    <a:pt x="163" y="189"/>
                    <a:pt x="163" y="189"/>
                  </a:cubicBezTo>
                  <a:cubicBezTo>
                    <a:pt x="163" y="192"/>
                    <a:pt x="161" y="195"/>
                    <a:pt x="157" y="195"/>
                  </a:cubicBezTo>
                  <a:cubicBezTo>
                    <a:pt x="129" y="195"/>
                    <a:pt x="129" y="195"/>
                    <a:pt x="129" y="195"/>
                  </a:cubicBezTo>
                  <a:cubicBezTo>
                    <a:pt x="126" y="195"/>
                    <a:pt x="123" y="192"/>
                    <a:pt x="123" y="189"/>
                  </a:cubicBezTo>
                  <a:cubicBezTo>
                    <a:pt x="123" y="151"/>
                    <a:pt x="123" y="151"/>
                    <a:pt x="123" y="151"/>
                  </a:cubicBezTo>
                  <a:cubicBezTo>
                    <a:pt x="85" y="151"/>
                    <a:pt x="85" y="151"/>
                    <a:pt x="85" y="151"/>
                  </a:cubicBezTo>
                  <a:cubicBezTo>
                    <a:pt x="82" y="151"/>
                    <a:pt x="80" y="149"/>
                    <a:pt x="80" y="145"/>
                  </a:cubicBezTo>
                  <a:cubicBezTo>
                    <a:pt x="80" y="117"/>
                    <a:pt x="80" y="117"/>
                    <a:pt x="80" y="117"/>
                  </a:cubicBezTo>
                  <a:cubicBezTo>
                    <a:pt x="80" y="114"/>
                    <a:pt x="82" y="111"/>
                    <a:pt x="85" y="111"/>
                  </a:cubicBezTo>
                  <a:cubicBezTo>
                    <a:pt x="123" y="111"/>
                    <a:pt x="123" y="111"/>
                    <a:pt x="123" y="111"/>
                  </a:cubicBezTo>
                  <a:cubicBezTo>
                    <a:pt x="123" y="73"/>
                    <a:pt x="123" y="73"/>
                    <a:pt x="123" y="73"/>
                  </a:cubicBezTo>
                  <a:cubicBezTo>
                    <a:pt x="123" y="70"/>
                    <a:pt x="126" y="68"/>
                    <a:pt x="129" y="68"/>
                  </a:cubicBezTo>
                  <a:cubicBezTo>
                    <a:pt x="157" y="68"/>
                    <a:pt x="157" y="68"/>
                    <a:pt x="157" y="68"/>
                  </a:cubicBezTo>
                  <a:cubicBezTo>
                    <a:pt x="161" y="68"/>
                    <a:pt x="163" y="70"/>
                    <a:pt x="163" y="73"/>
                  </a:cubicBezTo>
                  <a:cubicBezTo>
                    <a:pt x="163" y="111"/>
                    <a:pt x="163" y="111"/>
                    <a:pt x="163" y="111"/>
                  </a:cubicBezTo>
                  <a:cubicBezTo>
                    <a:pt x="201" y="111"/>
                    <a:pt x="201" y="111"/>
                    <a:pt x="201" y="111"/>
                  </a:cubicBezTo>
                  <a:cubicBezTo>
                    <a:pt x="204" y="111"/>
                    <a:pt x="207" y="114"/>
                    <a:pt x="207" y="117"/>
                  </a:cubicBezTo>
                  <a:lnTo>
                    <a:pt x="207" y="14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2721" tIns="41360" rIns="82721" bIns="41360" numCol="1" anchor="t" anchorCtr="0" compatLnSpc="1">
              <a:prstTxWarp prst="textNoShape">
                <a:avLst/>
              </a:prstTxWarp>
            </a:bodyPr>
            <a:lstStyle/>
            <a:p>
              <a:pPr marL="0" marR="0" lvl="0" indent="0" algn="l" defTabSz="821834"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Univers Light"/>
                <a:ea typeface="+mn-ea"/>
                <a:cs typeface="Calibri" panose="020F0502020204030204" pitchFamily="34" charset="0"/>
              </a:endParaRPr>
            </a:p>
          </p:txBody>
        </p:sp>
        <p:sp>
          <p:nvSpPr>
            <p:cNvPr id="30" name="Freeform 195">
              <a:extLst>
                <a:ext uri="{FF2B5EF4-FFF2-40B4-BE49-F238E27FC236}">
                  <a16:creationId xmlns:a16="http://schemas.microsoft.com/office/drawing/2014/main" id="{7907853A-0DEE-4598-BD69-C0E3FF959EC1}"/>
                </a:ext>
              </a:extLst>
            </p:cNvPr>
            <p:cNvSpPr>
              <a:spLocks/>
            </p:cNvSpPr>
            <p:nvPr/>
          </p:nvSpPr>
          <p:spPr bwMode="auto">
            <a:xfrm>
              <a:off x="6885600" y="4510962"/>
              <a:ext cx="451984" cy="622775"/>
            </a:xfrm>
            <a:custGeom>
              <a:avLst/>
              <a:gdLst>
                <a:gd name="T0" fmla="*/ 6 w 259"/>
                <a:gd name="T1" fmla="*/ 105 h 360"/>
                <a:gd name="T2" fmla="*/ 7 w 259"/>
                <a:gd name="T3" fmla="*/ 38 h 360"/>
                <a:gd name="T4" fmla="*/ 16 w 259"/>
                <a:gd name="T5" fmla="*/ 19 h 360"/>
                <a:gd name="T6" fmla="*/ 23 w 259"/>
                <a:gd name="T7" fmla="*/ 23 h 360"/>
                <a:gd name="T8" fmla="*/ 34 w 259"/>
                <a:gd name="T9" fmla="*/ 2 h 360"/>
                <a:gd name="T10" fmla="*/ 43 w 259"/>
                <a:gd name="T11" fmla="*/ 35 h 360"/>
                <a:gd name="T12" fmla="*/ 56 w 259"/>
                <a:gd name="T13" fmla="*/ 80 h 360"/>
                <a:gd name="T14" fmla="*/ 56 w 259"/>
                <a:gd name="T15" fmla="*/ 117 h 360"/>
                <a:gd name="T16" fmla="*/ 102 w 259"/>
                <a:gd name="T17" fmla="*/ 159 h 360"/>
                <a:gd name="T18" fmla="*/ 136 w 259"/>
                <a:gd name="T19" fmla="*/ 188 h 360"/>
                <a:gd name="T20" fmla="*/ 243 w 259"/>
                <a:gd name="T21" fmla="*/ 247 h 360"/>
                <a:gd name="T22" fmla="*/ 259 w 259"/>
                <a:gd name="T23" fmla="*/ 317 h 360"/>
                <a:gd name="T24" fmla="*/ 258 w 259"/>
                <a:gd name="T25" fmla="*/ 360 h 360"/>
                <a:gd name="T26" fmla="*/ 168 w 259"/>
                <a:gd name="T27" fmla="*/ 358 h 360"/>
                <a:gd name="T28" fmla="*/ 168 w 259"/>
                <a:gd name="T29" fmla="*/ 335 h 360"/>
                <a:gd name="T30" fmla="*/ 116 w 259"/>
                <a:gd name="T31" fmla="*/ 271 h 360"/>
                <a:gd name="T32" fmla="*/ 69 w 259"/>
                <a:gd name="T33" fmla="*/ 241 h 360"/>
                <a:gd name="T34" fmla="*/ 44 w 259"/>
                <a:gd name="T35" fmla="*/ 216 h 360"/>
                <a:gd name="T36" fmla="*/ 20 w 259"/>
                <a:gd name="T37" fmla="*/ 159 h 360"/>
                <a:gd name="T38" fmla="*/ 6 w 259"/>
                <a:gd name="T39" fmla="*/ 10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9" h="360">
                  <a:moveTo>
                    <a:pt x="6" y="105"/>
                  </a:moveTo>
                  <a:cubicBezTo>
                    <a:pt x="11" y="94"/>
                    <a:pt x="8" y="54"/>
                    <a:pt x="7" y="38"/>
                  </a:cubicBezTo>
                  <a:cubicBezTo>
                    <a:pt x="6" y="22"/>
                    <a:pt x="11" y="19"/>
                    <a:pt x="16" y="19"/>
                  </a:cubicBezTo>
                  <a:cubicBezTo>
                    <a:pt x="17" y="19"/>
                    <a:pt x="20" y="20"/>
                    <a:pt x="23" y="23"/>
                  </a:cubicBezTo>
                  <a:cubicBezTo>
                    <a:pt x="23" y="10"/>
                    <a:pt x="27" y="0"/>
                    <a:pt x="34" y="2"/>
                  </a:cubicBezTo>
                  <a:cubicBezTo>
                    <a:pt x="40" y="3"/>
                    <a:pt x="43" y="8"/>
                    <a:pt x="43" y="35"/>
                  </a:cubicBezTo>
                  <a:cubicBezTo>
                    <a:pt x="49" y="40"/>
                    <a:pt x="56" y="52"/>
                    <a:pt x="56" y="80"/>
                  </a:cubicBezTo>
                  <a:cubicBezTo>
                    <a:pt x="56" y="97"/>
                    <a:pt x="56" y="109"/>
                    <a:pt x="56" y="117"/>
                  </a:cubicBezTo>
                  <a:cubicBezTo>
                    <a:pt x="73" y="124"/>
                    <a:pt x="93" y="148"/>
                    <a:pt x="102" y="159"/>
                  </a:cubicBezTo>
                  <a:cubicBezTo>
                    <a:pt x="111" y="173"/>
                    <a:pt x="122" y="186"/>
                    <a:pt x="136" y="188"/>
                  </a:cubicBezTo>
                  <a:cubicBezTo>
                    <a:pt x="195" y="189"/>
                    <a:pt x="230" y="226"/>
                    <a:pt x="243" y="247"/>
                  </a:cubicBezTo>
                  <a:cubicBezTo>
                    <a:pt x="256" y="268"/>
                    <a:pt x="259" y="290"/>
                    <a:pt x="259" y="317"/>
                  </a:cubicBezTo>
                  <a:cubicBezTo>
                    <a:pt x="258" y="360"/>
                    <a:pt x="258" y="360"/>
                    <a:pt x="258" y="360"/>
                  </a:cubicBezTo>
                  <a:cubicBezTo>
                    <a:pt x="168" y="358"/>
                    <a:pt x="168" y="358"/>
                    <a:pt x="168" y="358"/>
                  </a:cubicBezTo>
                  <a:cubicBezTo>
                    <a:pt x="168" y="335"/>
                    <a:pt x="168" y="335"/>
                    <a:pt x="168" y="335"/>
                  </a:cubicBezTo>
                  <a:cubicBezTo>
                    <a:pt x="168" y="310"/>
                    <a:pt x="152" y="293"/>
                    <a:pt x="116" y="271"/>
                  </a:cubicBezTo>
                  <a:cubicBezTo>
                    <a:pt x="98" y="260"/>
                    <a:pt x="77" y="245"/>
                    <a:pt x="69" y="241"/>
                  </a:cubicBezTo>
                  <a:cubicBezTo>
                    <a:pt x="62" y="237"/>
                    <a:pt x="47" y="230"/>
                    <a:pt x="44" y="216"/>
                  </a:cubicBezTo>
                  <a:cubicBezTo>
                    <a:pt x="42" y="202"/>
                    <a:pt x="30" y="175"/>
                    <a:pt x="20" y="159"/>
                  </a:cubicBezTo>
                  <a:cubicBezTo>
                    <a:pt x="10" y="143"/>
                    <a:pt x="0" y="127"/>
                    <a:pt x="6" y="105"/>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2721" tIns="41360" rIns="82721" bIns="41360" numCol="1" anchor="t" anchorCtr="0" compatLnSpc="1">
              <a:prstTxWarp prst="textNoShape">
                <a:avLst/>
              </a:prstTxWarp>
            </a:bodyPr>
            <a:lstStyle/>
            <a:p>
              <a:pPr marL="0" marR="0" lvl="0" indent="0" algn="l" defTabSz="821834"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Univers Light"/>
                <a:ea typeface="+mn-ea"/>
                <a:cs typeface="Calibri" panose="020F0502020204030204" pitchFamily="34" charset="0"/>
              </a:endParaRPr>
            </a:p>
          </p:txBody>
        </p:sp>
        <p:sp>
          <p:nvSpPr>
            <p:cNvPr id="31" name="Freeform 196">
              <a:extLst>
                <a:ext uri="{FF2B5EF4-FFF2-40B4-BE49-F238E27FC236}">
                  <a16:creationId xmlns:a16="http://schemas.microsoft.com/office/drawing/2014/main" id="{C0527BE6-66AF-42EF-8827-00B66AE030F6}"/>
                </a:ext>
              </a:extLst>
            </p:cNvPr>
            <p:cNvSpPr>
              <a:spLocks/>
            </p:cNvSpPr>
            <p:nvPr/>
          </p:nvSpPr>
          <p:spPr bwMode="auto">
            <a:xfrm>
              <a:off x="7331789" y="4510962"/>
              <a:ext cx="451984" cy="622775"/>
            </a:xfrm>
            <a:custGeom>
              <a:avLst/>
              <a:gdLst>
                <a:gd name="T0" fmla="*/ 253 w 259"/>
                <a:gd name="T1" fmla="*/ 105 h 360"/>
                <a:gd name="T2" fmla="*/ 252 w 259"/>
                <a:gd name="T3" fmla="*/ 38 h 360"/>
                <a:gd name="T4" fmla="*/ 244 w 259"/>
                <a:gd name="T5" fmla="*/ 19 h 360"/>
                <a:gd name="T6" fmla="*/ 237 w 259"/>
                <a:gd name="T7" fmla="*/ 23 h 360"/>
                <a:gd name="T8" fmla="*/ 225 w 259"/>
                <a:gd name="T9" fmla="*/ 2 h 360"/>
                <a:gd name="T10" fmla="*/ 217 w 259"/>
                <a:gd name="T11" fmla="*/ 35 h 360"/>
                <a:gd name="T12" fmla="*/ 203 w 259"/>
                <a:gd name="T13" fmla="*/ 80 h 360"/>
                <a:gd name="T14" fmla="*/ 204 w 259"/>
                <a:gd name="T15" fmla="*/ 117 h 360"/>
                <a:gd name="T16" fmla="*/ 158 w 259"/>
                <a:gd name="T17" fmla="*/ 159 h 360"/>
                <a:gd name="T18" fmla="*/ 124 w 259"/>
                <a:gd name="T19" fmla="*/ 188 h 360"/>
                <a:gd name="T20" fmla="*/ 16 w 259"/>
                <a:gd name="T21" fmla="*/ 247 h 360"/>
                <a:gd name="T22" fmla="*/ 1 w 259"/>
                <a:gd name="T23" fmla="*/ 317 h 360"/>
                <a:gd name="T24" fmla="*/ 1 w 259"/>
                <a:gd name="T25" fmla="*/ 360 h 360"/>
                <a:gd name="T26" fmla="*/ 92 w 259"/>
                <a:gd name="T27" fmla="*/ 358 h 360"/>
                <a:gd name="T28" fmla="*/ 91 w 259"/>
                <a:gd name="T29" fmla="*/ 335 h 360"/>
                <a:gd name="T30" fmla="*/ 144 w 259"/>
                <a:gd name="T31" fmla="*/ 271 h 360"/>
                <a:gd name="T32" fmla="*/ 190 w 259"/>
                <a:gd name="T33" fmla="*/ 241 h 360"/>
                <a:gd name="T34" fmla="*/ 215 w 259"/>
                <a:gd name="T35" fmla="*/ 216 h 360"/>
                <a:gd name="T36" fmla="*/ 239 w 259"/>
                <a:gd name="T37" fmla="*/ 159 h 360"/>
                <a:gd name="T38" fmla="*/ 253 w 259"/>
                <a:gd name="T39" fmla="*/ 10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9" h="360">
                  <a:moveTo>
                    <a:pt x="253" y="105"/>
                  </a:moveTo>
                  <a:cubicBezTo>
                    <a:pt x="249" y="94"/>
                    <a:pt x="252" y="54"/>
                    <a:pt x="252" y="38"/>
                  </a:cubicBezTo>
                  <a:cubicBezTo>
                    <a:pt x="253" y="22"/>
                    <a:pt x="248" y="19"/>
                    <a:pt x="244" y="19"/>
                  </a:cubicBezTo>
                  <a:cubicBezTo>
                    <a:pt x="242" y="19"/>
                    <a:pt x="239" y="20"/>
                    <a:pt x="237" y="23"/>
                  </a:cubicBezTo>
                  <a:cubicBezTo>
                    <a:pt x="236" y="10"/>
                    <a:pt x="233" y="0"/>
                    <a:pt x="225" y="2"/>
                  </a:cubicBezTo>
                  <a:cubicBezTo>
                    <a:pt x="220" y="3"/>
                    <a:pt x="216" y="8"/>
                    <a:pt x="217" y="35"/>
                  </a:cubicBezTo>
                  <a:cubicBezTo>
                    <a:pt x="210" y="40"/>
                    <a:pt x="203" y="52"/>
                    <a:pt x="203" y="80"/>
                  </a:cubicBezTo>
                  <a:cubicBezTo>
                    <a:pt x="203" y="97"/>
                    <a:pt x="203" y="109"/>
                    <a:pt x="204" y="117"/>
                  </a:cubicBezTo>
                  <a:cubicBezTo>
                    <a:pt x="187" y="124"/>
                    <a:pt x="166" y="148"/>
                    <a:pt x="158" y="159"/>
                  </a:cubicBezTo>
                  <a:cubicBezTo>
                    <a:pt x="148" y="173"/>
                    <a:pt x="137" y="186"/>
                    <a:pt x="124" y="188"/>
                  </a:cubicBezTo>
                  <a:cubicBezTo>
                    <a:pt x="64" y="189"/>
                    <a:pt x="29" y="226"/>
                    <a:pt x="16" y="247"/>
                  </a:cubicBezTo>
                  <a:cubicBezTo>
                    <a:pt x="3" y="268"/>
                    <a:pt x="0" y="290"/>
                    <a:pt x="1" y="317"/>
                  </a:cubicBezTo>
                  <a:cubicBezTo>
                    <a:pt x="1" y="360"/>
                    <a:pt x="1" y="360"/>
                    <a:pt x="1" y="360"/>
                  </a:cubicBezTo>
                  <a:cubicBezTo>
                    <a:pt x="92" y="358"/>
                    <a:pt x="92" y="358"/>
                    <a:pt x="92" y="358"/>
                  </a:cubicBezTo>
                  <a:cubicBezTo>
                    <a:pt x="91" y="335"/>
                    <a:pt x="91" y="335"/>
                    <a:pt x="91" y="335"/>
                  </a:cubicBezTo>
                  <a:cubicBezTo>
                    <a:pt x="91" y="310"/>
                    <a:pt x="107" y="293"/>
                    <a:pt x="144" y="271"/>
                  </a:cubicBezTo>
                  <a:cubicBezTo>
                    <a:pt x="161" y="260"/>
                    <a:pt x="183" y="245"/>
                    <a:pt x="190" y="241"/>
                  </a:cubicBezTo>
                  <a:cubicBezTo>
                    <a:pt x="197" y="237"/>
                    <a:pt x="213" y="230"/>
                    <a:pt x="215" y="216"/>
                  </a:cubicBezTo>
                  <a:cubicBezTo>
                    <a:pt x="217" y="202"/>
                    <a:pt x="229" y="175"/>
                    <a:pt x="239" y="159"/>
                  </a:cubicBezTo>
                  <a:cubicBezTo>
                    <a:pt x="250" y="143"/>
                    <a:pt x="259" y="127"/>
                    <a:pt x="253" y="105"/>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2721" tIns="41360" rIns="82721" bIns="41360" numCol="1" anchor="t" anchorCtr="0" compatLnSpc="1">
              <a:prstTxWarp prst="textNoShape">
                <a:avLst/>
              </a:prstTxWarp>
            </a:bodyPr>
            <a:lstStyle/>
            <a:p>
              <a:pPr marL="0" marR="0" lvl="0" indent="0" algn="l" defTabSz="821834"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Univers Light"/>
                <a:ea typeface="+mn-ea"/>
                <a:cs typeface="Calibri" panose="020F0502020204030204" pitchFamily="34" charset="0"/>
              </a:endParaRPr>
            </a:p>
          </p:txBody>
        </p:sp>
        <p:pic>
          <p:nvPicPr>
            <p:cNvPr id="43" name="Picture 42" descr="A large white building&#10;&#10;Description generated with high confidence">
              <a:extLst>
                <a:ext uri="{FF2B5EF4-FFF2-40B4-BE49-F238E27FC236}">
                  <a16:creationId xmlns:a16="http://schemas.microsoft.com/office/drawing/2014/main" id="{A03EB227-71B1-45BC-A46B-DBA3AF778E97}"/>
                </a:ext>
              </a:extLst>
            </p:cNvPr>
            <p:cNvPicPr>
              <a:picLocks noChangeAspect="1"/>
            </p:cNvPicPr>
            <p:nvPr/>
          </p:nvPicPr>
          <p:blipFill rotWithShape="1">
            <a:blip r:embed="rId12" cstate="screen">
              <a:grayscl/>
              <a:extLst>
                <a:ext uri="{28A0092B-C50C-407E-A947-70E740481C1C}">
                  <a14:useLocalDpi xmlns:a14="http://schemas.microsoft.com/office/drawing/2010/main"/>
                </a:ext>
              </a:extLst>
            </a:blip>
            <a:srcRect/>
            <a:stretch/>
          </p:blipFill>
          <p:spPr>
            <a:xfrm>
              <a:off x="5049971" y="1598542"/>
              <a:ext cx="470443" cy="1655064"/>
            </a:xfrm>
            <a:prstGeom prst="rect">
              <a:avLst/>
            </a:prstGeom>
            <a:ln>
              <a:solidFill>
                <a:srgbClr val="C00000"/>
              </a:solidFill>
            </a:ln>
          </p:spPr>
        </p:pic>
        <p:pic>
          <p:nvPicPr>
            <p:cNvPr id="44" name="Picture 43" descr="A night time view of a city&#10;&#10;Description generated with high confidence">
              <a:extLst>
                <a:ext uri="{FF2B5EF4-FFF2-40B4-BE49-F238E27FC236}">
                  <a16:creationId xmlns:a16="http://schemas.microsoft.com/office/drawing/2014/main" id="{56AA9E57-1BB4-4E3E-86A1-39F585A09883}"/>
                </a:ext>
              </a:extLst>
            </p:cNvPr>
            <p:cNvPicPr>
              <a:picLocks noChangeAspect="1"/>
            </p:cNvPicPr>
            <p:nvPr/>
          </p:nvPicPr>
          <p:blipFill rotWithShape="1">
            <a:blip r:embed="rId13" cstate="screen">
              <a:grayscl/>
              <a:extLst>
                <a:ext uri="{28A0092B-C50C-407E-A947-70E740481C1C}">
                  <a14:useLocalDpi xmlns:a14="http://schemas.microsoft.com/office/drawing/2010/main"/>
                </a:ext>
              </a:extLst>
            </a:blip>
            <a:srcRect/>
            <a:stretch/>
          </p:blipFill>
          <p:spPr>
            <a:xfrm>
              <a:off x="8652189" y="1615630"/>
              <a:ext cx="470443" cy="1657096"/>
            </a:xfrm>
            <a:prstGeom prst="rect">
              <a:avLst/>
            </a:prstGeom>
            <a:ln>
              <a:solidFill>
                <a:srgbClr val="FFC000"/>
              </a:solidFill>
            </a:ln>
          </p:spPr>
        </p:pic>
        <p:pic>
          <p:nvPicPr>
            <p:cNvPr id="45" name="Picture 44" descr="A picture containing grass, outdoor, sky, outdoor object&#10;&#10;Description generated with very high confidence">
              <a:extLst>
                <a:ext uri="{FF2B5EF4-FFF2-40B4-BE49-F238E27FC236}">
                  <a16:creationId xmlns:a16="http://schemas.microsoft.com/office/drawing/2014/main" id="{66D1F600-3ACA-493E-B0B0-9508BF8A9493}"/>
                </a:ext>
              </a:extLst>
            </p:cNvPr>
            <p:cNvPicPr>
              <a:picLocks noChangeAspect="1"/>
            </p:cNvPicPr>
            <p:nvPr/>
          </p:nvPicPr>
          <p:blipFill rotWithShape="1">
            <a:blip r:embed="rId14" cstate="screen">
              <a:grayscl/>
              <a:extLst>
                <a:ext uri="{28A0092B-C50C-407E-A947-70E740481C1C}">
                  <a14:useLocalDpi xmlns:a14="http://schemas.microsoft.com/office/drawing/2010/main"/>
                </a:ext>
              </a:extLst>
            </a:blip>
            <a:srcRect/>
            <a:stretch/>
          </p:blipFill>
          <p:spPr>
            <a:xfrm>
              <a:off x="5049970" y="3577130"/>
              <a:ext cx="470443" cy="1655064"/>
            </a:xfrm>
            <a:prstGeom prst="rect">
              <a:avLst/>
            </a:prstGeom>
            <a:ln>
              <a:solidFill>
                <a:srgbClr val="006600"/>
              </a:solidFill>
            </a:ln>
          </p:spPr>
        </p:pic>
        <p:pic>
          <p:nvPicPr>
            <p:cNvPr id="46" name="Picture 45" descr="A group of people posing for the camera&#10;&#10;Description generated with very high confidence">
              <a:extLst>
                <a:ext uri="{FF2B5EF4-FFF2-40B4-BE49-F238E27FC236}">
                  <a16:creationId xmlns:a16="http://schemas.microsoft.com/office/drawing/2014/main" id="{43EDE2EE-07B1-45BD-9806-47AEA5C55D84}"/>
                </a:ext>
              </a:extLst>
            </p:cNvPr>
            <p:cNvPicPr>
              <a:picLocks noChangeAspect="1"/>
            </p:cNvPicPr>
            <p:nvPr/>
          </p:nvPicPr>
          <p:blipFill rotWithShape="1">
            <a:blip r:embed="rId15" cstate="screen">
              <a:grayscl/>
              <a:extLst>
                <a:ext uri="{28A0092B-C50C-407E-A947-70E740481C1C}">
                  <a14:useLocalDpi xmlns:a14="http://schemas.microsoft.com/office/drawing/2010/main"/>
                </a:ext>
              </a:extLst>
            </a:blip>
            <a:srcRect/>
            <a:stretch/>
          </p:blipFill>
          <p:spPr>
            <a:xfrm>
              <a:off x="8653272" y="3577130"/>
              <a:ext cx="470443" cy="1655064"/>
            </a:xfrm>
            <a:prstGeom prst="rect">
              <a:avLst/>
            </a:prstGeom>
            <a:ln>
              <a:solidFill>
                <a:srgbClr val="00B0F0"/>
              </a:solidFill>
            </a:ln>
          </p:spPr>
        </p:pic>
      </p:grpSp>
      <p:graphicFrame>
        <p:nvGraphicFramePr>
          <p:cNvPr id="7" name="Table 6">
            <a:extLst>
              <a:ext uri="{FF2B5EF4-FFF2-40B4-BE49-F238E27FC236}">
                <a16:creationId xmlns:a16="http://schemas.microsoft.com/office/drawing/2014/main" id="{EDBCA3DA-45AB-4654-B665-AA1ECAB2F080}"/>
              </a:ext>
            </a:extLst>
          </p:cNvPr>
          <p:cNvGraphicFramePr>
            <a:graphicFrameLocks noGrp="1"/>
          </p:cNvGraphicFramePr>
          <p:nvPr>
            <p:extLst>
              <p:ext uri="{D42A27DB-BD31-4B8C-83A1-F6EECF244321}">
                <p14:modId xmlns:p14="http://schemas.microsoft.com/office/powerpoint/2010/main" val="3255822544"/>
              </p:ext>
            </p:extLst>
          </p:nvPr>
        </p:nvGraphicFramePr>
        <p:xfrm>
          <a:off x="208818" y="5543189"/>
          <a:ext cx="11582400" cy="479890"/>
        </p:xfrm>
        <a:graphic>
          <a:graphicData uri="http://schemas.openxmlformats.org/drawingml/2006/table">
            <a:tbl>
              <a:tblPr firstRow="1" bandRow="1">
                <a:tableStyleId>{5C22544A-7EE6-4342-B048-85BDC9FD1C3A}</a:tableStyleId>
              </a:tblPr>
              <a:tblGrid>
                <a:gridCol w="1930400">
                  <a:extLst>
                    <a:ext uri="{9D8B030D-6E8A-4147-A177-3AD203B41FA5}">
                      <a16:colId xmlns:a16="http://schemas.microsoft.com/office/drawing/2014/main" val="1469376157"/>
                    </a:ext>
                  </a:extLst>
                </a:gridCol>
                <a:gridCol w="1930400">
                  <a:extLst>
                    <a:ext uri="{9D8B030D-6E8A-4147-A177-3AD203B41FA5}">
                      <a16:colId xmlns:a16="http://schemas.microsoft.com/office/drawing/2014/main" val="3847923122"/>
                    </a:ext>
                  </a:extLst>
                </a:gridCol>
                <a:gridCol w="1930400">
                  <a:extLst>
                    <a:ext uri="{9D8B030D-6E8A-4147-A177-3AD203B41FA5}">
                      <a16:colId xmlns:a16="http://schemas.microsoft.com/office/drawing/2014/main" val="2827801357"/>
                    </a:ext>
                  </a:extLst>
                </a:gridCol>
                <a:gridCol w="1930400">
                  <a:extLst>
                    <a:ext uri="{9D8B030D-6E8A-4147-A177-3AD203B41FA5}">
                      <a16:colId xmlns:a16="http://schemas.microsoft.com/office/drawing/2014/main" val="3789249880"/>
                    </a:ext>
                  </a:extLst>
                </a:gridCol>
                <a:gridCol w="1930400">
                  <a:extLst>
                    <a:ext uri="{9D8B030D-6E8A-4147-A177-3AD203B41FA5}">
                      <a16:colId xmlns:a16="http://schemas.microsoft.com/office/drawing/2014/main" val="4191179477"/>
                    </a:ext>
                  </a:extLst>
                </a:gridCol>
                <a:gridCol w="1930400">
                  <a:extLst>
                    <a:ext uri="{9D8B030D-6E8A-4147-A177-3AD203B41FA5}">
                      <a16:colId xmlns:a16="http://schemas.microsoft.com/office/drawing/2014/main" val="1415867943"/>
                    </a:ext>
                  </a:extLst>
                </a:gridCol>
              </a:tblGrid>
              <a:tr h="479890">
                <a:tc>
                  <a:txBody>
                    <a:bodyPr/>
                    <a:lstStyle/>
                    <a:p>
                      <a:pPr algn="ctr"/>
                      <a:r>
                        <a:rPr lang="en-US" sz="1200" dirty="0"/>
                        <a:t>Job creation at scale</a:t>
                      </a:r>
                    </a:p>
                  </a:txBody>
                  <a:tcPr anchor="ctr">
                    <a:solidFill>
                      <a:schemeClr val="tx2"/>
                    </a:solidFill>
                  </a:tcPr>
                </a:tc>
                <a:tc>
                  <a:txBody>
                    <a:bodyPr/>
                    <a:lstStyle/>
                    <a:p>
                      <a:pPr algn="ctr"/>
                      <a:r>
                        <a:rPr lang="en-US" sz="1200" dirty="0"/>
                        <a:t>Infrastructure investment</a:t>
                      </a:r>
                    </a:p>
                  </a:txBody>
                  <a:tcPr anchor="ctr">
                    <a:solidFill>
                      <a:schemeClr val="tx2"/>
                    </a:solidFill>
                  </a:tcPr>
                </a:tc>
                <a:tc>
                  <a:txBody>
                    <a:bodyPr/>
                    <a:lstStyle/>
                    <a:p>
                      <a:pPr algn="ctr"/>
                      <a:r>
                        <a:rPr lang="en-US" sz="1200" dirty="0"/>
                        <a:t>Competitive utility costs</a:t>
                      </a:r>
                    </a:p>
                  </a:txBody>
                  <a:tcPr anchor="ctr">
                    <a:solidFill>
                      <a:schemeClr val="tx2"/>
                    </a:solidFill>
                  </a:tcPr>
                </a:tc>
                <a:tc>
                  <a:txBody>
                    <a:bodyPr/>
                    <a:lstStyle/>
                    <a:p>
                      <a:pPr algn="ctr"/>
                      <a:r>
                        <a:rPr lang="en-US" sz="1200" dirty="0"/>
                        <a:t>Governance</a:t>
                      </a:r>
                    </a:p>
                  </a:txBody>
                  <a:tcPr anchor="ctr">
                    <a:solidFill>
                      <a:schemeClr val="tx2"/>
                    </a:solidFill>
                  </a:tcPr>
                </a:tc>
                <a:tc>
                  <a:txBody>
                    <a:bodyPr/>
                    <a:lstStyle/>
                    <a:p>
                      <a:pPr algn="ctr"/>
                      <a:r>
                        <a:rPr lang="en-US" sz="1200" dirty="0"/>
                        <a:t>Security</a:t>
                      </a:r>
                    </a:p>
                  </a:txBody>
                  <a:tcPr anchor="ctr">
                    <a:solidFill>
                      <a:schemeClr val="tx2"/>
                    </a:solidFill>
                  </a:tcPr>
                </a:tc>
                <a:tc>
                  <a:txBody>
                    <a:bodyPr/>
                    <a:lstStyle/>
                    <a:p>
                      <a:pPr algn="ctr"/>
                      <a:r>
                        <a:rPr lang="en-US" sz="1200" dirty="0"/>
                        <a:t>Technology innovation</a:t>
                      </a:r>
                    </a:p>
                  </a:txBody>
                  <a:tcPr anchor="ctr">
                    <a:solidFill>
                      <a:schemeClr val="tx2"/>
                    </a:solidFill>
                  </a:tcPr>
                </a:tc>
                <a:extLst>
                  <a:ext uri="{0D108BD9-81ED-4DB2-BD59-A6C34878D82A}">
                    <a16:rowId xmlns:a16="http://schemas.microsoft.com/office/drawing/2014/main" val="3535740191"/>
                  </a:ext>
                </a:extLst>
              </a:tr>
            </a:tbl>
          </a:graphicData>
        </a:graphic>
      </p:graphicFrame>
    </p:spTree>
    <p:extLst>
      <p:ext uri="{BB962C8B-B14F-4D97-AF65-F5344CB8AC3E}">
        <p14:creationId xmlns:p14="http://schemas.microsoft.com/office/powerpoint/2010/main" val="19417936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6111"/>
            <a:ext cx="11949113" cy="672758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5">
            <a:extLst>
              <a:ext uri="{FF2B5EF4-FFF2-40B4-BE49-F238E27FC236}">
                <a16:creationId xmlns:a16="http://schemas.microsoft.com/office/drawing/2014/main" id="{3EB5073C-6DCF-41EC-9F62-E3BB0B2BA378}"/>
              </a:ext>
            </a:extLst>
          </p:cNvPr>
          <p:cNvSpPr>
            <a:spLocks noGrp="1"/>
          </p:cNvSpPr>
          <p:nvPr>
            <p:ph type="title"/>
          </p:nvPr>
        </p:nvSpPr>
        <p:spPr>
          <a:xfrm>
            <a:off x="2875755" y="1036638"/>
            <a:ext cx="5765738" cy="2538345"/>
          </a:xfrm>
        </p:spPr>
        <p:txBody>
          <a:bodyPr/>
          <a:lstStyle/>
          <a:p>
            <a:pPr algn="ctr"/>
            <a:r>
              <a:rPr lang="en-US" dirty="0"/>
              <a:t>Thank you</a:t>
            </a:r>
          </a:p>
        </p:txBody>
      </p:sp>
      <p:sp>
        <p:nvSpPr>
          <p:cNvPr id="9" name="Rectangle 8"/>
          <p:cNvSpPr/>
          <p:nvPr/>
        </p:nvSpPr>
        <p:spPr>
          <a:xfrm>
            <a:off x="-1" y="-6111"/>
            <a:ext cx="11949113" cy="89034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 y="884238"/>
            <a:ext cx="11934464" cy="152400"/>
          </a:xfrm>
          <a:prstGeom prst="rect">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p:cNvGrpSpPr/>
          <p:nvPr/>
        </p:nvGrpSpPr>
        <p:grpSpPr>
          <a:xfrm flipV="1">
            <a:off x="0" y="5708889"/>
            <a:ext cx="11949113" cy="1042749"/>
            <a:chOff x="0" y="5708889"/>
            <a:chExt cx="11949113" cy="1042749"/>
          </a:xfrm>
        </p:grpSpPr>
        <p:sp>
          <p:nvSpPr>
            <p:cNvPr id="12" name="Rectangle 11"/>
            <p:cNvSpPr/>
            <p:nvPr/>
          </p:nvSpPr>
          <p:spPr>
            <a:xfrm>
              <a:off x="0" y="5708889"/>
              <a:ext cx="11949113" cy="89034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 y="6599238"/>
              <a:ext cx="11934462" cy="152400"/>
            </a:xfrm>
            <a:prstGeom prst="rect">
              <a:avLst/>
            </a:prstGeom>
            <a:solidFill>
              <a:srgbClr val="C0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Rectangle 14">
            <a:extLst>
              <a:ext uri="{FF2B5EF4-FFF2-40B4-BE49-F238E27FC236}">
                <a16:creationId xmlns:a16="http://schemas.microsoft.com/office/drawing/2014/main" id="{F9E26221-D55F-4D21-8784-D0078177D8D9}"/>
              </a:ext>
            </a:extLst>
          </p:cNvPr>
          <p:cNvSpPr/>
          <p:nvPr/>
        </p:nvSpPr>
        <p:spPr>
          <a:xfrm>
            <a:off x="176030" y="5002491"/>
            <a:ext cx="11582399" cy="553998"/>
          </a:xfrm>
          <a:prstGeom prst="rect">
            <a:avLst/>
          </a:prstGeom>
        </p:spPr>
        <p:txBody>
          <a:bodyPr wrap="square">
            <a:spAutoFit/>
          </a:bodyPr>
          <a:lstStyle/>
          <a:p>
            <a:r>
              <a:rPr lang="en-US" sz="1000" b="1" dirty="0">
                <a:solidFill>
                  <a:schemeClr val="bg1"/>
                </a:solidFill>
              </a:rPr>
              <a:t>Disclaimer:</a:t>
            </a:r>
          </a:p>
          <a:p>
            <a:r>
              <a:rPr lang="en-US" sz="1000" dirty="0">
                <a:solidFill>
                  <a:schemeClr val="bg1"/>
                </a:solidFill>
              </a:rPr>
              <a:t>The purpose of this Presentation is to provide recipients with information on proposed program approach for the 500,000 Affordable Homes Program.  This presentation is subject to change as the development framework is challenged and subjected to stakeholder engagement and market sounding. </a:t>
            </a:r>
          </a:p>
        </p:txBody>
      </p:sp>
    </p:spTree>
    <p:extLst>
      <p:ext uri="{BB962C8B-B14F-4D97-AF65-F5344CB8AC3E}">
        <p14:creationId xmlns:p14="http://schemas.microsoft.com/office/powerpoint/2010/main" val="379892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37919-2C73-41CD-AAEC-EAFFE53A4D16}"/>
              </a:ext>
            </a:extLst>
          </p:cNvPr>
          <p:cNvSpPr>
            <a:spLocks noGrp="1"/>
          </p:cNvSpPr>
          <p:nvPr>
            <p:ph type="title"/>
          </p:nvPr>
        </p:nvSpPr>
        <p:spPr/>
        <p:txBody>
          <a:bodyPr>
            <a:normAutofit/>
          </a:bodyPr>
          <a:lstStyle/>
          <a:p>
            <a:r>
              <a:rPr lang="en-US" sz="2000" dirty="0"/>
              <a:t>Why is housing a part of the Big 4 Agenda?</a:t>
            </a:r>
          </a:p>
        </p:txBody>
      </p:sp>
      <p:sp>
        <p:nvSpPr>
          <p:cNvPr id="3" name="Date Placeholder 2">
            <a:extLst>
              <a:ext uri="{FF2B5EF4-FFF2-40B4-BE49-F238E27FC236}">
                <a16:creationId xmlns:a16="http://schemas.microsoft.com/office/drawing/2014/main" id="{45B0944D-26E6-427A-A460-5610A951ED39}"/>
              </a:ext>
            </a:extLst>
          </p:cNvPr>
          <p:cNvSpPr>
            <a:spLocks noGrp="1"/>
          </p:cNvSpPr>
          <p:nvPr>
            <p:ph type="dt" sz="half" idx="10"/>
          </p:nvPr>
        </p:nvSpPr>
        <p:spPr>
          <a:xfrm>
            <a:off x="262793" y="6234598"/>
            <a:ext cx="2688550" cy="357856"/>
          </a:xfrm>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376DD383-C5F3-40EC-9F83-19BEA20ECA00}"/>
              </a:ext>
            </a:extLst>
          </p:cNvPr>
          <p:cNvSpPr>
            <a:spLocks noGrp="1"/>
          </p:cNvSpPr>
          <p:nvPr>
            <p:ph type="ftr" sz="quarter" idx="11"/>
          </p:nvPr>
        </p:nvSpPr>
        <p:spPr/>
        <p:txBody>
          <a:bodyPr/>
          <a:lstStyle/>
          <a:p>
            <a:r>
              <a:rPr lang="en-US" dirty="0"/>
              <a:t>CONFIDENTIAL</a:t>
            </a:r>
          </a:p>
        </p:txBody>
      </p:sp>
      <p:sp>
        <p:nvSpPr>
          <p:cNvPr id="5" name="Slide Number Placeholder 4">
            <a:extLst>
              <a:ext uri="{FF2B5EF4-FFF2-40B4-BE49-F238E27FC236}">
                <a16:creationId xmlns:a16="http://schemas.microsoft.com/office/drawing/2014/main" id="{57B40875-78B1-465D-9565-BA973FB1A4B8}"/>
              </a:ext>
            </a:extLst>
          </p:cNvPr>
          <p:cNvSpPr>
            <a:spLocks noGrp="1"/>
          </p:cNvSpPr>
          <p:nvPr>
            <p:ph type="sldNum" sz="quarter" idx="12"/>
          </p:nvPr>
        </p:nvSpPr>
        <p:spPr/>
        <p:txBody>
          <a:bodyPr/>
          <a:lstStyle/>
          <a:p>
            <a:fld id="{48F63A3B-78C7-47BE-AE5E-E10140E04643}" type="slidenum">
              <a:rPr lang="en-US" smtClean="0"/>
              <a:t>3</a:t>
            </a:fld>
            <a:endParaRPr lang="en-US" dirty="0"/>
          </a:p>
        </p:txBody>
      </p:sp>
      <p:sp>
        <p:nvSpPr>
          <p:cNvPr id="6" name="Content Placeholder 5">
            <a:extLst>
              <a:ext uri="{FF2B5EF4-FFF2-40B4-BE49-F238E27FC236}">
                <a16:creationId xmlns:a16="http://schemas.microsoft.com/office/drawing/2014/main" id="{37913F6C-0E4E-411A-ADA4-478857D3F8FE}"/>
              </a:ext>
            </a:extLst>
          </p:cNvPr>
          <p:cNvSpPr>
            <a:spLocks noGrp="1"/>
          </p:cNvSpPr>
          <p:nvPr>
            <p:ph sz="quarter" idx="13"/>
          </p:nvPr>
        </p:nvSpPr>
        <p:spPr/>
        <p:txBody>
          <a:bodyPr/>
          <a:lstStyle/>
          <a:p>
            <a:r>
              <a:rPr lang="en-US" dirty="0"/>
              <a:t>INTRODUCTION</a:t>
            </a:r>
          </a:p>
        </p:txBody>
      </p:sp>
      <p:grpSp>
        <p:nvGrpSpPr>
          <p:cNvPr id="7" name="Group 6">
            <a:extLst>
              <a:ext uri="{FF2B5EF4-FFF2-40B4-BE49-F238E27FC236}">
                <a16:creationId xmlns:a16="http://schemas.microsoft.com/office/drawing/2014/main" id="{38F00A6D-726C-4767-945E-BD099DC9996E}"/>
              </a:ext>
            </a:extLst>
          </p:cNvPr>
          <p:cNvGrpSpPr/>
          <p:nvPr/>
        </p:nvGrpSpPr>
        <p:grpSpPr>
          <a:xfrm>
            <a:off x="262793" y="1244600"/>
            <a:ext cx="11503757" cy="4737449"/>
            <a:chOff x="262793" y="1244600"/>
            <a:chExt cx="11503757" cy="4737449"/>
          </a:xfrm>
        </p:grpSpPr>
        <p:sp>
          <p:nvSpPr>
            <p:cNvPr id="18" name="Straight Connector 17">
              <a:extLst>
                <a:ext uri="{FF2B5EF4-FFF2-40B4-BE49-F238E27FC236}">
                  <a16:creationId xmlns:a16="http://schemas.microsoft.com/office/drawing/2014/main" id="{8A69E298-6189-4763-85FB-B03AE8586E97}"/>
                </a:ext>
              </a:extLst>
            </p:cNvPr>
            <p:cNvSpPr/>
            <p:nvPr/>
          </p:nvSpPr>
          <p:spPr>
            <a:xfrm>
              <a:off x="2893138" y="5161772"/>
              <a:ext cx="4604515"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9" name="Straight Connector 18">
              <a:extLst>
                <a:ext uri="{FF2B5EF4-FFF2-40B4-BE49-F238E27FC236}">
                  <a16:creationId xmlns:a16="http://schemas.microsoft.com/office/drawing/2014/main" id="{550769F1-9C4C-480E-885E-1D2E57BA1B64}"/>
                </a:ext>
              </a:extLst>
            </p:cNvPr>
            <p:cNvSpPr/>
            <p:nvPr/>
          </p:nvSpPr>
          <p:spPr>
            <a:xfrm>
              <a:off x="2893138" y="4283518"/>
              <a:ext cx="3890992"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0" name="Straight Connector 19">
              <a:extLst>
                <a:ext uri="{FF2B5EF4-FFF2-40B4-BE49-F238E27FC236}">
                  <a16:creationId xmlns:a16="http://schemas.microsoft.com/office/drawing/2014/main" id="{8DE63BEF-73C2-4DBC-AC03-591C60837A60}"/>
                </a:ext>
              </a:extLst>
            </p:cNvPr>
            <p:cNvSpPr/>
            <p:nvPr/>
          </p:nvSpPr>
          <p:spPr>
            <a:xfrm>
              <a:off x="2893138" y="3325019"/>
              <a:ext cx="3633470"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1" name="Straight Connector 20">
              <a:extLst>
                <a:ext uri="{FF2B5EF4-FFF2-40B4-BE49-F238E27FC236}">
                  <a16:creationId xmlns:a16="http://schemas.microsoft.com/office/drawing/2014/main" id="{2574B2CE-5676-4EB7-A9B5-C0E4A2FF511D}"/>
                </a:ext>
              </a:extLst>
            </p:cNvPr>
            <p:cNvSpPr/>
            <p:nvPr/>
          </p:nvSpPr>
          <p:spPr>
            <a:xfrm>
              <a:off x="2893138" y="2391919"/>
              <a:ext cx="3890992"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2" name="Straight Connector 21">
              <a:extLst>
                <a:ext uri="{FF2B5EF4-FFF2-40B4-BE49-F238E27FC236}">
                  <a16:creationId xmlns:a16="http://schemas.microsoft.com/office/drawing/2014/main" id="{EA7F2028-BF86-4B27-BBD5-C625ACF1B999}"/>
                </a:ext>
              </a:extLst>
            </p:cNvPr>
            <p:cNvSpPr/>
            <p:nvPr/>
          </p:nvSpPr>
          <p:spPr>
            <a:xfrm>
              <a:off x="2893138" y="1653365"/>
              <a:ext cx="4604515"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3" name="Rectangle 22">
              <a:extLst>
                <a:ext uri="{FF2B5EF4-FFF2-40B4-BE49-F238E27FC236}">
                  <a16:creationId xmlns:a16="http://schemas.microsoft.com/office/drawing/2014/main" id="{A90F6E04-500D-4678-A0CB-4E6D84C6D21D}"/>
                </a:ext>
              </a:extLst>
            </p:cNvPr>
            <p:cNvSpPr/>
            <p:nvPr/>
          </p:nvSpPr>
          <p:spPr>
            <a:xfrm>
              <a:off x="262793" y="1244600"/>
              <a:ext cx="5446284" cy="4737449"/>
            </a:xfrm>
            <a:prstGeom prst="rect">
              <a:avLst/>
            </a:prstGeom>
            <a:blipFill dpi="0" rotWithShape="1">
              <a:blip r:embed="rId2">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a:stretch>
                <a:fillRect l="-3092" t="-5833" r="-2884" b="-4694"/>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dirty="0"/>
            </a:p>
          </p:txBody>
        </p:sp>
        <p:sp>
          <p:nvSpPr>
            <p:cNvPr id="25" name="Oval 24">
              <a:extLst>
                <a:ext uri="{FF2B5EF4-FFF2-40B4-BE49-F238E27FC236}">
                  <a16:creationId xmlns:a16="http://schemas.microsoft.com/office/drawing/2014/main" id="{6BE66838-D69D-4144-B2BC-DD6240CCDF3A}"/>
                </a:ext>
              </a:extLst>
            </p:cNvPr>
            <p:cNvSpPr/>
            <p:nvPr/>
          </p:nvSpPr>
          <p:spPr>
            <a:xfrm>
              <a:off x="7088888" y="1244600"/>
              <a:ext cx="817530" cy="81753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nchor="ctr"/>
            <a:lstStyle/>
            <a:p>
              <a:pPr algn="ctr"/>
              <a:r>
                <a:rPr lang="en-US" sz="4000" b="1" dirty="0">
                  <a:solidFill>
                    <a:schemeClr val="tx1"/>
                  </a:solidFill>
                </a:rPr>
                <a:t>1</a:t>
              </a:r>
            </a:p>
          </p:txBody>
        </p:sp>
        <p:sp>
          <p:nvSpPr>
            <p:cNvPr id="26" name="Freeform: Shape 25">
              <a:extLst>
                <a:ext uri="{FF2B5EF4-FFF2-40B4-BE49-F238E27FC236}">
                  <a16:creationId xmlns:a16="http://schemas.microsoft.com/office/drawing/2014/main" id="{1C045C8A-5B45-4475-803A-3283AE4FEA1E}"/>
                </a:ext>
              </a:extLst>
            </p:cNvPr>
            <p:cNvSpPr/>
            <p:nvPr/>
          </p:nvSpPr>
          <p:spPr>
            <a:xfrm>
              <a:off x="7906420" y="1244600"/>
              <a:ext cx="3857194" cy="817530"/>
            </a:xfrm>
            <a:custGeom>
              <a:avLst/>
              <a:gdLst>
                <a:gd name="connsiteX0" fmla="*/ 0 w 4036683"/>
                <a:gd name="connsiteY0" fmla="*/ 0 h 817530"/>
                <a:gd name="connsiteX1" fmla="*/ 4036683 w 4036683"/>
                <a:gd name="connsiteY1" fmla="*/ 0 h 817530"/>
                <a:gd name="connsiteX2" fmla="*/ 4036683 w 4036683"/>
                <a:gd name="connsiteY2" fmla="*/ 817530 h 817530"/>
                <a:gd name="connsiteX3" fmla="*/ 0 w 4036683"/>
                <a:gd name="connsiteY3" fmla="*/ 817530 h 817530"/>
                <a:gd name="connsiteX4" fmla="*/ 0 w 4036683"/>
                <a:gd name="connsiteY4" fmla="*/ 0 h 817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6683" h="817530">
                  <a:moveTo>
                    <a:pt x="0" y="0"/>
                  </a:moveTo>
                  <a:lnTo>
                    <a:pt x="4036683" y="0"/>
                  </a:lnTo>
                  <a:lnTo>
                    <a:pt x="4036683" y="817530"/>
                  </a:lnTo>
                  <a:lnTo>
                    <a:pt x="0" y="81753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0" rIns="45720" bIns="0" numCol="1" spcCol="1270" anchor="ctr" anchorCtr="0">
              <a:noAutofit/>
            </a:bodyPr>
            <a:lstStyle/>
            <a:p>
              <a:pPr marL="0" lvl="0" indent="0" algn="l" defTabSz="533400">
                <a:lnSpc>
                  <a:spcPct val="90000"/>
                </a:lnSpc>
                <a:spcBef>
                  <a:spcPct val="0"/>
                </a:spcBef>
                <a:spcAft>
                  <a:spcPct val="35000"/>
                </a:spcAft>
                <a:buNone/>
              </a:pPr>
              <a:r>
                <a:rPr lang="en-US" sz="1400" kern="1200" dirty="0"/>
                <a:t>Housing ranks high after food as a fundamental human need.</a:t>
              </a:r>
            </a:p>
          </p:txBody>
        </p:sp>
        <p:sp>
          <p:nvSpPr>
            <p:cNvPr id="27" name="Oval 26">
              <a:extLst>
                <a:ext uri="{FF2B5EF4-FFF2-40B4-BE49-F238E27FC236}">
                  <a16:creationId xmlns:a16="http://schemas.microsoft.com/office/drawing/2014/main" id="{BEDE98A4-00E7-4214-A21E-F52D90BA06E9}"/>
                </a:ext>
              </a:extLst>
            </p:cNvPr>
            <p:cNvSpPr/>
            <p:nvPr/>
          </p:nvSpPr>
          <p:spPr>
            <a:xfrm>
              <a:off x="6375366" y="1983154"/>
              <a:ext cx="817530" cy="81753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nchor="ctr"/>
            <a:lstStyle/>
            <a:p>
              <a:pPr algn="ctr"/>
              <a:r>
                <a:rPr lang="en-US" sz="4000" b="1" dirty="0">
                  <a:solidFill>
                    <a:schemeClr val="tx1"/>
                  </a:solidFill>
                </a:rPr>
                <a:t>2</a:t>
              </a:r>
            </a:p>
          </p:txBody>
        </p:sp>
        <p:sp>
          <p:nvSpPr>
            <p:cNvPr id="28" name="Freeform: Shape 27">
              <a:extLst>
                <a:ext uri="{FF2B5EF4-FFF2-40B4-BE49-F238E27FC236}">
                  <a16:creationId xmlns:a16="http://schemas.microsoft.com/office/drawing/2014/main" id="{EDA0DDE8-D4E4-4B77-BEF9-540B1A3DA445}"/>
                </a:ext>
              </a:extLst>
            </p:cNvPr>
            <p:cNvSpPr/>
            <p:nvPr/>
          </p:nvSpPr>
          <p:spPr>
            <a:xfrm>
              <a:off x="7192897" y="1983154"/>
              <a:ext cx="4570716" cy="817530"/>
            </a:xfrm>
            <a:custGeom>
              <a:avLst/>
              <a:gdLst>
                <a:gd name="connsiteX0" fmla="*/ 0 w 4745200"/>
                <a:gd name="connsiteY0" fmla="*/ 0 h 817530"/>
                <a:gd name="connsiteX1" fmla="*/ 4745200 w 4745200"/>
                <a:gd name="connsiteY1" fmla="*/ 0 h 817530"/>
                <a:gd name="connsiteX2" fmla="*/ 4745200 w 4745200"/>
                <a:gd name="connsiteY2" fmla="*/ 817530 h 817530"/>
                <a:gd name="connsiteX3" fmla="*/ 0 w 4745200"/>
                <a:gd name="connsiteY3" fmla="*/ 817530 h 817530"/>
                <a:gd name="connsiteX4" fmla="*/ 0 w 4745200"/>
                <a:gd name="connsiteY4" fmla="*/ 0 h 817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5200" h="817530">
                  <a:moveTo>
                    <a:pt x="0" y="0"/>
                  </a:moveTo>
                  <a:lnTo>
                    <a:pt x="4745200" y="0"/>
                  </a:lnTo>
                  <a:lnTo>
                    <a:pt x="4745200" y="817530"/>
                  </a:lnTo>
                  <a:lnTo>
                    <a:pt x="0" y="81753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0" rIns="45720" bIns="0" numCol="1" spcCol="1270" anchor="ctr" anchorCtr="0">
              <a:noAutofit/>
            </a:bodyPr>
            <a:lstStyle/>
            <a:p>
              <a:pPr marL="0" lvl="0" indent="0" algn="l" defTabSz="533400">
                <a:lnSpc>
                  <a:spcPct val="90000"/>
                </a:lnSpc>
                <a:spcBef>
                  <a:spcPct val="0"/>
                </a:spcBef>
                <a:spcAft>
                  <a:spcPct val="35000"/>
                </a:spcAft>
                <a:buNone/>
              </a:pPr>
              <a:r>
                <a:rPr lang="en-US" sz="1400" kern="1200" dirty="0"/>
                <a:t>Our Constitution in Article 43 (1)( b) recognizes the right to accessible and adequate housing, and to reasonable standards of sanitation.</a:t>
              </a:r>
            </a:p>
          </p:txBody>
        </p:sp>
        <p:sp>
          <p:nvSpPr>
            <p:cNvPr id="29" name="Oval 28">
              <a:extLst>
                <a:ext uri="{FF2B5EF4-FFF2-40B4-BE49-F238E27FC236}">
                  <a16:creationId xmlns:a16="http://schemas.microsoft.com/office/drawing/2014/main" id="{92A5C6FF-CD1A-4DAF-BC2D-982326710B73}"/>
                </a:ext>
              </a:extLst>
            </p:cNvPr>
            <p:cNvSpPr/>
            <p:nvPr/>
          </p:nvSpPr>
          <p:spPr>
            <a:xfrm>
              <a:off x="6117843" y="2916253"/>
              <a:ext cx="817530" cy="81753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nchor="ctr"/>
            <a:lstStyle/>
            <a:p>
              <a:pPr algn="ctr"/>
              <a:r>
                <a:rPr lang="en-US" sz="4000" b="1" dirty="0">
                  <a:solidFill>
                    <a:schemeClr val="tx1"/>
                  </a:solidFill>
                </a:rPr>
                <a:t>3</a:t>
              </a:r>
            </a:p>
          </p:txBody>
        </p:sp>
        <p:sp>
          <p:nvSpPr>
            <p:cNvPr id="30" name="Freeform: Shape 29">
              <a:extLst>
                <a:ext uri="{FF2B5EF4-FFF2-40B4-BE49-F238E27FC236}">
                  <a16:creationId xmlns:a16="http://schemas.microsoft.com/office/drawing/2014/main" id="{8FAAA5A0-1B3A-42E7-A9ED-F871986FC1DA}"/>
                </a:ext>
              </a:extLst>
            </p:cNvPr>
            <p:cNvSpPr/>
            <p:nvPr/>
          </p:nvSpPr>
          <p:spPr>
            <a:xfrm>
              <a:off x="6935374" y="2916253"/>
              <a:ext cx="4828239" cy="817530"/>
            </a:xfrm>
            <a:custGeom>
              <a:avLst/>
              <a:gdLst>
                <a:gd name="connsiteX0" fmla="*/ 0 w 5007470"/>
                <a:gd name="connsiteY0" fmla="*/ 0 h 817530"/>
                <a:gd name="connsiteX1" fmla="*/ 5007470 w 5007470"/>
                <a:gd name="connsiteY1" fmla="*/ 0 h 817530"/>
                <a:gd name="connsiteX2" fmla="*/ 5007470 w 5007470"/>
                <a:gd name="connsiteY2" fmla="*/ 817530 h 817530"/>
                <a:gd name="connsiteX3" fmla="*/ 0 w 5007470"/>
                <a:gd name="connsiteY3" fmla="*/ 817530 h 817530"/>
                <a:gd name="connsiteX4" fmla="*/ 0 w 5007470"/>
                <a:gd name="connsiteY4" fmla="*/ 0 h 817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7470" h="817530">
                  <a:moveTo>
                    <a:pt x="0" y="0"/>
                  </a:moveTo>
                  <a:lnTo>
                    <a:pt x="5007470" y="0"/>
                  </a:lnTo>
                  <a:lnTo>
                    <a:pt x="5007470" y="817530"/>
                  </a:lnTo>
                  <a:lnTo>
                    <a:pt x="0" y="81753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0" rIns="45720" bIns="0" numCol="1" spcCol="1270" anchor="ctr" anchorCtr="0">
              <a:noAutofit/>
            </a:bodyPr>
            <a:lstStyle/>
            <a:p>
              <a:pPr marL="0" lvl="0" indent="0" algn="l" defTabSz="533400">
                <a:lnSpc>
                  <a:spcPct val="90000"/>
                </a:lnSpc>
                <a:spcBef>
                  <a:spcPct val="0"/>
                </a:spcBef>
                <a:spcAft>
                  <a:spcPct val="35000"/>
                </a:spcAft>
                <a:buNone/>
              </a:pPr>
              <a:r>
                <a:rPr lang="en-US" sz="1400" kern="1200" dirty="0"/>
                <a:t>Kenyans in urban area spend a considerable part of their income on rent, for instance, Nairobi residents spend more than 40% of their income on rent, well above the recommended 30%.</a:t>
              </a:r>
            </a:p>
          </p:txBody>
        </p:sp>
        <p:sp>
          <p:nvSpPr>
            <p:cNvPr id="31" name="Oval 30">
              <a:extLst>
                <a:ext uri="{FF2B5EF4-FFF2-40B4-BE49-F238E27FC236}">
                  <a16:creationId xmlns:a16="http://schemas.microsoft.com/office/drawing/2014/main" id="{0B518D22-0176-4580-8220-EF20D5B0B396}"/>
                </a:ext>
              </a:extLst>
            </p:cNvPr>
            <p:cNvSpPr/>
            <p:nvPr/>
          </p:nvSpPr>
          <p:spPr>
            <a:xfrm>
              <a:off x="6375366" y="3874752"/>
              <a:ext cx="817530" cy="81753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nchor="ctr"/>
            <a:lstStyle/>
            <a:p>
              <a:pPr algn="ctr"/>
              <a:r>
                <a:rPr lang="en-US" sz="4000" b="1" dirty="0">
                  <a:solidFill>
                    <a:schemeClr val="tx1"/>
                  </a:solidFill>
                </a:rPr>
                <a:t>4</a:t>
              </a:r>
            </a:p>
          </p:txBody>
        </p:sp>
        <p:sp>
          <p:nvSpPr>
            <p:cNvPr id="32" name="Freeform: Shape 31">
              <a:extLst>
                <a:ext uri="{FF2B5EF4-FFF2-40B4-BE49-F238E27FC236}">
                  <a16:creationId xmlns:a16="http://schemas.microsoft.com/office/drawing/2014/main" id="{CB9C3EDF-57B4-41BA-9094-8F83955B3B03}"/>
                </a:ext>
              </a:extLst>
            </p:cNvPr>
            <p:cNvSpPr/>
            <p:nvPr/>
          </p:nvSpPr>
          <p:spPr>
            <a:xfrm>
              <a:off x="7192897" y="3874752"/>
              <a:ext cx="4570716" cy="817530"/>
            </a:xfrm>
            <a:custGeom>
              <a:avLst/>
              <a:gdLst>
                <a:gd name="connsiteX0" fmla="*/ 0 w 4746349"/>
                <a:gd name="connsiteY0" fmla="*/ 0 h 817530"/>
                <a:gd name="connsiteX1" fmla="*/ 4746349 w 4746349"/>
                <a:gd name="connsiteY1" fmla="*/ 0 h 817530"/>
                <a:gd name="connsiteX2" fmla="*/ 4746349 w 4746349"/>
                <a:gd name="connsiteY2" fmla="*/ 817530 h 817530"/>
                <a:gd name="connsiteX3" fmla="*/ 0 w 4746349"/>
                <a:gd name="connsiteY3" fmla="*/ 817530 h 817530"/>
                <a:gd name="connsiteX4" fmla="*/ 0 w 4746349"/>
                <a:gd name="connsiteY4" fmla="*/ 0 h 817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6349" h="817530">
                  <a:moveTo>
                    <a:pt x="0" y="0"/>
                  </a:moveTo>
                  <a:lnTo>
                    <a:pt x="4746349" y="0"/>
                  </a:lnTo>
                  <a:lnTo>
                    <a:pt x="4746349" y="817530"/>
                  </a:lnTo>
                  <a:lnTo>
                    <a:pt x="0" y="81753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0" rIns="45720" bIns="0" numCol="1" spcCol="1270" anchor="ctr" anchorCtr="0">
              <a:noAutofit/>
            </a:bodyPr>
            <a:lstStyle/>
            <a:p>
              <a:pPr marL="0" lvl="0" indent="0" algn="l" defTabSz="533400">
                <a:lnSpc>
                  <a:spcPct val="90000"/>
                </a:lnSpc>
                <a:spcBef>
                  <a:spcPct val="0"/>
                </a:spcBef>
                <a:spcAft>
                  <a:spcPct val="35000"/>
                </a:spcAft>
                <a:buNone/>
              </a:pPr>
              <a:r>
                <a:rPr lang="en-US" sz="1400" kern="1200" dirty="0"/>
                <a:t>The cheapest home formally built by a developer in 2012 cost more than $15,000, which is more than 10 times the average annual income of $1,340.</a:t>
              </a:r>
            </a:p>
          </p:txBody>
        </p:sp>
        <p:sp>
          <p:nvSpPr>
            <p:cNvPr id="33" name="Oval 32">
              <a:extLst>
                <a:ext uri="{FF2B5EF4-FFF2-40B4-BE49-F238E27FC236}">
                  <a16:creationId xmlns:a16="http://schemas.microsoft.com/office/drawing/2014/main" id="{2C233712-A23A-4A39-AF30-0760E7E1C273}"/>
                </a:ext>
              </a:extLst>
            </p:cNvPr>
            <p:cNvSpPr/>
            <p:nvPr/>
          </p:nvSpPr>
          <p:spPr>
            <a:xfrm>
              <a:off x="7088888" y="4753007"/>
              <a:ext cx="817530" cy="81753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nchor="ctr"/>
            <a:lstStyle/>
            <a:p>
              <a:pPr algn="ctr"/>
              <a:r>
                <a:rPr lang="en-US" sz="4000" b="1" dirty="0">
                  <a:solidFill>
                    <a:schemeClr val="tx1"/>
                  </a:solidFill>
                </a:rPr>
                <a:t>5</a:t>
              </a:r>
            </a:p>
          </p:txBody>
        </p:sp>
        <p:sp>
          <p:nvSpPr>
            <p:cNvPr id="34" name="Freeform: Shape 33">
              <a:extLst>
                <a:ext uri="{FF2B5EF4-FFF2-40B4-BE49-F238E27FC236}">
                  <a16:creationId xmlns:a16="http://schemas.microsoft.com/office/drawing/2014/main" id="{DE98A118-0728-4763-BE26-4583B27B49BA}"/>
                </a:ext>
              </a:extLst>
            </p:cNvPr>
            <p:cNvSpPr/>
            <p:nvPr/>
          </p:nvSpPr>
          <p:spPr>
            <a:xfrm>
              <a:off x="7906419" y="4753007"/>
              <a:ext cx="3860131" cy="1007314"/>
            </a:xfrm>
            <a:custGeom>
              <a:avLst/>
              <a:gdLst>
                <a:gd name="connsiteX0" fmla="*/ 0 w 4039757"/>
                <a:gd name="connsiteY0" fmla="*/ 0 h 817530"/>
                <a:gd name="connsiteX1" fmla="*/ 4039757 w 4039757"/>
                <a:gd name="connsiteY1" fmla="*/ 0 h 817530"/>
                <a:gd name="connsiteX2" fmla="*/ 4039757 w 4039757"/>
                <a:gd name="connsiteY2" fmla="*/ 817530 h 817530"/>
                <a:gd name="connsiteX3" fmla="*/ 0 w 4039757"/>
                <a:gd name="connsiteY3" fmla="*/ 817530 h 817530"/>
                <a:gd name="connsiteX4" fmla="*/ 0 w 4039757"/>
                <a:gd name="connsiteY4" fmla="*/ 0 h 817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9757" h="817530">
                  <a:moveTo>
                    <a:pt x="0" y="0"/>
                  </a:moveTo>
                  <a:lnTo>
                    <a:pt x="4039757" y="0"/>
                  </a:lnTo>
                  <a:lnTo>
                    <a:pt x="4039757" y="817530"/>
                  </a:lnTo>
                  <a:lnTo>
                    <a:pt x="0" y="81753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0" rIns="45720" bIns="0" numCol="1" spcCol="1270" anchor="ctr" anchorCtr="0">
              <a:noAutofit/>
            </a:bodyPr>
            <a:lstStyle/>
            <a:p>
              <a:pPr marL="0" lvl="0" indent="0" algn="l" defTabSz="533400">
                <a:lnSpc>
                  <a:spcPct val="90000"/>
                </a:lnSpc>
                <a:spcBef>
                  <a:spcPct val="0"/>
                </a:spcBef>
                <a:spcAft>
                  <a:spcPct val="35000"/>
                </a:spcAft>
                <a:buNone/>
              </a:pPr>
              <a:r>
                <a:rPr lang="en-US" sz="1400" dirty="0"/>
                <a:t>Available lower income housing is not adequate and does not promote a quality of life that we want as evidenced by the fact that </a:t>
              </a:r>
              <a:r>
                <a:rPr lang="en-US" sz="1400" kern="1200" dirty="0"/>
                <a:t>6.4M Kenyans were living in slums representing about 56% of the country’s urban population.</a:t>
              </a:r>
            </a:p>
          </p:txBody>
        </p:sp>
      </p:grpSp>
    </p:spTree>
    <p:extLst>
      <p:ext uri="{BB962C8B-B14F-4D97-AF65-F5344CB8AC3E}">
        <p14:creationId xmlns:p14="http://schemas.microsoft.com/office/powerpoint/2010/main" val="1077591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B0FC1-341A-4431-BA22-F86BEE38B5D0}"/>
              </a:ext>
            </a:extLst>
          </p:cNvPr>
          <p:cNvSpPr>
            <a:spLocks noGrp="1"/>
          </p:cNvSpPr>
          <p:nvPr>
            <p:ph type="title"/>
          </p:nvPr>
        </p:nvSpPr>
        <p:spPr/>
        <p:txBody>
          <a:bodyPr>
            <a:normAutofit/>
          </a:bodyPr>
          <a:lstStyle/>
          <a:p>
            <a:r>
              <a:rPr lang="en-US" sz="2000" dirty="0"/>
              <a:t>Affordable housing and economic development</a:t>
            </a:r>
          </a:p>
        </p:txBody>
      </p:sp>
      <p:sp>
        <p:nvSpPr>
          <p:cNvPr id="3" name="Date Placeholder 2">
            <a:extLst>
              <a:ext uri="{FF2B5EF4-FFF2-40B4-BE49-F238E27FC236}">
                <a16:creationId xmlns:a16="http://schemas.microsoft.com/office/drawing/2014/main" id="{E54CB552-C32D-4BC1-90E4-3FF0BCD3149E}"/>
              </a:ext>
            </a:extLst>
          </p:cNvPr>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2E6EBB09-68FF-4CCB-94DD-64D9006849D3}"/>
              </a:ext>
            </a:extLst>
          </p:cNvPr>
          <p:cNvSpPr>
            <a:spLocks noGrp="1"/>
          </p:cNvSpPr>
          <p:nvPr>
            <p:ph type="ftr" sz="quarter" idx="11"/>
          </p:nvPr>
        </p:nvSpPr>
        <p:spPr/>
        <p:txBody>
          <a:bodyPr/>
          <a:lstStyle/>
          <a:p>
            <a:r>
              <a:rPr lang="en-US" dirty="0"/>
              <a:t>CONFIDENTIAL</a:t>
            </a:r>
          </a:p>
        </p:txBody>
      </p:sp>
      <p:sp>
        <p:nvSpPr>
          <p:cNvPr id="5" name="Slide Number Placeholder 4">
            <a:extLst>
              <a:ext uri="{FF2B5EF4-FFF2-40B4-BE49-F238E27FC236}">
                <a16:creationId xmlns:a16="http://schemas.microsoft.com/office/drawing/2014/main" id="{87FAF3A5-E192-4DB3-BD73-5B661FF5DDAF}"/>
              </a:ext>
            </a:extLst>
          </p:cNvPr>
          <p:cNvSpPr>
            <a:spLocks noGrp="1"/>
          </p:cNvSpPr>
          <p:nvPr>
            <p:ph type="sldNum" sz="quarter" idx="12"/>
          </p:nvPr>
        </p:nvSpPr>
        <p:spPr/>
        <p:txBody>
          <a:bodyPr/>
          <a:lstStyle/>
          <a:p>
            <a:fld id="{48F63A3B-78C7-47BE-AE5E-E10140E04643}" type="slidenum">
              <a:rPr lang="en-US" smtClean="0"/>
              <a:t>4</a:t>
            </a:fld>
            <a:endParaRPr lang="en-US" dirty="0"/>
          </a:p>
        </p:txBody>
      </p:sp>
      <p:sp>
        <p:nvSpPr>
          <p:cNvPr id="6" name="Content Placeholder 5">
            <a:extLst>
              <a:ext uri="{FF2B5EF4-FFF2-40B4-BE49-F238E27FC236}">
                <a16:creationId xmlns:a16="http://schemas.microsoft.com/office/drawing/2014/main" id="{42BF3F10-60C2-41E4-99E2-1EF5E88C553A}"/>
              </a:ext>
            </a:extLst>
          </p:cNvPr>
          <p:cNvSpPr>
            <a:spLocks noGrp="1"/>
          </p:cNvSpPr>
          <p:nvPr>
            <p:ph sz="quarter" idx="13"/>
          </p:nvPr>
        </p:nvSpPr>
        <p:spPr/>
        <p:txBody>
          <a:bodyPr/>
          <a:lstStyle/>
          <a:p>
            <a:r>
              <a:rPr lang="en-US" dirty="0"/>
              <a:t>INTRODUCTION</a:t>
            </a:r>
          </a:p>
        </p:txBody>
      </p:sp>
      <p:sp>
        <p:nvSpPr>
          <p:cNvPr id="7" name="Rectangle 6">
            <a:extLst>
              <a:ext uri="{FF2B5EF4-FFF2-40B4-BE49-F238E27FC236}">
                <a16:creationId xmlns:a16="http://schemas.microsoft.com/office/drawing/2014/main" id="{9596D6D4-4618-480D-8260-F8E993B72269}"/>
              </a:ext>
            </a:extLst>
          </p:cNvPr>
          <p:cNvSpPr/>
          <p:nvPr/>
        </p:nvSpPr>
        <p:spPr>
          <a:xfrm>
            <a:off x="184150" y="1050619"/>
            <a:ext cx="11588750" cy="307777"/>
          </a:xfrm>
          <a:prstGeom prst="rect">
            <a:avLst/>
          </a:prstGeom>
        </p:spPr>
        <p:txBody>
          <a:bodyPr wrap="square">
            <a:spAutoFit/>
          </a:bodyPr>
          <a:lstStyle/>
          <a:p>
            <a:r>
              <a:rPr lang="en-US" sz="1400" b="1" dirty="0">
                <a:solidFill>
                  <a:schemeClr val="tx1"/>
                </a:solidFill>
              </a:rPr>
              <a:t>The affordable housing program can have an impact on the broader economy beyond the delivery of homes</a:t>
            </a:r>
            <a:endParaRPr lang="en-US" sz="1400" b="1" dirty="0"/>
          </a:p>
        </p:txBody>
      </p:sp>
      <p:sp>
        <p:nvSpPr>
          <p:cNvPr id="26" name="Rectangle 25">
            <a:extLst>
              <a:ext uri="{FF2B5EF4-FFF2-40B4-BE49-F238E27FC236}">
                <a16:creationId xmlns:a16="http://schemas.microsoft.com/office/drawing/2014/main" id="{507BCBF4-29B5-4090-9884-1F111B83321B}"/>
              </a:ext>
            </a:extLst>
          </p:cNvPr>
          <p:cNvSpPr/>
          <p:nvPr/>
        </p:nvSpPr>
        <p:spPr>
          <a:xfrm>
            <a:off x="412310" y="1747723"/>
            <a:ext cx="1235413" cy="1251618"/>
          </a:xfrm>
          <a:prstGeom prst="rect">
            <a:avLst/>
          </a:prstGeom>
          <a:solidFill>
            <a:srgbClr val="0066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cs typeface="Arial" panose="020B0604020202020204" pitchFamily="34" charset="0"/>
              </a:rPr>
              <a:t>Impact on GDP</a:t>
            </a:r>
          </a:p>
        </p:txBody>
      </p:sp>
      <p:sp>
        <p:nvSpPr>
          <p:cNvPr id="27" name="Rectangle 26">
            <a:extLst>
              <a:ext uri="{FF2B5EF4-FFF2-40B4-BE49-F238E27FC236}">
                <a16:creationId xmlns:a16="http://schemas.microsoft.com/office/drawing/2014/main" id="{CA70B911-2A10-4385-B676-951E35065D45}"/>
              </a:ext>
            </a:extLst>
          </p:cNvPr>
          <p:cNvSpPr/>
          <p:nvPr/>
        </p:nvSpPr>
        <p:spPr>
          <a:xfrm>
            <a:off x="8419845" y="1763272"/>
            <a:ext cx="1235413" cy="1251618"/>
          </a:xfrm>
          <a:prstGeom prst="rect">
            <a:avLst/>
          </a:prstGeom>
          <a:solidFill>
            <a:schemeClr val="tx2">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cs typeface="Arial" panose="020B0604020202020204" pitchFamily="34" charset="0"/>
              </a:rPr>
              <a:t>Formalization of the informal sector</a:t>
            </a:r>
          </a:p>
        </p:txBody>
      </p:sp>
      <p:sp>
        <p:nvSpPr>
          <p:cNvPr id="28" name="Rectangle 27">
            <a:extLst>
              <a:ext uri="{FF2B5EF4-FFF2-40B4-BE49-F238E27FC236}">
                <a16:creationId xmlns:a16="http://schemas.microsoft.com/office/drawing/2014/main" id="{59165B74-D678-40E6-A73C-0812D514C152}"/>
              </a:ext>
            </a:extLst>
          </p:cNvPr>
          <p:cNvSpPr/>
          <p:nvPr/>
        </p:nvSpPr>
        <p:spPr>
          <a:xfrm>
            <a:off x="4352565" y="1738626"/>
            <a:ext cx="1235413" cy="1251618"/>
          </a:xfrm>
          <a:prstGeom prst="rect">
            <a:avLst/>
          </a:prstGeom>
          <a:solidFill>
            <a:srgbClr val="0066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cs typeface="Arial" panose="020B0604020202020204" pitchFamily="34" charset="0"/>
              </a:rPr>
              <a:t>Job creation </a:t>
            </a:r>
          </a:p>
        </p:txBody>
      </p:sp>
      <p:sp>
        <p:nvSpPr>
          <p:cNvPr id="34" name="Rectangle 6">
            <a:extLst>
              <a:ext uri="{FF2B5EF4-FFF2-40B4-BE49-F238E27FC236}">
                <a16:creationId xmlns:a16="http://schemas.microsoft.com/office/drawing/2014/main" id="{19B71F91-E366-47C1-A670-AB20D3207642}"/>
              </a:ext>
            </a:extLst>
          </p:cNvPr>
          <p:cNvSpPr txBox="1"/>
          <p:nvPr/>
        </p:nvSpPr>
        <p:spPr>
          <a:xfrm>
            <a:off x="401548" y="3171388"/>
            <a:ext cx="3153884" cy="27392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indent="-192088" defTabSz="895350" eaLnBrk="1" hangingPunct="1">
              <a:buClr>
                <a:schemeClr val="tx2"/>
              </a:buClr>
              <a:buSzPct val="125000"/>
              <a:buFont typeface="Arial" pitchFamily="34" charset="0"/>
              <a:buChar char="•"/>
              <a:defRPr baseline="0">
                <a:latin typeface="+mn-lt"/>
                <a:ea typeface="Arial Unicode MS" pitchFamily="34" charset="-128"/>
                <a:cs typeface="Arial Unicode MS" pitchFamily="34" charset="-128"/>
              </a:defRPr>
            </a:lvl2pPr>
            <a:lvl3pPr marL="457200"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indent="-155575" defTabSz="895350" eaLnBrk="1" hangingPunct="1">
              <a:buClr>
                <a:schemeClr val="tx2"/>
              </a:buClr>
              <a:buSzPct val="100000"/>
              <a:buFont typeface="Arial" pitchFamily="34" charset="0"/>
              <a:buChar char="•"/>
              <a:defRPr baseline="0">
                <a:latin typeface="+mn-lt"/>
                <a:ea typeface="Arial Unicode MS" pitchFamily="34" charset="-128"/>
                <a:cs typeface="Arial Unicode MS" pitchFamily="34" charset="-128"/>
              </a:defRPr>
            </a:lvl4pPr>
            <a:lvl5pPr marL="749808"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lvl="1">
              <a:spcAft>
                <a:spcPts val="600"/>
              </a:spcAft>
            </a:pPr>
            <a:r>
              <a:rPr lang="en-US" sz="1400" kern="0" dirty="0">
                <a:ea typeface="+mn-ea"/>
                <a:cs typeface="Arial" panose="020B0604020202020204" pitchFamily="34" charset="0"/>
              </a:rPr>
              <a:t>Estimate that the contribution of real estate and construction to GDP will increase from the current 7% to 14% by 2022</a:t>
            </a:r>
            <a:r>
              <a:rPr lang="en-US" sz="1400" dirty="0">
                <a:cs typeface="Arial" panose="020B0604020202020204" pitchFamily="34" charset="0"/>
              </a:rPr>
              <a:t>. </a:t>
            </a:r>
          </a:p>
          <a:p>
            <a:pPr lvl="1">
              <a:spcAft>
                <a:spcPts val="600"/>
              </a:spcAft>
            </a:pPr>
            <a:r>
              <a:rPr lang="en-US" sz="1400" dirty="0">
                <a:cs typeface="Arial" panose="020B0604020202020204" pitchFamily="34" charset="0"/>
              </a:rPr>
              <a:t>Between USD 1.5 and USD 3 induced in the economy for every USD 1 invested</a:t>
            </a:r>
          </a:p>
          <a:p>
            <a:pPr lvl="1">
              <a:spcAft>
                <a:spcPts val="600"/>
              </a:spcAft>
            </a:pPr>
            <a:r>
              <a:rPr lang="en-US" sz="1400" dirty="0">
                <a:cs typeface="Arial" panose="020B0604020202020204" pitchFamily="34" charset="0"/>
              </a:rPr>
              <a:t>Increased construction activity can </a:t>
            </a:r>
            <a:r>
              <a:rPr lang="en-US" sz="1400" kern="0" dirty="0">
                <a:cs typeface="Arial" panose="020B0604020202020204" pitchFamily="34" charset="0"/>
              </a:rPr>
              <a:t>become an important source of revenue through processing of permits, approvals, </a:t>
            </a:r>
            <a:r>
              <a:rPr lang="en-US" sz="1400" dirty="0">
                <a:cs typeface="Arial" panose="020B0604020202020204" pitchFamily="34" charset="0"/>
              </a:rPr>
              <a:t>and other related activity</a:t>
            </a:r>
          </a:p>
        </p:txBody>
      </p:sp>
      <p:sp>
        <p:nvSpPr>
          <p:cNvPr id="36" name="Rectangle 6">
            <a:extLst>
              <a:ext uri="{FF2B5EF4-FFF2-40B4-BE49-F238E27FC236}">
                <a16:creationId xmlns:a16="http://schemas.microsoft.com/office/drawing/2014/main" id="{932DA604-3F75-446A-A4FE-D308FC1E7A4C}"/>
              </a:ext>
            </a:extLst>
          </p:cNvPr>
          <p:cNvSpPr txBox="1"/>
          <p:nvPr/>
        </p:nvSpPr>
        <p:spPr>
          <a:xfrm>
            <a:off x="8419845" y="3245215"/>
            <a:ext cx="3211587" cy="216982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indent="-192088" defTabSz="895350" eaLnBrk="1" hangingPunct="1">
              <a:buClr>
                <a:schemeClr val="tx2"/>
              </a:buClr>
              <a:buSzPct val="125000"/>
              <a:buFont typeface="Arial" pitchFamily="34" charset="0"/>
              <a:buChar char="•"/>
              <a:defRPr baseline="0">
                <a:latin typeface="+mn-lt"/>
                <a:ea typeface="Arial Unicode MS" pitchFamily="34" charset="-128"/>
                <a:cs typeface="Arial Unicode MS" pitchFamily="34" charset="-128"/>
              </a:defRPr>
            </a:lvl2pPr>
            <a:lvl3pPr marL="457200"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indent="-155575" defTabSz="895350" eaLnBrk="1" hangingPunct="1">
              <a:buClr>
                <a:schemeClr val="tx2"/>
              </a:buClr>
              <a:buSzPct val="100000"/>
              <a:buFont typeface="Arial" pitchFamily="34" charset="0"/>
              <a:buChar char="•"/>
              <a:defRPr baseline="0">
                <a:latin typeface="+mn-lt"/>
                <a:ea typeface="Arial Unicode MS" pitchFamily="34" charset="-128"/>
                <a:cs typeface="Arial Unicode MS" pitchFamily="34" charset="-128"/>
              </a:defRPr>
            </a:lvl4pPr>
            <a:lvl5pPr marL="749808"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lvl="1">
              <a:spcAft>
                <a:spcPts val="600"/>
              </a:spcAft>
            </a:pPr>
            <a:r>
              <a:rPr lang="en-US" sz="1400" dirty="0">
                <a:cs typeface="Arial" panose="020B0604020202020204" pitchFamily="34" charset="0"/>
              </a:rPr>
              <a:t>Ringfencing strategies will ensure that the </a:t>
            </a:r>
            <a:r>
              <a:rPr lang="en-US" sz="1400" i="1" dirty="0">
                <a:cs typeface="Arial" panose="020B0604020202020204" pitchFamily="34" charset="0"/>
              </a:rPr>
              <a:t>Jua Kali </a:t>
            </a:r>
            <a:r>
              <a:rPr lang="en-US" sz="1400" dirty="0">
                <a:cs typeface="Arial" panose="020B0604020202020204" pitchFamily="34" charset="0"/>
              </a:rPr>
              <a:t>sector are able to supply inputs to the affordable housing program</a:t>
            </a:r>
          </a:p>
          <a:p>
            <a:pPr lvl="1">
              <a:spcAft>
                <a:spcPts val="600"/>
              </a:spcAft>
            </a:pPr>
            <a:r>
              <a:rPr lang="en-US" sz="1400" dirty="0">
                <a:cs typeface="Arial" panose="020B0604020202020204" pitchFamily="34" charset="0"/>
              </a:rPr>
              <a:t>Light industries will also have the opportunity to provide construction materials such as cement</a:t>
            </a:r>
          </a:p>
          <a:p>
            <a:pPr lvl="1">
              <a:spcAft>
                <a:spcPts val="600"/>
              </a:spcAft>
            </a:pPr>
            <a:endParaRPr lang="en-US" sz="1400" dirty="0">
              <a:cs typeface="Arial" panose="020B0604020202020204" pitchFamily="34" charset="0"/>
            </a:endParaRPr>
          </a:p>
          <a:p>
            <a:pPr lvl="1">
              <a:spcAft>
                <a:spcPts val="600"/>
              </a:spcAft>
            </a:pPr>
            <a:endParaRPr lang="en-US" sz="1400" dirty="0">
              <a:cs typeface="Arial" panose="020B0604020202020204" pitchFamily="34" charset="0"/>
            </a:endParaRPr>
          </a:p>
        </p:txBody>
      </p:sp>
      <p:sp>
        <p:nvSpPr>
          <p:cNvPr id="37" name="Rectangle 6">
            <a:extLst>
              <a:ext uri="{FF2B5EF4-FFF2-40B4-BE49-F238E27FC236}">
                <a16:creationId xmlns:a16="http://schemas.microsoft.com/office/drawing/2014/main" id="{F142D2E8-BC3D-4603-967B-DC9623FC74DA}"/>
              </a:ext>
            </a:extLst>
          </p:cNvPr>
          <p:cNvSpPr txBox="1"/>
          <p:nvPr/>
        </p:nvSpPr>
        <p:spPr>
          <a:xfrm>
            <a:off x="4352566" y="3172405"/>
            <a:ext cx="3338286" cy="216982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indent="-192088" defTabSz="895350" eaLnBrk="1" hangingPunct="1">
              <a:buClr>
                <a:schemeClr val="tx2"/>
              </a:buClr>
              <a:buSzPct val="125000"/>
              <a:buFont typeface="Arial" pitchFamily="34" charset="0"/>
              <a:buChar char="•"/>
              <a:defRPr baseline="0">
                <a:latin typeface="+mn-lt"/>
                <a:ea typeface="Arial Unicode MS" pitchFamily="34" charset="-128"/>
                <a:cs typeface="Arial Unicode MS" pitchFamily="34" charset="-128"/>
              </a:defRPr>
            </a:lvl2pPr>
            <a:lvl3pPr marL="457200"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indent="-155575" defTabSz="895350" eaLnBrk="1" hangingPunct="1">
              <a:buClr>
                <a:schemeClr val="tx2"/>
              </a:buClr>
              <a:buSzPct val="100000"/>
              <a:buFont typeface="Arial" pitchFamily="34" charset="0"/>
              <a:buChar char="•"/>
              <a:defRPr baseline="0">
                <a:latin typeface="+mn-lt"/>
                <a:ea typeface="Arial Unicode MS" pitchFamily="34" charset="-128"/>
                <a:cs typeface="Arial Unicode MS" pitchFamily="34" charset="-128"/>
              </a:defRPr>
            </a:lvl4pPr>
            <a:lvl5pPr marL="749808"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lvl="1">
              <a:spcAft>
                <a:spcPts val="600"/>
              </a:spcAft>
            </a:pPr>
            <a:r>
              <a:rPr lang="en-US" sz="1400" dirty="0">
                <a:cs typeface="Arial" panose="020B0604020202020204" pitchFamily="34" charset="0"/>
              </a:rPr>
              <a:t>Construction of housing is labor intensive</a:t>
            </a:r>
            <a:endParaRPr lang="en-US" sz="1400" kern="0" dirty="0">
              <a:ea typeface="+mn-ea"/>
              <a:cs typeface="Arial" panose="020B0604020202020204" pitchFamily="34" charset="0"/>
            </a:endParaRPr>
          </a:p>
          <a:p>
            <a:pPr lvl="1">
              <a:spcAft>
                <a:spcPts val="600"/>
              </a:spcAft>
            </a:pPr>
            <a:r>
              <a:rPr lang="en-US" sz="1400" kern="0" dirty="0">
                <a:ea typeface="+mn-ea"/>
                <a:cs typeface="Arial" panose="020B0604020202020204" pitchFamily="34" charset="0"/>
              </a:rPr>
              <a:t>Labor can capture up to 10.5% of the value created by the spend on affordable housing</a:t>
            </a:r>
          </a:p>
          <a:p>
            <a:pPr lvl="1">
              <a:spcAft>
                <a:spcPts val="600"/>
              </a:spcAft>
            </a:pPr>
            <a:r>
              <a:rPr lang="en-US" sz="1400" kern="0" dirty="0">
                <a:ea typeface="+mn-ea"/>
                <a:cs typeface="Arial" panose="020B0604020202020204" pitchFamily="34" charset="0"/>
              </a:rPr>
              <a:t>We estimate that for every unit constructed, there are  3 – 5 new jobs created </a:t>
            </a:r>
          </a:p>
          <a:p>
            <a:pPr lvl="1">
              <a:spcAft>
                <a:spcPts val="600"/>
              </a:spcAft>
            </a:pPr>
            <a:r>
              <a:rPr lang="en-US" sz="1400" kern="0" dirty="0">
                <a:ea typeface="+mn-ea"/>
                <a:cs typeface="Arial" panose="020B0604020202020204" pitchFamily="34" charset="0"/>
              </a:rPr>
              <a:t>Up to 8 indirect jobs created per unit</a:t>
            </a:r>
          </a:p>
        </p:txBody>
      </p:sp>
      <p:pic>
        <p:nvPicPr>
          <p:cNvPr id="39" name="Picture 38" descr="A close up of a device&#10;&#10;Description generated with high confidence">
            <a:extLst>
              <a:ext uri="{FF2B5EF4-FFF2-40B4-BE49-F238E27FC236}">
                <a16:creationId xmlns:a16="http://schemas.microsoft.com/office/drawing/2014/main" id="{46264540-31B9-4E42-AC0B-240FC16DB3D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049581" y="1756934"/>
            <a:ext cx="1206230" cy="1251618"/>
          </a:xfrm>
          <a:prstGeom prst="rect">
            <a:avLst/>
          </a:prstGeom>
          <a:ln>
            <a:solidFill>
              <a:schemeClr val="bg1">
                <a:lumMod val="85000"/>
              </a:schemeClr>
            </a:solidFill>
          </a:ln>
        </p:spPr>
      </p:pic>
      <p:pic>
        <p:nvPicPr>
          <p:cNvPr id="40" name="Picture 39" descr="A picture containing outdoor, person, ground, sky&#10;&#10;Description generated with very high confidence">
            <a:extLst>
              <a:ext uri="{FF2B5EF4-FFF2-40B4-BE49-F238E27FC236}">
                <a16:creationId xmlns:a16="http://schemas.microsoft.com/office/drawing/2014/main" id="{F22CFEA0-0385-49DD-9234-B7211892F1D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075649" y="1756935"/>
            <a:ext cx="1198122" cy="1251617"/>
          </a:xfrm>
          <a:prstGeom prst="rect">
            <a:avLst/>
          </a:prstGeom>
        </p:spPr>
      </p:pic>
      <p:sp>
        <p:nvSpPr>
          <p:cNvPr id="22" name="Rectangle 21">
            <a:extLst>
              <a:ext uri="{FF2B5EF4-FFF2-40B4-BE49-F238E27FC236}">
                <a16:creationId xmlns:a16="http://schemas.microsoft.com/office/drawing/2014/main" id="{41EC031B-8493-4054-B1CC-6279B131CDFC}"/>
              </a:ext>
            </a:extLst>
          </p:cNvPr>
          <p:cNvSpPr/>
          <p:nvPr/>
        </p:nvSpPr>
        <p:spPr>
          <a:xfrm>
            <a:off x="412311" y="1747723"/>
            <a:ext cx="1235413" cy="1251618"/>
          </a:xfrm>
          <a:prstGeom prst="rect">
            <a:avLst/>
          </a:prstGeom>
          <a:solidFill>
            <a:schemeClr val="tx2">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cs typeface="Arial" panose="020B0604020202020204" pitchFamily="34" charset="0"/>
              </a:rPr>
              <a:t>Impact on GDP</a:t>
            </a:r>
          </a:p>
        </p:txBody>
      </p:sp>
      <p:sp>
        <p:nvSpPr>
          <p:cNvPr id="23" name="Rectangle 22">
            <a:extLst>
              <a:ext uri="{FF2B5EF4-FFF2-40B4-BE49-F238E27FC236}">
                <a16:creationId xmlns:a16="http://schemas.microsoft.com/office/drawing/2014/main" id="{621044AD-2E3F-4700-B8FA-9888090E06B4}"/>
              </a:ext>
            </a:extLst>
          </p:cNvPr>
          <p:cNvSpPr/>
          <p:nvPr/>
        </p:nvSpPr>
        <p:spPr>
          <a:xfrm>
            <a:off x="4352566" y="1738626"/>
            <a:ext cx="1235413" cy="1251618"/>
          </a:xfrm>
          <a:prstGeom prst="rect">
            <a:avLst/>
          </a:prstGeom>
          <a:solidFill>
            <a:schemeClr val="tx2">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cs typeface="Arial" panose="020B0604020202020204" pitchFamily="34" charset="0"/>
              </a:rPr>
              <a:t>Job creation </a:t>
            </a:r>
          </a:p>
        </p:txBody>
      </p:sp>
      <p:grpSp>
        <p:nvGrpSpPr>
          <p:cNvPr id="24" name="Group 23">
            <a:extLst>
              <a:ext uri="{FF2B5EF4-FFF2-40B4-BE49-F238E27FC236}">
                <a16:creationId xmlns:a16="http://schemas.microsoft.com/office/drawing/2014/main" id="{3411D7BD-FB17-44BC-9E25-0F71919A350E}"/>
              </a:ext>
            </a:extLst>
          </p:cNvPr>
          <p:cNvGrpSpPr>
            <a:grpSpLocks noChangeAspect="1"/>
          </p:cNvGrpSpPr>
          <p:nvPr/>
        </p:nvGrpSpPr>
        <p:grpSpPr>
          <a:xfrm>
            <a:off x="10240021" y="1767096"/>
            <a:ext cx="937599" cy="1251619"/>
            <a:chOff x="6846686" y="1530789"/>
            <a:chExt cx="809657" cy="1080829"/>
          </a:xfrm>
        </p:grpSpPr>
        <p:sp>
          <p:nvSpPr>
            <p:cNvPr id="25" name="Freeform 83">
              <a:extLst>
                <a:ext uri="{FF2B5EF4-FFF2-40B4-BE49-F238E27FC236}">
                  <a16:creationId xmlns:a16="http://schemas.microsoft.com/office/drawing/2014/main" id="{C714907F-63FA-4310-A71A-3CD1068C973B}"/>
                </a:ext>
              </a:extLst>
            </p:cNvPr>
            <p:cNvSpPr>
              <a:spLocks/>
            </p:cNvSpPr>
            <p:nvPr/>
          </p:nvSpPr>
          <p:spPr bwMode="auto">
            <a:xfrm>
              <a:off x="6975999" y="2277719"/>
              <a:ext cx="286613" cy="333899"/>
            </a:xfrm>
            <a:custGeom>
              <a:avLst/>
              <a:gdLst/>
              <a:ahLst/>
              <a:cxnLst>
                <a:cxn ang="0">
                  <a:pos x="143" y="32"/>
                </a:cxn>
                <a:cxn ang="0">
                  <a:pos x="126" y="20"/>
                </a:cxn>
                <a:cxn ang="0">
                  <a:pos x="125" y="0"/>
                </a:cxn>
                <a:cxn ang="0">
                  <a:pos x="38" y="0"/>
                </a:cxn>
                <a:cxn ang="0">
                  <a:pos x="36" y="20"/>
                </a:cxn>
                <a:cxn ang="0">
                  <a:pos x="19" y="32"/>
                </a:cxn>
                <a:cxn ang="0">
                  <a:pos x="19" y="20"/>
                </a:cxn>
                <a:cxn ang="0">
                  <a:pos x="19" y="0"/>
                </a:cxn>
                <a:cxn ang="0">
                  <a:pos x="14" y="0"/>
                </a:cxn>
                <a:cxn ang="0">
                  <a:pos x="14" y="13"/>
                </a:cxn>
                <a:cxn ang="0">
                  <a:pos x="11" y="12"/>
                </a:cxn>
                <a:cxn ang="0">
                  <a:pos x="8" y="12"/>
                </a:cxn>
                <a:cxn ang="0">
                  <a:pos x="0" y="20"/>
                </a:cxn>
                <a:cxn ang="0">
                  <a:pos x="0" y="67"/>
                </a:cxn>
                <a:cxn ang="0">
                  <a:pos x="8" y="75"/>
                </a:cxn>
                <a:cxn ang="0">
                  <a:pos x="11" y="75"/>
                </a:cxn>
                <a:cxn ang="0">
                  <a:pos x="14" y="74"/>
                </a:cxn>
                <a:cxn ang="0">
                  <a:pos x="14" y="159"/>
                </a:cxn>
                <a:cxn ang="0">
                  <a:pos x="28" y="173"/>
                </a:cxn>
                <a:cxn ang="0">
                  <a:pos x="74" y="173"/>
                </a:cxn>
                <a:cxn ang="0">
                  <a:pos x="74" y="51"/>
                </a:cxn>
                <a:cxn ang="0">
                  <a:pos x="81" y="43"/>
                </a:cxn>
                <a:cxn ang="0">
                  <a:pos x="89" y="51"/>
                </a:cxn>
                <a:cxn ang="0">
                  <a:pos x="89" y="173"/>
                </a:cxn>
                <a:cxn ang="0">
                  <a:pos x="134" y="173"/>
                </a:cxn>
                <a:cxn ang="0">
                  <a:pos x="148" y="159"/>
                </a:cxn>
                <a:cxn ang="0">
                  <a:pos x="148" y="0"/>
                </a:cxn>
                <a:cxn ang="0">
                  <a:pos x="143" y="0"/>
                </a:cxn>
                <a:cxn ang="0">
                  <a:pos x="143" y="32"/>
                </a:cxn>
              </a:cxnLst>
              <a:rect l="0" t="0" r="r" b="b"/>
              <a:pathLst>
                <a:path w="148" h="173">
                  <a:moveTo>
                    <a:pt x="143" y="32"/>
                  </a:moveTo>
                  <a:cubicBezTo>
                    <a:pt x="136" y="31"/>
                    <a:pt x="130" y="27"/>
                    <a:pt x="126" y="20"/>
                  </a:cubicBezTo>
                  <a:cubicBezTo>
                    <a:pt x="122" y="14"/>
                    <a:pt x="122" y="6"/>
                    <a:pt x="125" y="0"/>
                  </a:cubicBezTo>
                  <a:cubicBezTo>
                    <a:pt x="38" y="0"/>
                    <a:pt x="38" y="0"/>
                    <a:pt x="38" y="0"/>
                  </a:cubicBezTo>
                  <a:cubicBezTo>
                    <a:pt x="40" y="6"/>
                    <a:pt x="40" y="14"/>
                    <a:pt x="36" y="20"/>
                  </a:cubicBezTo>
                  <a:cubicBezTo>
                    <a:pt x="33" y="27"/>
                    <a:pt x="26" y="31"/>
                    <a:pt x="19" y="32"/>
                  </a:cubicBezTo>
                  <a:cubicBezTo>
                    <a:pt x="19" y="20"/>
                    <a:pt x="19" y="20"/>
                    <a:pt x="19" y="20"/>
                  </a:cubicBezTo>
                  <a:cubicBezTo>
                    <a:pt x="19" y="0"/>
                    <a:pt x="19" y="0"/>
                    <a:pt x="19" y="0"/>
                  </a:cubicBezTo>
                  <a:cubicBezTo>
                    <a:pt x="14" y="0"/>
                    <a:pt x="14" y="0"/>
                    <a:pt x="14" y="0"/>
                  </a:cubicBezTo>
                  <a:cubicBezTo>
                    <a:pt x="14" y="13"/>
                    <a:pt x="14" y="13"/>
                    <a:pt x="14" y="13"/>
                  </a:cubicBezTo>
                  <a:cubicBezTo>
                    <a:pt x="13" y="12"/>
                    <a:pt x="12" y="12"/>
                    <a:pt x="11" y="12"/>
                  </a:cubicBezTo>
                  <a:cubicBezTo>
                    <a:pt x="8" y="12"/>
                    <a:pt x="8" y="12"/>
                    <a:pt x="8" y="12"/>
                  </a:cubicBezTo>
                  <a:cubicBezTo>
                    <a:pt x="4" y="12"/>
                    <a:pt x="0" y="16"/>
                    <a:pt x="0" y="20"/>
                  </a:cubicBezTo>
                  <a:cubicBezTo>
                    <a:pt x="0" y="67"/>
                    <a:pt x="0" y="67"/>
                    <a:pt x="0" y="67"/>
                  </a:cubicBezTo>
                  <a:cubicBezTo>
                    <a:pt x="0" y="71"/>
                    <a:pt x="4" y="75"/>
                    <a:pt x="8" y="75"/>
                  </a:cubicBezTo>
                  <a:cubicBezTo>
                    <a:pt x="11" y="75"/>
                    <a:pt x="11" y="75"/>
                    <a:pt x="11" y="75"/>
                  </a:cubicBezTo>
                  <a:cubicBezTo>
                    <a:pt x="12" y="75"/>
                    <a:pt x="13" y="74"/>
                    <a:pt x="14" y="74"/>
                  </a:cubicBezTo>
                  <a:cubicBezTo>
                    <a:pt x="14" y="159"/>
                    <a:pt x="14" y="159"/>
                    <a:pt x="14" y="159"/>
                  </a:cubicBezTo>
                  <a:cubicBezTo>
                    <a:pt x="14" y="167"/>
                    <a:pt x="20" y="173"/>
                    <a:pt x="28" y="173"/>
                  </a:cubicBezTo>
                  <a:cubicBezTo>
                    <a:pt x="74" y="173"/>
                    <a:pt x="74" y="173"/>
                    <a:pt x="74" y="173"/>
                  </a:cubicBezTo>
                  <a:cubicBezTo>
                    <a:pt x="74" y="51"/>
                    <a:pt x="74" y="51"/>
                    <a:pt x="74" y="51"/>
                  </a:cubicBezTo>
                  <a:cubicBezTo>
                    <a:pt x="74" y="47"/>
                    <a:pt x="77" y="43"/>
                    <a:pt x="81" y="43"/>
                  </a:cubicBezTo>
                  <a:cubicBezTo>
                    <a:pt x="85" y="43"/>
                    <a:pt x="89" y="47"/>
                    <a:pt x="89" y="51"/>
                  </a:cubicBezTo>
                  <a:cubicBezTo>
                    <a:pt x="89" y="173"/>
                    <a:pt x="89" y="173"/>
                    <a:pt x="89" y="173"/>
                  </a:cubicBezTo>
                  <a:cubicBezTo>
                    <a:pt x="134" y="173"/>
                    <a:pt x="134" y="173"/>
                    <a:pt x="134" y="173"/>
                  </a:cubicBezTo>
                  <a:cubicBezTo>
                    <a:pt x="142" y="173"/>
                    <a:pt x="148" y="167"/>
                    <a:pt x="148" y="159"/>
                  </a:cubicBezTo>
                  <a:cubicBezTo>
                    <a:pt x="148" y="0"/>
                    <a:pt x="148" y="0"/>
                    <a:pt x="148" y="0"/>
                  </a:cubicBezTo>
                  <a:cubicBezTo>
                    <a:pt x="143" y="0"/>
                    <a:pt x="143" y="0"/>
                    <a:pt x="143" y="0"/>
                  </a:cubicBezTo>
                  <a:lnTo>
                    <a:pt x="143" y="32"/>
                  </a:lnTo>
                  <a:close/>
                </a:path>
              </a:pathLst>
            </a:custGeom>
            <a:solidFill>
              <a:srgbClr val="4066AA"/>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Freeform 84">
              <a:extLst>
                <a:ext uri="{FF2B5EF4-FFF2-40B4-BE49-F238E27FC236}">
                  <a16:creationId xmlns:a16="http://schemas.microsoft.com/office/drawing/2014/main" id="{7F522B27-490E-453A-B43F-4DBDD7B18DD9}"/>
                </a:ext>
              </a:extLst>
            </p:cNvPr>
            <p:cNvSpPr>
              <a:spLocks noEditPoints="1"/>
            </p:cNvSpPr>
            <p:nvPr/>
          </p:nvSpPr>
          <p:spPr bwMode="auto">
            <a:xfrm>
              <a:off x="7137160" y="1909079"/>
              <a:ext cx="331969" cy="345479"/>
            </a:xfrm>
            <a:custGeom>
              <a:avLst/>
              <a:gdLst/>
              <a:ahLst/>
              <a:cxnLst>
                <a:cxn ang="0">
                  <a:pos x="152" y="142"/>
                </a:cxn>
                <a:cxn ang="0">
                  <a:pos x="163" y="138"/>
                </a:cxn>
                <a:cxn ang="0">
                  <a:pos x="166" y="113"/>
                </a:cxn>
                <a:cxn ang="0">
                  <a:pos x="131" y="72"/>
                </a:cxn>
                <a:cxn ang="0">
                  <a:pos x="133" y="70"/>
                </a:cxn>
                <a:cxn ang="0">
                  <a:pos x="134" y="64"/>
                </a:cxn>
                <a:cxn ang="0">
                  <a:pos x="119" y="46"/>
                </a:cxn>
                <a:cxn ang="0">
                  <a:pos x="113" y="46"/>
                </a:cxn>
                <a:cxn ang="0">
                  <a:pos x="111" y="48"/>
                </a:cxn>
                <a:cxn ang="0">
                  <a:pos x="76" y="7"/>
                </a:cxn>
                <a:cxn ang="0">
                  <a:pos x="63" y="1"/>
                </a:cxn>
                <a:cxn ang="0">
                  <a:pos x="61" y="0"/>
                </a:cxn>
                <a:cxn ang="0">
                  <a:pos x="19" y="0"/>
                </a:cxn>
                <a:cxn ang="0">
                  <a:pos x="6" y="33"/>
                </a:cxn>
                <a:cxn ang="0">
                  <a:pos x="6" y="34"/>
                </a:cxn>
                <a:cxn ang="0">
                  <a:pos x="3" y="41"/>
                </a:cxn>
                <a:cxn ang="0">
                  <a:pos x="0" y="48"/>
                </a:cxn>
                <a:cxn ang="0">
                  <a:pos x="1" y="48"/>
                </a:cxn>
                <a:cxn ang="0">
                  <a:pos x="1" y="51"/>
                </a:cxn>
                <a:cxn ang="0">
                  <a:pos x="1" y="72"/>
                </a:cxn>
                <a:cxn ang="0">
                  <a:pos x="1" y="179"/>
                </a:cxn>
                <a:cxn ang="0">
                  <a:pos x="53" y="179"/>
                </a:cxn>
                <a:cxn ang="0">
                  <a:pos x="60" y="179"/>
                </a:cxn>
                <a:cxn ang="0">
                  <a:pos x="65" y="179"/>
                </a:cxn>
                <a:cxn ang="0">
                  <a:pos x="72" y="179"/>
                </a:cxn>
                <a:cxn ang="0">
                  <a:pos x="72" y="179"/>
                </a:cxn>
                <a:cxn ang="0">
                  <a:pos x="72" y="57"/>
                </a:cxn>
                <a:cxn ang="0">
                  <a:pos x="84" y="71"/>
                </a:cxn>
                <a:cxn ang="0">
                  <a:pos x="81" y="73"/>
                </a:cxn>
                <a:cxn ang="0">
                  <a:pos x="81" y="79"/>
                </a:cxn>
                <a:cxn ang="0">
                  <a:pos x="95" y="96"/>
                </a:cxn>
                <a:cxn ang="0">
                  <a:pos x="101" y="97"/>
                </a:cxn>
                <a:cxn ang="0">
                  <a:pos x="103" y="95"/>
                </a:cxn>
                <a:cxn ang="0">
                  <a:pos x="138" y="136"/>
                </a:cxn>
                <a:cxn ang="0">
                  <a:pos x="152" y="142"/>
                </a:cxn>
                <a:cxn ang="0">
                  <a:pos x="50" y="93"/>
                </a:cxn>
                <a:cxn ang="0">
                  <a:pos x="21" y="93"/>
                </a:cxn>
                <a:cxn ang="0">
                  <a:pos x="17" y="89"/>
                </a:cxn>
                <a:cxn ang="0">
                  <a:pos x="17" y="72"/>
                </a:cxn>
                <a:cxn ang="0">
                  <a:pos x="17" y="63"/>
                </a:cxn>
                <a:cxn ang="0">
                  <a:pos x="21" y="59"/>
                </a:cxn>
                <a:cxn ang="0">
                  <a:pos x="50" y="59"/>
                </a:cxn>
                <a:cxn ang="0">
                  <a:pos x="54" y="63"/>
                </a:cxn>
                <a:cxn ang="0">
                  <a:pos x="54" y="72"/>
                </a:cxn>
                <a:cxn ang="0">
                  <a:pos x="54" y="89"/>
                </a:cxn>
                <a:cxn ang="0">
                  <a:pos x="50" y="93"/>
                </a:cxn>
              </a:cxnLst>
              <a:rect l="0" t="0" r="r" b="b"/>
              <a:pathLst>
                <a:path w="172" h="179">
                  <a:moveTo>
                    <a:pt x="152" y="142"/>
                  </a:moveTo>
                  <a:cubicBezTo>
                    <a:pt x="156" y="142"/>
                    <a:pt x="160" y="141"/>
                    <a:pt x="163" y="138"/>
                  </a:cubicBezTo>
                  <a:cubicBezTo>
                    <a:pt x="171" y="132"/>
                    <a:pt x="172" y="120"/>
                    <a:pt x="166" y="113"/>
                  </a:cubicBezTo>
                  <a:cubicBezTo>
                    <a:pt x="131" y="72"/>
                    <a:pt x="131" y="72"/>
                    <a:pt x="131" y="72"/>
                  </a:cubicBezTo>
                  <a:cubicBezTo>
                    <a:pt x="133" y="70"/>
                    <a:pt x="133" y="70"/>
                    <a:pt x="133" y="70"/>
                  </a:cubicBezTo>
                  <a:cubicBezTo>
                    <a:pt x="135" y="68"/>
                    <a:pt x="135" y="66"/>
                    <a:pt x="134" y="64"/>
                  </a:cubicBezTo>
                  <a:cubicBezTo>
                    <a:pt x="119" y="46"/>
                    <a:pt x="119" y="46"/>
                    <a:pt x="119" y="46"/>
                  </a:cubicBezTo>
                  <a:cubicBezTo>
                    <a:pt x="117" y="45"/>
                    <a:pt x="115" y="45"/>
                    <a:pt x="113" y="46"/>
                  </a:cubicBezTo>
                  <a:cubicBezTo>
                    <a:pt x="111" y="48"/>
                    <a:pt x="111" y="48"/>
                    <a:pt x="111" y="48"/>
                  </a:cubicBezTo>
                  <a:cubicBezTo>
                    <a:pt x="76" y="7"/>
                    <a:pt x="76" y="7"/>
                    <a:pt x="76" y="7"/>
                  </a:cubicBezTo>
                  <a:cubicBezTo>
                    <a:pt x="73" y="3"/>
                    <a:pt x="68" y="1"/>
                    <a:pt x="63" y="1"/>
                  </a:cubicBezTo>
                  <a:cubicBezTo>
                    <a:pt x="62" y="1"/>
                    <a:pt x="62" y="0"/>
                    <a:pt x="61" y="0"/>
                  </a:cubicBezTo>
                  <a:cubicBezTo>
                    <a:pt x="19" y="0"/>
                    <a:pt x="19" y="0"/>
                    <a:pt x="19" y="0"/>
                  </a:cubicBezTo>
                  <a:cubicBezTo>
                    <a:pt x="6" y="33"/>
                    <a:pt x="6" y="33"/>
                    <a:pt x="6" y="33"/>
                  </a:cubicBezTo>
                  <a:cubicBezTo>
                    <a:pt x="6" y="34"/>
                    <a:pt x="6" y="34"/>
                    <a:pt x="6" y="34"/>
                  </a:cubicBezTo>
                  <a:cubicBezTo>
                    <a:pt x="3" y="41"/>
                    <a:pt x="3" y="41"/>
                    <a:pt x="3" y="41"/>
                  </a:cubicBezTo>
                  <a:cubicBezTo>
                    <a:pt x="0" y="48"/>
                    <a:pt x="0" y="48"/>
                    <a:pt x="0" y="48"/>
                  </a:cubicBezTo>
                  <a:cubicBezTo>
                    <a:pt x="1" y="48"/>
                    <a:pt x="1" y="48"/>
                    <a:pt x="1" y="48"/>
                  </a:cubicBezTo>
                  <a:cubicBezTo>
                    <a:pt x="1" y="51"/>
                    <a:pt x="1" y="51"/>
                    <a:pt x="1" y="51"/>
                  </a:cubicBezTo>
                  <a:cubicBezTo>
                    <a:pt x="1" y="72"/>
                    <a:pt x="1" y="72"/>
                    <a:pt x="1" y="72"/>
                  </a:cubicBezTo>
                  <a:cubicBezTo>
                    <a:pt x="1" y="179"/>
                    <a:pt x="1" y="179"/>
                    <a:pt x="1" y="179"/>
                  </a:cubicBezTo>
                  <a:cubicBezTo>
                    <a:pt x="53" y="179"/>
                    <a:pt x="53" y="179"/>
                    <a:pt x="53" y="179"/>
                  </a:cubicBezTo>
                  <a:cubicBezTo>
                    <a:pt x="60" y="179"/>
                    <a:pt x="60" y="179"/>
                    <a:pt x="60" y="179"/>
                  </a:cubicBezTo>
                  <a:cubicBezTo>
                    <a:pt x="65" y="179"/>
                    <a:pt x="65" y="179"/>
                    <a:pt x="65" y="179"/>
                  </a:cubicBezTo>
                  <a:cubicBezTo>
                    <a:pt x="72" y="179"/>
                    <a:pt x="72" y="179"/>
                    <a:pt x="72" y="179"/>
                  </a:cubicBezTo>
                  <a:cubicBezTo>
                    <a:pt x="72" y="179"/>
                    <a:pt x="72" y="179"/>
                    <a:pt x="72" y="179"/>
                  </a:cubicBezTo>
                  <a:cubicBezTo>
                    <a:pt x="72" y="57"/>
                    <a:pt x="72" y="57"/>
                    <a:pt x="72" y="57"/>
                  </a:cubicBezTo>
                  <a:cubicBezTo>
                    <a:pt x="84" y="71"/>
                    <a:pt x="84" y="71"/>
                    <a:pt x="84" y="71"/>
                  </a:cubicBezTo>
                  <a:cubicBezTo>
                    <a:pt x="81" y="73"/>
                    <a:pt x="81" y="73"/>
                    <a:pt x="81" y="73"/>
                  </a:cubicBezTo>
                  <a:cubicBezTo>
                    <a:pt x="79" y="75"/>
                    <a:pt x="79" y="77"/>
                    <a:pt x="81" y="79"/>
                  </a:cubicBezTo>
                  <a:cubicBezTo>
                    <a:pt x="95" y="96"/>
                    <a:pt x="95" y="96"/>
                    <a:pt x="95" y="96"/>
                  </a:cubicBezTo>
                  <a:cubicBezTo>
                    <a:pt x="97" y="98"/>
                    <a:pt x="99" y="98"/>
                    <a:pt x="101" y="97"/>
                  </a:cubicBezTo>
                  <a:cubicBezTo>
                    <a:pt x="103" y="95"/>
                    <a:pt x="103" y="95"/>
                    <a:pt x="103" y="95"/>
                  </a:cubicBezTo>
                  <a:cubicBezTo>
                    <a:pt x="138" y="136"/>
                    <a:pt x="138" y="136"/>
                    <a:pt x="138" y="136"/>
                  </a:cubicBezTo>
                  <a:cubicBezTo>
                    <a:pt x="142" y="140"/>
                    <a:pt x="147" y="142"/>
                    <a:pt x="152" y="142"/>
                  </a:cubicBezTo>
                  <a:close/>
                  <a:moveTo>
                    <a:pt x="50" y="93"/>
                  </a:moveTo>
                  <a:cubicBezTo>
                    <a:pt x="21" y="93"/>
                    <a:pt x="21" y="93"/>
                    <a:pt x="21" y="93"/>
                  </a:cubicBezTo>
                  <a:cubicBezTo>
                    <a:pt x="19" y="93"/>
                    <a:pt x="17" y="91"/>
                    <a:pt x="17" y="89"/>
                  </a:cubicBezTo>
                  <a:cubicBezTo>
                    <a:pt x="17" y="72"/>
                    <a:pt x="17" y="72"/>
                    <a:pt x="17" y="72"/>
                  </a:cubicBezTo>
                  <a:cubicBezTo>
                    <a:pt x="17" y="63"/>
                    <a:pt x="17" y="63"/>
                    <a:pt x="17" y="63"/>
                  </a:cubicBezTo>
                  <a:cubicBezTo>
                    <a:pt x="17" y="61"/>
                    <a:pt x="19" y="59"/>
                    <a:pt x="21" y="59"/>
                  </a:cubicBezTo>
                  <a:cubicBezTo>
                    <a:pt x="50" y="59"/>
                    <a:pt x="50" y="59"/>
                    <a:pt x="50" y="59"/>
                  </a:cubicBezTo>
                  <a:cubicBezTo>
                    <a:pt x="52" y="59"/>
                    <a:pt x="54" y="61"/>
                    <a:pt x="54" y="63"/>
                  </a:cubicBezTo>
                  <a:cubicBezTo>
                    <a:pt x="54" y="72"/>
                    <a:pt x="54" y="72"/>
                    <a:pt x="54" y="72"/>
                  </a:cubicBezTo>
                  <a:cubicBezTo>
                    <a:pt x="54" y="89"/>
                    <a:pt x="54" y="89"/>
                    <a:pt x="54" y="89"/>
                  </a:cubicBezTo>
                  <a:cubicBezTo>
                    <a:pt x="54" y="91"/>
                    <a:pt x="52" y="93"/>
                    <a:pt x="50" y="93"/>
                  </a:cubicBezTo>
                  <a:close/>
                </a:path>
              </a:pathLst>
            </a:custGeom>
            <a:solidFill>
              <a:srgbClr val="4066AA"/>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Freeform 85">
              <a:extLst>
                <a:ext uri="{FF2B5EF4-FFF2-40B4-BE49-F238E27FC236}">
                  <a16:creationId xmlns:a16="http://schemas.microsoft.com/office/drawing/2014/main" id="{37E0A5FE-2CC9-430A-AA49-1A6F96804323}"/>
                </a:ext>
              </a:extLst>
            </p:cNvPr>
            <p:cNvSpPr>
              <a:spLocks/>
            </p:cNvSpPr>
            <p:nvPr/>
          </p:nvSpPr>
          <p:spPr bwMode="auto">
            <a:xfrm>
              <a:off x="6846686" y="1909079"/>
              <a:ext cx="276963" cy="345479"/>
            </a:xfrm>
            <a:custGeom>
              <a:avLst/>
              <a:gdLst/>
              <a:ahLst/>
              <a:cxnLst>
                <a:cxn ang="0">
                  <a:pos x="76" y="95"/>
                </a:cxn>
                <a:cxn ang="0">
                  <a:pos x="75" y="89"/>
                </a:cxn>
                <a:cxn ang="0">
                  <a:pos x="72" y="88"/>
                </a:cxn>
                <a:cxn ang="0">
                  <a:pos x="77" y="78"/>
                </a:cxn>
                <a:cxn ang="0">
                  <a:pos x="77" y="179"/>
                </a:cxn>
                <a:cxn ang="0">
                  <a:pos x="81" y="179"/>
                </a:cxn>
                <a:cxn ang="0">
                  <a:pos x="86" y="179"/>
                </a:cxn>
                <a:cxn ang="0">
                  <a:pos x="93" y="179"/>
                </a:cxn>
                <a:cxn ang="0">
                  <a:pos x="143" y="179"/>
                </a:cxn>
                <a:cxn ang="0">
                  <a:pos x="143" y="72"/>
                </a:cxn>
                <a:cxn ang="0">
                  <a:pos x="143" y="51"/>
                </a:cxn>
                <a:cxn ang="0">
                  <a:pos x="143" y="48"/>
                </a:cxn>
                <a:cxn ang="0">
                  <a:pos x="143" y="48"/>
                </a:cxn>
                <a:cxn ang="0">
                  <a:pos x="140" y="41"/>
                </a:cxn>
                <a:cxn ang="0">
                  <a:pos x="137" y="34"/>
                </a:cxn>
                <a:cxn ang="0">
                  <a:pos x="137" y="33"/>
                </a:cxn>
                <a:cxn ang="0">
                  <a:pos x="124" y="0"/>
                </a:cxn>
                <a:cxn ang="0">
                  <a:pos x="85" y="0"/>
                </a:cxn>
                <a:cxn ang="0">
                  <a:pos x="75" y="4"/>
                </a:cxn>
                <a:cxn ang="0">
                  <a:pos x="68" y="11"/>
                </a:cxn>
                <a:cxn ang="0">
                  <a:pos x="39" y="72"/>
                </a:cxn>
                <a:cxn ang="0">
                  <a:pos x="35" y="70"/>
                </a:cxn>
                <a:cxn ang="0">
                  <a:pos x="30" y="72"/>
                </a:cxn>
                <a:cxn ang="0">
                  <a:pos x="21" y="89"/>
                </a:cxn>
                <a:cxn ang="0">
                  <a:pos x="23" y="95"/>
                </a:cxn>
                <a:cxn ang="0">
                  <a:pos x="27" y="97"/>
                </a:cxn>
                <a:cxn ang="0">
                  <a:pos x="5" y="143"/>
                </a:cxn>
                <a:cxn ang="0">
                  <a:pos x="13" y="167"/>
                </a:cxn>
                <a:cxn ang="0">
                  <a:pos x="38" y="159"/>
                </a:cxn>
                <a:cxn ang="0">
                  <a:pos x="60" y="113"/>
                </a:cxn>
                <a:cxn ang="0">
                  <a:pos x="62" y="114"/>
                </a:cxn>
                <a:cxn ang="0">
                  <a:pos x="68" y="112"/>
                </a:cxn>
                <a:cxn ang="0">
                  <a:pos x="76" y="95"/>
                </a:cxn>
              </a:cxnLst>
              <a:rect l="0" t="0" r="r" b="b"/>
              <a:pathLst>
                <a:path w="143" h="179">
                  <a:moveTo>
                    <a:pt x="76" y="95"/>
                  </a:moveTo>
                  <a:cubicBezTo>
                    <a:pt x="77" y="93"/>
                    <a:pt x="77" y="90"/>
                    <a:pt x="75" y="89"/>
                  </a:cubicBezTo>
                  <a:cubicBezTo>
                    <a:pt x="72" y="88"/>
                    <a:pt x="72" y="88"/>
                    <a:pt x="72" y="88"/>
                  </a:cubicBezTo>
                  <a:cubicBezTo>
                    <a:pt x="77" y="78"/>
                    <a:pt x="77" y="78"/>
                    <a:pt x="77" y="78"/>
                  </a:cubicBezTo>
                  <a:cubicBezTo>
                    <a:pt x="77" y="179"/>
                    <a:pt x="77" y="179"/>
                    <a:pt x="77" y="179"/>
                  </a:cubicBezTo>
                  <a:cubicBezTo>
                    <a:pt x="81" y="179"/>
                    <a:pt x="81" y="179"/>
                    <a:pt x="81" y="179"/>
                  </a:cubicBezTo>
                  <a:cubicBezTo>
                    <a:pt x="86" y="179"/>
                    <a:pt x="86" y="179"/>
                    <a:pt x="86" y="179"/>
                  </a:cubicBezTo>
                  <a:cubicBezTo>
                    <a:pt x="93" y="179"/>
                    <a:pt x="93" y="179"/>
                    <a:pt x="93" y="179"/>
                  </a:cubicBezTo>
                  <a:cubicBezTo>
                    <a:pt x="143" y="179"/>
                    <a:pt x="143" y="179"/>
                    <a:pt x="143" y="179"/>
                  </a:cubicBezTo>
                  <a:cubicBezTo>
                    <a:pt x="143" y="72"/>
                    <a:pt x="143" y="72"/>
                    <a:pt x="143" y="72"/>
                  </a:cubicBezTo>
                  <a:cubicBezTo>
                    <a:pt x="143" y="51"/>
                    <a:pt x="143" y="51"/>
                    <a:pt x="143" y="51"/>
                  </a:cubicBezTo>
                  <a:cubicBezTo>
                    <a:pt x="143" y="48"/>
                    <a:pt x="143" y="48"/>
                    <a:pt x="143" y="48"/>
                  </a:cubicBezTo>
                  <a:cubicBezTo>
                    <a:pt x="143" y="48"/>
                    <a:pt x="143" y="48"/>
                    <a:pt x="143" y="48"/>
                  </a:cubicBezTo>
                  <a:cubicBezTo>
                    <a:pt x="140" y="41"/>
                    <a:pt x="140" y="41"/>
                    <a:pt x="140" y="41"/>
                  </a:cubicBezTo>
                  <a:cubicBezTo>
                    <a:pt x="137" y="34"/>
                    <a:pt x="137" y="34"/>
                    <a:pt x="137" y="34"/>
                  </a:cubicBezTo>
                  <a:cubicBezTo>
                    <a:pt x="137" y="33"/>
                    <a:pt x="137" y="33"/>
                    <a:pt x="137" y="33"/>
                  </a:cubicBezTo>
                  <a:cubicBezTo>
                    <a:pt x="124" y="0"/>
                    <a:pt x="124" y="0"/>
                    <a:pt x="124" y="0"/>
                  </a:cubicBezTo>
                  <a:cubicBezTo>
                    <a:pt x="85" y="0"/>
                    <a:pt x="85" y="0"/>
                    <a:pt x="85" y="0"/>
                  </a:cubicBezTo>
                  <a:cubicBezTo>
                    <a:pt x="81" y="0"/>
                    <a:pt x="78" y="2"/>
                    <a:pt x="75" y="4"/>
                  </a:cubicBezTo>
                  <a:cubicBezTo>
                    <a:pt x="72" y="6"/>
                    <a:pt x="70" y="8"/>
                    <a:pt x="68" y="11"/>
                  </a:cubicBezTo>
                  <a:cubicBezTo>
                    <a:pt x="39" y="72"/>
                    <a:pt x="39" y="72"/>
                    <a:pt x="39" y="72"/>
                  </a:cubicBezTo>
                  <a:cubicBezTo>
                    <a:pt x="35" y="70"/>
                    <a:pt x="35" y="70"/>
                    <a:pt x="35" y="70"/>
                  </a:cubicBezTo>
                  <a:cubicBezTo>
                    <a:pt x="33" y="69"/>
                    <a:pt x="31" y="70"/>
                    <a:pt x="30" y="72"/>
                  </a:cubicBezTo>
                  <a:cubicBezTo>
                    <a:pt x="21" y="89"/>
                    <a:pt x="21" y="89"/>
                    <a:pt x="21" y="89"/>
                  </a:cubicBezTo>
                  <a:cubicBezTo>
                    <a:pt x="20" y="91"/>
                    <a:pt x="21" y="94"/>
                    <a:pt x="23" y="95"/>
                  </a:cubicBezTo>
                  <a:cubicBezTo>
                    <a:pt x="27" y="97"/>
                    <a:pt x="27" y="97"/>
                    <a:pt x="27" y="97"/>
                  </a:cubicBezTo>
                  <a:cubicBezTo>
                    <a:pt x="5" y="143"/>
                    <a:pt x="5" y="143"/>
                    <a:pt x="5" y="143"/>
                  </a:cubicBezTo>
                  <a:cubicBezTo>
                    <a:pt x="0" y="152"/>
                    <a:pt x="4" y="163"/>
                    <a:pt x="13" y="167"/>
                  </a:cubicBezTo>
                  <a:cubicBezTo>
                    <a:pt x="22" y="172"/>
                    <a:pt x="33" y="168"/>
                    <a:pt x="38" y="159"/>
                  </a:cubicBezTo>
                  <a:cubicBezTo>
                    <a:pt x="60" y="113"/>
                    <a:pt x="60" y="113"/>
                    <a:pt x="60" y="113"/>
                  </a:cubicBezTo>
                  <a:cubicBezTo>
                    <a:pt x="62" y="114"/>
                    <a:pt x="62" y="114"/>
                    <a:pt x="62" y="114"/>
                  </a:cubicBezTo>
                  <a:cubicBezTo>
                    <a:pt x="64" y="115"/>
                    <a:pt x="67" y="114"/>
                    <a:pt x="68" y="112"/>
                  </a:cubicBezTo>
                  <a:lnTo>
                    <a:pt x="76" y="95"/>
                  </a:lnTo>
                  <a:close/>
                </a:path>
              </a:pathLst>
            </a:custGeom>
            <a:solidFill>
              <a:srgbClr val="4066AA"/>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Freeform 86">
              <a:extLst>
                <a:ext uri="{FF2B5EF4-FFF2-40B4-BE49-F238E27FC236}">
                  <a16:creationId xmlns:a16="http://schemas.microsoft.com/office/drawing/2014/main" id="{7BCDC739-BDA2-4D55-9AB1-D999B44AF298}"/>
                </a:ext>
              </a:extLst>
            </p:cNvPr>
            <p:cNvSpPr>
              <a:spLocks/>
            </p:cNvSpPr>
            <p:nvPr/>
          </p:nvSpPr>
          <p:spPr bwMode="auto">
            <a:xfrm>
              <a:off x="6977930" y="1690983"/>
              <a:ext cx="309774" cy="227746"/>
            </a:xfrm>
            <a:custGeom>
              <a:avLst/>
              <a:gdLst/>
              <a:ahLst/>
              <a:cxnLst>
                <a:cxn ang="0">
                  <a:pos x="5" y="0"/>
                </a:cxn>
                <a:cxn ang="0">
                  <a:pos x="2" y="3"/>
                </a:cxn>
                <a:cxn ang="0">
                  <a:pos x="0" y="14"/>
                </a:cxn>
                <a:cxn ang="0">
                  <a:pos x="4" y="41"/>
                </a:cxn>
                <a:cxn ang="0">
                  <a:pos x="13" y="53"/>
                </a:cxn>
                <a:cxn ang="0">
                  <a:pos x="60" y="102"/>
                </a:cxn>
                <a:cxn ang="0">
                  <a:pos x="60" y="112"/>
                </a:cxn>
                <a:cxn ang="0">
                  <a:pos x="61" y="113"/>
                </a:cxn>
                <a:cxn ang="0">
                  <a:pos x="62" y="113"/>
                </a:cxn>
                <a:cxn ang="0">
                  <a:pos x="94" y="113"/>
                </a:cxn>
                <a:cxn ang="0">
                  <a:pos x="96" y="113"/>
                </a:cxn>
                <a:cxn ang="0">
                  <a:pos x="97" y="112"/>
                </a:cxn>
                <a:cxn ang="0">
                  <a:pos x="97" y="103"/>
                </a:cxn>
                <a:cxn ang="0">
                  <a:pos x="145" y="55"/>
                </a:cxn>
                <a:cxn ang="0">
                  <a:pos x="156" y="41"/>
                </a:cxn>
                <a:cxn ang="0">
                  <a:pos x="160" y="14"/>
                </a:cxn>
                <a:cxn ang="0">
                  <a:pos x="158" y="3"/>
                </a:cxn>
                <a:cxn ang="0">
                  <a:pos x="155" y="1"/>
                </a:cxn>
                <a:cxn ang="0">
                  <a:pos x="152" y="3"/>
                </a:cxn>
                <a:cxn ang="0">
                  <a:pos x="138" y="27"/>
                </a:cxn>
                <a:cxn ang="0">
                  <a:pos x="80" y="35"/>
                </a:cxn>
                <a:cxn ang="0">
                  <a:pos x="22" y="27"/>
                </a:cxn>
                <a:cxn ang="0">
                  <a:pos x="9" y="3"/>
                </a:cxn>
                <a:cxn ang="0">
                  <a:pos x="5" y="0"/>
                </a:cxn>
              </a:cxnLst>
              <a:rect l="0" t="0" r="r" b="b"/>
              <a:pathLst>
                <a:path w="160" h="118">
                  <a:moveTo>
                    <a:pt x="5" y="0"/>
                  </a:moveTo>
                  <a:cubicBezTo>
                    <a:pt x="4" y="0"/>
                    <a:pt x="3" y="1"/>
                    <a:pt x="2" y="3"/>
                  </a:cubicBezTo>
                  <a:cubicBezTo>
                    <a:pt x="1" y="7"/>
                    <a:pt x="0" y="10"/>
                    <a:pt x="0" y="14"/>
                  </a:cubicBezTo>
                  <a:cubicBezTo>
                    <a:pt x="0" y="25"/>
                    <a:pt x="2" y="33"/>
                    <a:pt x="4" y="41"/>
                  </a:cubicBezTo>
                  <a:cubicBezTo>
                    <a:pt x="6" y="46"/>
                    <a:pt x="9" y="50"/>
                    <a:pt x="13" y="53"/>
                  </a:cubicBezTo>
                  <a:cubicBezTo>
                    <a:pt x="19" y="77"/>
                    <a:pt x="37" y="95"/>
                    <a:pt x="60" y="102"/>
                  </a:cubicBezTo>
                  <a:cubicBezTo>
                    <a:pt x="60" y="112"/>
                    <a:pt x="60" y="112"/>
                    <a:pt x="60" y="112"/>
                  </a:cubicBezTo>
                  <a:cubicBezTo>
                    <a:pt x="60" y="112"/>
                    <a:pt x="60" y="112"/>
                    <a:pt x="61" y="113"/>
                  </a:cubicBezTo>
                  <a:cubicBezTo>
                    <a:pt x="61" y="113"/>
                    <a:pt x="61" y="113"/>
                    <a:pt x="62" y="113"/>
                  </a:cubicBezTo>
                  <a:cubicBezTo>
                    <a:pt x="69" y="118"/>
                    <a:pt x="87" y="118"/>
                    <a:pt x="94" y="113"/>
                  </a:cubicBezTo>
                  <a:cubicBezTo>
                    <a:pt x="95" y="113"/>
                    <a:pt x="95" y="113"/>
                    <a:pt x="96" y="113"/>
                  </a:cubicBezTo>
                  <a:cubicBezTo>
                    <a:pt x="96" y="112"/>
                    <a:pt x="96" y="112"/>
                    <a:pt x="97" y="112"/>
                  </a:cubicBezTo>
                  <a:cubicBezTo>
                    <a:pt x="97" y="103"/>
                    <a:pt x="97" y="103"/>
                    <a:pt x="97" y="103"/>
                  </a:cubicBezTo>
                  <a:cubicBezTo>
                    <a:pt x="120" y="97"/>
                    <a:pt x="139" y="78"/>
                    <a:pt x="145" y="55"/>
                  </a:cubicBezTo>
                  <a:cubicBezTo>
                    <a:pt x="150" y="51"/>
                    <a:pt x="154" y="46"/>
                    <a:pt x="156" y="41"/>
                  </a:cubicBezTo>
                  <a:cubicBezTo>
                    <a:pt x="159" y="33"/>
                    <a:pt x="160" y="25"/>
                    <a:pt x="160" y="14"/>
                  </a:cubicBezTo>
                  <a:cubicBezTo>
                    <a:pt x="160" y="10"/>
                    <a:pt x="160" y="7"/>
                    <a:pt x="158" y="3"/>
                  </a:cubicBezTo>
                  <a:cubicBezTo>
                    <a:pt x="158" y="1"/>
                    <a:pt x="157" y="1"/>
                    <a:pt x="155" y="1"/>
                  </a:cubicBezTo>
                  <a:cubicBezTo>
                    <a:pt x="153" y="1"/>
                    <a:pt x="152" y="2"/>
                    <a:pt x="152" y="3"/>
                  </a:cubicBezTo>
                  <a:cubicBezTo>
                    <a:pt x="150" y="11"/>
                    <a:pt x="146" y="22"/>
                    <a:pt x="138" y="27"/>
                  </a:cubicBezTo>
                  <a:cubicBezTo>
                    <a:pt x="129" y="33"/>
                    <a:pt x="93" y="35"/>
                    <a:pt x="80" y="35"/>
                  </a:cubicBezTo>
                  <a:cubicBezTo>
                    <a:pt x="67" y="35"/>
                    <a:pt x="32" y="33"/>
                    <a:pt x="22" y="27"/>
                  </a:cubicBezTo>
                  <a:cubicBezTo>
                    <a:pt x="15" y="22"/>
                    <a:pt x="10" y="11"/>
                    <a:pt x="9" y="3"/>
                  </a:cubicBezTo>
                  <a:cubicBezTo>
                    <a:pt x="8" y="2"/>
                    <a:pt x="7" y="0"/>
                    <a:pt x="5" y="0"/>
                  </a:cubicBez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8" name="Freeform 87">
              <a:extLst>
                <a:ext uri="{FF2B5EF4-FFF2-40B4-BE49-F238E27FC236}">
                  <a16:creationId xmlns:a16="http://schemas.microsoft.com/office/drawing/2014/main" id="{DDE05012-0B45-4278-8264-717090B24B41}"/>
                </a:ext>
              </a:extLst>
            </p:cNvPr>
            <p:cNvSpPr>
              <a:spLocks/>
            </p:cNvSpPr>
            <p:nvPr/>
          </p:nvSpPr>
          <p:spPr bwMode="auto">
            <a:xfrm>
              <a:off x="7195061" y="1563600"/>
              <a:ext cx="69482" cy="94573"/>
            </a:xfrm>
            <a:custGeom>
              <a:avLst/>
              <a:gdLst/>
              <a:ahLst/>
              <a:cxnLst>
                <a:cxn ang="0">
                  <a:pos x="24" y="49"/>
                </a:cxn>
                <a:cxn ang="0">
                  <a:pos x="32" y="49"/>
                </a:cxn>
                <a:cxn ang="0">
                  <a:pos x="35" y="46"/>
                </a:cxn>
                <a:cxn ang="0">
                  <a:pos x="36" y="41"/>
                </a:cxn>
                <a:cxn ang="0">
                  <a:pos x="4" y="0"/>
                </a:cxn>
                <a:cxn ang="0">
                  <a:pos x="1" y="2"/>
                </a:cxn>
                <a:cxn ang="0">
                  <a:pos x="1" y="24"/>
                </a:cxn>
                <a:cxn ang="0">
                  <a:pos x="24" y="49"/>
                </a:cxn>
              </a:cxnLst>
              <a:rect l="0" t="0" r="r" b="b"/>
              <a:pathLst>
                <a:path w="36" h="49">
                  <a:moveTo>
                    <a:pt x="24" y="49"/>
                  </a:moveTo>
                  <a:cubicBezTo>
                    <a:pt x="32" y="49"/>
                    <a:pt x="32" y="49"/>
                    <a:pt x="32" y="49"/>
                  </a:cubicBezTo>
                  <a:cubicBezTo>
                    <a:pt x="34" y="49"/>
                    <a:pt x="35" y="48"/>
                    <a:pt x="35" y="46"/>
                  </a:cubicBezTo>
                  <a:cubicBezTo>
                    <a:pt x="36" y="45"/>
                    <a:pt x="36" y="43"/>
                    <a:pt x="36" y="41"/>
                  </a:cubicBezTo>
                  <a:cubicBezTo>
                    <a:pt x="36" y="23"/>
                    <a:pt x="23" y="7"/>
                    <a:pt x="4" y="0"/>
                  </a:cubicBezTo>
                  <a:cubicBezTo>
                    <a:pt x="3" y="0"/>
                    <a:pt x="1" y="1"/>
                    <a:pt x="1" y="2"/>
                  </a:cubicBezTo>
                  <a:cubicBezTo>
                    <a:pt x="0" y="9"/>
                    <a:pt x="0" y="18"/>
                    <a:pt x="1" y="24"/>
                  </a:cubicBezTo>
                  <a:cubicBezTo>
                    <a:pt x="2" y="33"/>
                    <a:pt x="6" y="46"/>
                    <a:pt x="24" y="49"/>
                  </a:cubicBezTo>
                  <a:close/>
                </a:path>
              </a:pathLst>
            </a:custGeom>
            <a:solidFill>
              <a:srgbClr val="409DAD"/>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Freeform 88">
              <a:extLst>
                <a:ext uri="{FF2B5EF4-FFF2-40B4-BE49-F238E27FC236}">
                  <a16:creationId xmlns:a16="http://schemas.microsoft.com/office/drawing/2014/main" id="{986D21C7-2523-417F-B027-696283ED132B}"/>
                </a:ext>
              </a:extLst>
            </p:cNvPr>
            <p:cNvSpPr>
              <a:spLocks/>
            </p:cNvSpPr>
            <p:nvPr/>
          </p:nvSpPr>
          <p:spPr bwMode="auto">
            <a:xfrm>
              <a:off x="7001090" y="1563600"/>
              <a:ext cx="69482" cy="94573"/>
            </a:xfrm>
            <a:custGeom>
              <a:avLst/>
              <a:gdLst/>
              <a:ahLst/>
              <a:cxnLst>
                <a:cxn ang="0">
                  <a:pos x="32" y="0"/>
                </a:cxn>
                <a:cxn ang="0">
                  <a:pos x="0" y="41"/>
                </a:cxn>
                <a:cxn ang="0">
                  <a:pos x="0" y="46"/>
                </a:cxn>
                <a:cxn ang="0">
                  <a:pos x="4" y="49"/>
                </a:cxn>
                <a:cxn ang="0">
                  <a:pos x="12" y="49"/>
                </a:cxn>
                <a:cxn ang="0">
                  <a:pos x="35" y="24"/>
                </a:cxn>
                <a:cxn ang="0">
                  <a:pos x="35" y="2"/>
                </a:cxn>
                <a:cxn ang="0">
                  <a:pos x="32" y="0"/>
                </a:cxn>
              </a:cxnLst>
              <a:rect l="0" t="0" r="r" b="b"/>
              <a:pathLst>
                <a:path w="36" h="49">
                  <a:moveTo>
                    <a:pt x="32" y="0"/>
                  </a:moveTo>
                  <a:cubicBezTo>
                    <a:pt x="13" y="7"/>
                    <a:pt x="0" y="23"/>
                    <a:pt x="0" y="41"/>
                  </a:cubicBezTo>
                  <a:cubicBezTo>
                    <a:pt x="0" y="43"/>
                    <a:pt x="0" y="45"/>
                    <a:pt x="0" y="46"/>
                  </a:cubicBezTo>
                  <a:cubicBezTo>
                    <a:pt x="1" y="48"/>
                    <a:pt x="2" y="49"/>
                    <a:pt x="4" y="49"/>
                  </a:cubicBezTo>
                  <a:cubicBezTo>
                    <a:pt x="12" y="49"/>
                    <a:pt x="12" y="49"/>
                    <a:pt x="12" y="49"/>
                  </a:cubicBezTo>
                  <a:cubicBezTo>
                    <a:pt x="30" y="46"/>
                    <a:pt x="33" y="33"/>
                    <a:pt x="35" y="24"/>
                  </a:cubicBezTo>
                  <a:cubicBezTo>
                    <a:pt x="36" y="18"/>
                    <a:pt x="35" y="9"/>
                    <a:pt x="35" y="2"/>
                  </a:cubicBezTo>
                  <a:cubicBezTo>
                    <a:pt x="34" y="1"/>
                    <a:pt x="33" y="0"/>
                    <a:pt x="32" y="0"/>
                  </a:cubicBezTo>
                  <a:close/>
                </a:path>
              </a:pathLst>
            </a:custGeom>
            <a:solidFill>
              <a:srgbClr val="409DAD"/>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Freeform 89">
              <a:extLst>
                <a:ext uri="{FF2B5EF4-FFF2-40B4-BE49-F238E27FC236}">
                  <a16:creationId xmlns:a16="http://schemas.microsoft.com/office/drawing/2014/main" id="{BB1A1333-82A5-4C6A-944F-53DBA15617C3}"/>
                </a:ext>
              </a:extLst>
            </p:cNvPr>
            <p:cNvSpPr>
              <a:spLocks/>
            </p:cNvSpPr>
            <p:nvPr/>
          </p:nvSpPr>
          <p:spPr bwMode="auto">
            <a:xfrm>
              <a:off x="7008810" y="1530789"/>
              <a:ext cx="248012" cy="198795"/>
            </a:xfrm>
            <a:custGeom>
              <a:avLst/>
              <a:gdLst/>
              <a:ahLst/>
              <a:cxnLst>
                <a:cxn ang="0">
                  <a:pos x="14" y="78"/>
                </a:cxn>
                <a:cxn ang="0">
                  <a:pos x="2" y="78"/>
                </a:cxn>
                <a:cxn ang="0">
                  <a:pos x="0" y="81"/>
                </a:cxn>
                <a:cxn ang="0">
                  <a:pos x="2" y="86"/>
                </a:cxn>
                <a:cxn ang="0">
                  <a:pos x="5" y="91"/>
                </a:cxn>
                <a:cxn ang="0">
                  <a:pos x="10" y="96"/>
                </a:cxn>
                <a:cxn ang="0">
                  <a:pos x="64" y="103"/>
                </a:cxn>
                <a:cxn ang="0">
                  <a:pos x="118" y="96"/>
                </a:cxn>
                <a:cxn ang="0">
                  <a:pos x="123" y="91"/>
                </a:cxn>
                <a:cxn ang="0">
                  <a:pos x="126" y="86"/>
                </a:cxn>
                <a:cxn ang="0">
                  <a:pos x="128" y="81"/>
                </a:cxn>
                <a:cxn ang="0">
                  <a:pos x="126" y="78"/>
                </a:cxn>
                <a:cxn ang="0">
                  <a:pos x="114" y="78"/>
                </a:cxn>
                <a:cxn ang="0">
                  <a:pos x="83" y="46"/>
                </a:cxn>
                <a:cxn ang="0">
                  <a:pos x="84" y="12"/>
                </a:cxn>
                <a:cxn ang="0">
                  <a:pos x="85" y="8"/>
                </a:cxn>
                <a:cxn ang="0">
                  <a:pos x="83" y="4"/>
                </a:cxn>
                <a:cxn ang="0">
                  <a:pos x="64" y="0"/>
                </a:cxn>
                <a:cxn ang="0">
                  <a:pos x="45" y="4"/>
                </a:cxn>
                <a:cxn ang="0">
                  <a:pos x="43" y="8"/>
                </a:cxn>
                <a:cxn ang="0">
                  <a:pos x="44" y="12"/>
                </a:cxn>
                <a:cxn ang="0">
                  <a:pos x="45" y="46"/>
                </a:cxn>
                <a:cxn ang="0">
                  <a:pos x="14" y="78"/>
                </a:cxn>
              </a:cxnLst>
              <a:rect l="0" t="0" r="r" b="b"/>
              <a:pathLst>
                <a:path w="128" h="103">
                  <a:moveTo>
                    <a:pt x="14" y="78"/>
                  </a:moveTo>
                  <a:cubicBezTo>
                    <a:pt x="2" y="78"/>
                    <a:pt x="2" y="78"/>
                    <a:pt x="2" y="78"/>
                  </a:cubicBezTo>
                  <a:cubicBezTo>
                    <a:pt x="1" y="78"/>
                    <a:pt x="0" y="79"/>
                    <a:pt x="0" y="81"/>
                  </a:cubicBezTo>
                  <a:cubicBezTo>
                    <a:pt x="1" y="83"/>
                    <a:pt x="1" y="85"/>
                    <a:pt x="2" y="86"/>
                  </a:cubicBezTo>
                  <a:cubicBezTo>
                    <a:pt x="3" y="88"/>
                    <a:pt x="3" y="90"/>
                    <a:pt x="5" y="91"/>
                  </a:cubicBezTo>
                  <a:cubicBezTo>
                    <a:pt x="6" y="93"/>
                    <a:pt x="8" y="95"/>
                    <a:pt x="10" y="96"/>
                  </a:cubicBezTo>
                  <a:cubicBezTo>
                    <a:pt x="21" y="103"/>
                    <a:pt x="64" y="103"/>
                    <a:pt x="64" y="103"/>
                  </a:cubicBezTo>
                  <a:cubicBezTo>
                    <a:pt x="64" y="103"/>
                    <a:pt x="107" y="103"/>
                    <a:pt x="118" y="96"/>
                  </a:cubicBezTo>
                  <a:cubicBezTo>
                    <a:pt x="120" y="95"/>
                    <a:pt x="122" y="93"/>
                    <a:pt x="123" y="91"/>
                  </a:cubicBezTo>
                  <a:cubicBezTo>
                    <a:pt x="124" y="90"/>
                    <a:pt x="125" y="88"/>
                    <a:pt x="126" y="86"/>
                  </a:cubicBezTo>
                  <a:cubicBezTo>
                    <a:pt x="127" y="85"/>
                    <a:pt x="127" y="83"/>
                    <a:pt x="128" y="81"/>
                  </a:cubicBezTo>
                  <a:cubicBezTo>
                    <a:pt x="128" y="79"/>
                    <a:pt x="127" y="78"/>
                    <a:pt x="126" y="78"/>
                  </a:cubicBezTo>
                  <a:cubicBezTo>
                    <a:pt x="114" y="78"/>
                    <a:pt x="114" y="78"/>
                    <a:pt x="114" y="78"/>
                  </a:cubicBezTo>
                  <a:cubicBezTo>
                    <a:pt x="90" y="74"/>
                    <a:pt x="85" y="57"/>
                    <a:pt x="83" y="46"/>
                  </a:cubicBezTo>
                  <a:cubicBezTo>
                    <a:pt x="82" y="36"/>
                    <a:pt x="83" y="21"/>
                    <a:pt x="84" y="12"/>
                  </a:cubicBezTo>
                  <a:cubicBezTo>
                    <a:pt x="84" y="11"/>
                    <a:pt x="85" y="9"/>
                    <a:pt x="85" y="8"/>
                  </a:cubicBezTo>
                  <a:cubicBezTo>
                    <a:pt x="85" y="7"/>
                    <a:pt x="85" y="5"/>
                    <a:pt x="83" y="4"/>
                  </a:cubicBezTo>
                  <a:cubicBezTo>
                    <a:pt x="76" y="0"/>
                    <a:pt x="64" y="0"/>
                    <a:pt x="64" y="0"/>
                  </a:cubicBezTo>
                  <a:cubicBezTo>
                    <a:pt x="64" y="0"/>
                    <a:pt x="52" y="0"/>
                    <a:pt x="45" y="4"/>
                  </a:cubicBezTo>
                  <a:cubicBezTo>
                    <a:pt x="43" y="5"/>
                    <a:pt x="43" y="7"/>
                    <a:pt x="43" y="8"/>
                  </a:cubicBezTo>
                  <a:cubicBezTo>
                    <a:pt x="43" y="9"/>
                    <a:pt x="43" y="11"/>
                    <a:pt x="44" y="12"/>
                  </a:cubicBezTo>
                  <a:cubicBezTo>
                    <a:pt x="45" y="21"/>
                    <a:pt x="46" y="36"/>
                    <a:pt x="45" y="46"/>
                  </a:cubicBezTo>
                  <a:cubicBezTo>
                    <a:pt x="42" y="57"/>
                    <a:pt x="38" y="74"/>
                    <a:pt x="14" y="78"/>
                  </a:cubicBezTo>
                  <a:close/>
                </a:path>
              </a:pathLst>
            </a:custGeom>
            <a:solidFill>
              <a:srgbClr val="409DAD"/>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5" name="Freeform 90">
              <a:extLst>
                <a:ext uri="{FF2B5EF4-FFF2-40B4-BE49-F238E27FC236}">
                  <a16:creationId xmlns:a16="http://schemas.microsoft.com/office/drawing/2014/main" id="{9847757D-0977-4CC8-A5F6-C58996E04E32}"/>
                </a:ext>
              </a:extLst>
            </p:cNvPr>
            <p:cNvSpPr>
              <a:spLocks noEditPoints="1"/>
            </p:cNvSpPr>
            <p:nvPr/>
          </p:nvSpPr>
          <p:spPr bwMode="auto">
            <a:xfrm>
              <a:off x="7335955" y="2042253"/>
              <a:ext cx="320388" cy="310738"/>
            </a:xfrm>
            <a:custGeom>
              <a:avLst/>
              <a:gdLst/>
              <a:ahLst/>
              <a:cxnLst>
                <a:cxn ang="0">
                  <a:pos x="164" y="33"/>
                </a:cxn>
                <a:cxn ang="0">
                  <a:pos x="142" y="46"/>
                </a:cxn>
                <a:cxn ang="0">
                  <a:pos x="137" y="45"/>
                </a:cxn>
                <a:cxn ang="0">
                  <a:pos x="124" y="30"/>
                </a:cxn>
                <a:cxn ang="0">
                  <a:pos x="122" y="18"/>
                </a:cxn>
                <a:cxn ang="0">
                  <a:pos x="144" y="4"/>
                </a:cxn>
                <a:cxn ang="0">
                  <a:pos x="145" y="2"/>
                </a:cxn>
                <a:cxn ang="0">
                  <a:pos x="144" y="1"/>
                </a:cxn>
                <a:cxn ang="0">
                  <a:pos x="110" y="10"/>
                </a:cxn>
                <a:cxn ang="0">
                  <a:pos x="108" y="13"/>
                </a:cxn>
                <a:cxn ang="0">
                  <a:pos x="102" y="40"/>
                </a:cxn>
                <a:cxn ang="0">
                  <a:pos x="91" y="55"/>
                </a:cxn>
                <a:cxn ang="0">
                  <a:pos x="56" y="90"/>
                </a:cxn>
                <a:cxn ang="0">
                  <a:pos x="34" y="106"/>
                </a:cxn>
                <a:cxn ang="0">
                  <a:pos x="27" y="108"/>
                </a:cxn>
                <a:cxn ang="0">
                  <a:pos x="10" y="115"/>
                </a:cxn>
                <a:cxn ang="0">
                  <a:pos x="10" y="151"/>
                </a:cxn>
                <a:cxn ang="0">
                  <a:pos x="46" y="152"/>
                </a:cxn>
                <a:cxn ang="0">
                  <a:pos x="53" y="138"/>
                </a:cxn>
                <a:cxn ang="0">
                  <a:pos x="53" y="138"/>
                </a:cxn>
                <a:cxn ang="0">
                  <a:pos x="55" y="128"/>
                </a:cxn>
                <a:cxn ang="0">
                  <a:pos x="72" y="106"/>
                </a:cxn>
                <a:cxn ang="0">
                  <a:pos x="107" y="71"/>
                </a:cxn>
                <a:cxn ang="0">
                  <a:pos x="120" y="64"/>
                </a:cxn>
                <a:cxn ang="0">
                  <a:pos x="145" y="60"/>
                </a:cxn>
                <a:cxn ang="0">
                  <a:pos x="148" y="58"/>
                </a:cxn>
                <a:cxn ang="0">
                  <a:pos x="165" y="34"/>
                </a:cxn>
                <a:cxn ang="0">
                  <a:pos x="165" y="33"/>
                </a:cxn>
                <a:cxn ang="0">
                  <a:pos x="164" y="33"/>
                </a:cxn>
                <a:cxn ang="0">
                  <a:pos x="44" y="135"/>
                </a:cxn>
                <a:cxn ang="0">
                  <a:pos x="37" y="147"/>
                </a:cxn>
                <a:cxn ang="0">
                  <a:pos x="22" y="149"/>
                </a:cxn>
                <a:cxn ang="0">
                  <a:pos x="12" y="139"/>
                </a:cxn>
                <a:cxn ang="0">
                  <a:pos x="14" y="125"/>
                </a:cxn>
                <a:cxn ang="0">
                  <a:pos x="26" y="117"/>
                </a:cxn>
                <a:cxn ang="0">
                  <a:pos x="36" y="121"/>
                </a:cxn>
                <a:cxn ang="0">
                  <a:pos x="40" y="122"/>
                </a:cxn>
                <a:cxn ang="0">
                  <a:pos x="41" y="126"/>
                </a:cxn>
                <a:cxn ang="0">
                  <a:pos x="44" y="135"/>
                </a:cxn>
              </a:cxnLst>
              <a:rect l="0" t="0" r="r" b="b"/>
              <a:pathLst>
                <a:path w="166" h="161">
                  <a:moveTo>
                    <a:pt x="164" y="33"/>
                  </a:moveTo>
                  <a:cubicBezTo>
                    <a:pt x="142" y="46"/>
                    <a:pt x="142" y="46"/>
                    <a:pt x="142" y="46"/>
                  </a:cubicBezTo>
                  <a:cubicBezTo>
                    <a:pt x="137" y="45"/>
                    <a:pt x="137" y="45"/>
                    <a:pt x="137" y="45"/>
                  </a:cubicBezTo>
                  <a:cubicBezTo>
                    <a:pt x="124" y="30"/>
                    <a:pt x="124" y="30"/>
                    <a:pt x="124" y="30"/>
                  </a:cubicBezTo>
                  <a:cubicBezTo>
                    <a:pt x="122" y="18"/>
                    <a:pt x="122" y="18"/>
                    <a:pt x="122" y="18"/>
                  </a:cubicBezTo>
                  <a:cubicBezTo>
                    <a:pt x="144" y="4"/>
                    <a:pt x="144" y="4"/>
                    <a:pt x="144" y="4"/>
                  </a:cubicBezTo>
                  <a:cubicBezTo>
                    <a:pt x="145" y="3"/>
                    <a:pt x="145" y="3"/>
                    <a:pt x="145" y="2"/>
                  </a:cubicBezTo>
                  <a:cubicBezTo>
                    <a:pt x="145" y="1"/>
                    <a:pt x="144" y="1"/>
                    <a:pt x="144" y="1"/>
                  </a:cubicBezTo>
                  <a:cubicBezTo>
                    <a:pt x="130" y="0"/>
                    <a:pt x="121" y="2"/>
                    <a:pt x="110" y="10"/>
                  </a:cubicBezTo>
                  <a:cubicBezTo>
                    <a:pt x="109" y="11"/>
                    <a:pt x="108" y="12"/>
                    <a:pt x="108" y="13"/>
                  </a:cubicBezTo>
                  <a:cubicBezTo>
                    <a:pt x="104" y="21"/>
                    <a:pt x="102" y="31"/>
                    <a:pt x="102" y="40"/>
                  </a:cubicBezTo>
                  <a:cubicBezTo>
                    <a:pt x="91" y="55"/>
                    <a:pt x="91" y="55"/>
                    <a:pt x="91" y="55"/>
                  </a:cubicBezTo>
                  <a:cubicBezTo>
                    <a:pt x="56" y="90"/>
                    <a:pt x="56" y="90"/>
                    <a:pt x="56" y="90"/>
                  </a:cubicBezTo>
                  <a:cubicBezTo>
                    <a:pt x="34" y="106"/>
                    <a:pt x="34" y="106"/>
                    <a:pt x="34" y="106"/>
                  </a:cubicBezTo>
                  <a:cubicBezTo>
                    <a:pt x="27" y="108"/>
                    <a:pt x="27" y="108"/>
                    <a:pt x="27" y="108"/>
                  </a:cubicBezTo>
                  <a:cubicBezTo>
                    <a:pt x="21" y="109"/>
                    <a:pt x="15" y="111"/>
                    <a:pt x="10" y="115"/>
                  </a:cubicBezTo>
                  <a:cubicBezTo>
                    <a:pt x="0" y="125"/>
                    <a:pt x="0" y="141"/>
                    <a:pt x="10" y="151"/>
                  </a:cubicBezTo>
                  <a:cubicBezTo>
                    <a:pt x="20" y="161"/>
                    <a:pt x="36" y="161"/>
                    <a:pt x="46" y="152"/>
                  </a:cubicBezTo>
                  <a:cubicBezTo>
                    <a:pt x="50" y="148"/>
                    <a:pt x="52" y="143"/>
                    <a:pt x="53" y="138"/>
                  </a:cubicBezTo>
                  <a:cubicBezTo>
                    <a:pt x="53" y="138"/>
                    <a:pt x="53" y="138"/>
                    <a:pt x="53" y="138"/>
                  </a:cubicBezTo>
                  <a:cubicBezTo>
                    <a:pt x="55" y="128"/>
                    <a:pt x="55" y="128"/>
                    <a:pt x="55" y="128"/>
                  </a:cubicBezTo>
                  <a:cubicBezTo>
                    <a:pt x="72" y="106"/>
                    <a:pt x="72" y="106"/>
                    <a:pt x="72" y="106"/>
                  </a:cubicBezTo>
                  <a:cubicBezTo>
                    <a:pt x="107" y="71"/>
                    <a:pt x="107" y="71"/>
                    <a:pt x="107" y="71"/>
                  </a:cubicBezTo>
                  <a:cubicBezTo>
                    <a:pt x="120" y="64"/>
                    <a:pt x="120" y="64"/>
                    <a:pt x="120" y="64"/>
                  </a:cubicBezTo>
                  <a:cubicBezTo>
                    <a:pt x="128" y="64"/>
                    <a:pt x="137" y="63"/>
                    <a:pt x="145" y="60"/>
                  </a:cubicBezTo>
                  <a:cubicBezTo>
                    <a:pt x="146" y="59"/>
                    <a:pt x="147" y="59"/>
                    <a:pt x="148" y="58"/>
                  </a:cubicBezTo>
                  <a:cubicBezTo>
                    <a:pt x="155" y="52"/>
                    <a:pt x="161" y="43"/>
                    <a:pt x="165" y="34"/>
                  </a:cubicBezTo>
                  <a:cubicBezTo>
                    <a:pt x="166" y="34"/>
                    <a:pt x="165" y="33"/>
                    <a:pt x="165" y="33"/>
                  </a:cubicBezTo>
                  <a:cubicBezTo>
                    <a:pt x="165" y="33"/>
                    <a:pt x="164" y="33"/>
                    <a:pt x="164" y="33"/>
                  </a:cubicBezTo>
                  <a:close/>
                  <a:moveTo>
                    <a:pt x="44" y="135"/>
                  </a:moveTo>
                  <a:cubicBezTo>
                    <a:pt x="37" y="147"/>
                    <a:pt x="37" y="147"/>
                    <a:pt x="37" y="147"/>
                  </a:cubicBezTo>
                  <a:cubicBezTo>
                    <a:pt x="22" y="149"/>
                    <a:pt x="22" y="149"/>
                    <a:pt x="22" y="149"/>
                  </a:cubicBezTo>
                  <a:cubicBezTo>
                    <a:pt x="12" y="139"/>
                    <a:pt x="12" y="139"/>
                    <a:pt x="12" y="139"/>
                  </a:cubicBezTo>
                  <a:cubicBezTo>
                    <a:pt x="14" y="125"/>
                    <a:pt x="14" y="125"/>
                    <a:pt x="14" y="125"/>
                  </a:cubicBezTo>
                  <a:cubicBezTo>
                    <a:pt x="26" y="117"/>
                    <a:pt x="26" y="117"/>
                    <a:pt x="26" y="117"/>
                  </a:cubicBezTo>
                  <a:cubicBezTo>
                    <a:pt x="36" y="121"/>
                    <a:pt x="36" y="121"/>
                    <a:pt x="36" y="121"/>
                  </a:cubicBezTo>
                  <a:cubicBezTo>
                    <a:pt x="40" y="122"/>
                    <a:pt x="40" y="122"/>
                    <a:pt x="40" y="122"/>
                  </a:cubicBezTo>
                  <a:cubicBezTo>
                    <a:pt x="41" y="126"/>
                    <a:pt x="41" y="126"/>
                    <a:pt x="41" y="126"/>
                  </a:cubicBezTo>
                  <a:lnTo>
                    <a:pt x="44" y="135"/>
                  </a:lnTo>
                  <a:close/>
                </a:path>
              </a:pathLst>
            </a:custGeom>
            <a:solidFill>
              <a:srgbClr val="747678"/>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3143024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B0FC1-341A-4431-BA22-F86BEE38B5D0}"/>
              </a:ext>
            </a:extLst>
          </p:cNvPr>
          <p:cNvSpPr>
            <a:spLocks noGrp="1"/>
          </p:cNvSpPr>
          <p:nvPr>
            <p:ph type="title"/>
          </p:nvPr>
        </p:nvSpPr>
        <p:spPr/>
        <p:txBody>
          <a:bodyPr>
            <a:normAutofit/>
          </a:bodyPr>
          <a:lstStyle/>
          <a:p>
            <a:r>
              <a:rPr lang="en-US" sz="2000" dirty="0"/>
              <a:t>The current housing deficit is 1.9M and growing</a:t>
            </a:r>
          </a:p>
        </p:txBody>
      </p:sp>
      <p:sp>
        <p:nvSpPr>
          <p:cNvPr id="3" name="Date Placeholder 2">
            <a:extLst>
              <a:ext uri="{FF2B5EF4-FFF2-40B4-BE49-F238E27FC236}">
                <a16:creationId xmlns:a16="http://schemas.microsoft.com/office/drawing/2014/main" id="{E54CB552-C32D-4BC1-90E4-3FF0BCD3149E}"/>
              </a:ext>
            </a:extLst>
          </p:cNvPr>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2E6EBB09-68FF-4CCB-94DD-64D9006849D3}"/>
              </a:ext>
            </a:extLst>
          </p:cNvPr>
          <p:cNvSpPr>
            <a:spLocks noGrp="1"/>
          </p:cNvSpPr>
          <p:nvPr>
            <p:ph type="ftr" sz="quarter" idx="11"/>
          </p:nvPr>
        </p:nvSpPr>
        <p:spPr/>
        <p:txBody>
          <a:bodyPr/>
          <a:lstStyle/>
          <a:p>
            <a:r>
              <a:rPr lang="en-US" dirty="0"/>
              <a:t>CONFIDENTIAL</a:t>
            </a:r>
          </a:p>
        </p:txBody>
      </p:sp>
      <p:sp>
        <p:nvSpPr>
          <p:cNvPr id="5" name="Slide Number Placeholder 4">
            <a:extLst>
              <a:ext uri="{FF2B5EF4-FFF2-40B4-BE49-F238E27FC236}">
                <a16:creationId xmlns:a16="http://schemas.microsoft.com/office/drawing/2014/main" id="{87FAF3A5-E192-4DB3-BD73-5B661FF5DDAF}"/>
              </a:ext>
            </a:extLst>
          </p:cNvPr>
          <p:cNvSpPr>
            <a:spLocks noGrp="1"/>
          </p:cNvSpPr>
          <p:nvPr>
            <p:ph type="sldNum" sz="quarter" idx="12"/>
          </p:nvPr>
        </p:nvSpPr>
        <p:spPr/>
        <p:txBody>
          <a:bodyPr/>
          <a:lstStyle/>
          <a:p>
            <a:fld id="{48F63A3B-78C7-47BE-AE5E-E10140E04643}" type="slidenum">
              <a:rPr lang="en-US" smtClean="0"/>
              <a:t>5</a:t>
            </a:fld>
            <a:endParaRPr lang="en-US" dirty="0"/>
          </a:p>
        </p:txBody>
      </p:sp>
      <p:sp>
        <p:nvSpPr>
          <p:cNvPr id="6" name="Content Placeholder 5">
            <a:extLst>
              <a:ext uri="{FF2B5EF4-FFF2-40B4-BE49-F238E27FC236}">
                <a16:creationId xmlns:a16="http://schemas.microsoft.com/office/drawing/2014/main" id="{42BF3F10-60C2-41E4-99E2-1EF5E88C553A}"/>
              </a:ext>
            </a:extLst>
          </p:cNvPr>
          <p:cNvSpPr>
            <a:spLocks noGrp="1"/>
          </p:cNvSpPr>
          <p:nvPr>
            <p:ph sz="quarter" idx="13"/>
          </p:nvPr>
        </p:nvSpPr>
        <p:spPr/>
        <p:txBody>
          <a:bodyPr/>
          <a:lstStyle/>
          <a:p>
            <a:r>
              <a:rPr lang="en-US" dirty="0"/>
              <a:t>INTRODUCTION</a:t>
            </a:r>
          </a:p>
        </p:txBody>
      </p:sp>
      <p:sp>
        <p:nvSpPr>
          <p:cNvPr id="29" name="Rectangle 28">
            <a:extLst>
              <a:ext uri="{FF2B5EF4-FFF2-40B4-BE49-F238E27FC236}">
                <a16:creationId xmlns:a16="http://schemas.microsoft.com/office/drawing/2014/main" id="{6A5DDB66-04E7-4E26-B59F-CBD6B166F8E1}"/>
              </a:ext>
            </a:extLst>
          </p:cNvPr>
          <p:cNvSpPr/>
          <p:nvPr/>
        </p:nvSpPr>
        <p:spPr>
          <a:xfrm>
            <a:off x="5919788" y="1619538"/>
            <a:ext cx="5792787" cy="34823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spcAft>
                <a:spcPts val="600"/>
              </a:spcAft>
              <a:buClr>
                <a:srgbClr val="000000"/>
              </a:buClr>
              <a:buFont typeface="Wingdings" panose="05000000000000000000" pitchFamily="2" charset="2"/>
              <a:buChar char="§"/>
            </a:pPr>
            <a:r>
              <a:rPr lang="en-US" sz="1200" dirty="0">
                <a:solidFill>
                  <a:schemeClr val="tx1"/>
                </a:solidFill>
                <a:cs typeface="Arial" panose="020B0604020202020204" pitchFamily="34" charset="0"/>
              </a:rPr>
              <a:t>It is estimated that </a:t>
            </a:r>
            <a:r>
              <a:rPr lang="en-US" sz="1200" b="1" kern="0" dirty="0">
                <a:solidFill>
                  <a:schemeClr val="tx2"/>
                </a:solidFill>
                <a:cs typeface="Arial" panose="020B0604020202020204" pitchFamily="34" charset="0"/>
              </a:rPr>
              <a:t>Kenya has an annual housing demand of 250,000 annually with an estimated supply of 50,000 </a:t>
            </a:r>
            <a:r>
              <a:rPr lang="en-US" sz="1200" dirty="0">
                <a:solidFill>
                  <a:schemeClr val="tx1"/>
                </a:solidFill>
                <a:cs typeface="Arial" panose="020B0604020202020204" pitchFamily="34" charset="0"/>
              </a:rPr>
              <a:t>p.a. (80% deficit) targeting the high-end market.  </a:t>
            </a:r>
          </a:p>
          <a:p>
            <a:pPr marL="171450" indent="-171450">
              <a:spcAft>
                <a:spcPts val="600"/>
              </a:spcAft>
              <a:buClr>
                <a:srgbClr val="000000"/>
              </a:buClr>
              <a:buFont typeface="Wingdings" panose="05000000000000000000" pitchFamily="2" charset="2"/>
              <a:buChar char="§"/>
            </a:pPr>
            <a:r>
              <a:rPr lang="en-US" sz="1200" b="1" kern="0" dirty="0">
                <a:solidFill>
                  <a:schemeClr val="tx2"/>
                </a:solidFill>
                <a:cs typeface="Arial" panose="020B0604020202020204" pitchFamily="34" charset="0"/>
              </a:rPr>
              <a:t>In 2010 the demand for urban housing was estimated at around 80,000</a:t>
            </a:r>
            <a:r>
              <a:rPr lang="en-US" sz="1200" b="1" dirty="0">
                <a:solidFill>
                  <a:schemeClr val="tx2"/>
                </a:solidFill>
                <a:cs typeface="Arial" panose="020B0604020202020204" pitchFamily="34" charset="0"/>
              </a:rPr>
              <a:t> </a:t>
            </a:r>
            <a:r>
              <a:rPr lang="en-US" sz="1200" dirty="0">
                <a:solidFill>
                  <a:schemeClr val="tx1"/>
                </a:solidFill>
                <a:cs typeface="Arial" panose="020B0604020202020204" pitchFamily="34" charset="0"/>
              </a:rPr>
              <a:t>units a year, with demand projected to </a:t>
            </a:r>
            <a:r>
              <a:rPr lang="en-US" sz="1200" b="1" kern="0" dirty="0">
                <a:solidFill>
                  <a:schemeClr val="tx2"/>
                </a:solidFill>
                <a:cs typeface="Arial" panose="020B0604020202020204" pitchFamily="34" charset="0"/>
              </a:rPr>
              <a:t>increase to nearly 300,000 units a year by 2050</a:t>
            </a:r>
            <a:r>
              <a:rPr lang="en-US" sz="1200" b="1" kern="0" dirty="0">
                <a:solidFill>
                  <a:srgbClr val="006600"/>
                </a:solidFill>
                <a:cs typeface="Arial" panose="020B0604020202020204" pitchFamily="34" charset="0"/>
              </a:rPr>
              <a:t>. </a:t>
            </a:r>
            <a:r>
              <a:rPr lang="en-US" sz="1200" dirty="0">
                <a:solidFill>
                  <a:schemeClr val="tx1"/>
                </a:solidFill>
                <a:cs typeface="Arial" panose="020B0604020202020204" pitchFamily="34" charset="0"/>
              </a:rPr>
              <a:t>By comparison, </a:t>
            </a:r>
            <a:r>
              <a:rPr lang="en-US" sz="1200" b="1" kern="0" dirty="0">
                <a:solidFill>
                  <a:schemeClr val="tx2"/>
                </a:solidFill>
                <a:cs typeface="Arial" panose="020B0604020202020204" pitchFamily="34" charset="0"/>
              </a:rPr>
              <a:t>in 2013 only 15,000 housing construction permits were issued in Nairobi</a:t>
            </a:r>
            <a:r>
              <a:rPr lang="en-US" sz="1200" b="1" kern="0" dirty="0">
                <a:solidFill>
                  <a:srgbClr val="006600"/>
                </a:solidFill>
                <a:cs typeface="Arial" panose="020B0604020202020204" pitchFamily="34" charset="0"/>
              </a:rPr>
              <a:t>, </a:t>
            </a:r>
            <a:r>
              <a:rPr lang="en-US" sz="1200" dirty="0">
                <a:solidFill>
                  <a:schemeClr val="tx1"/>
                </a:solidFill>
                <a:cs typeface="Arial" panose="020B0604020202020204" pitchFamily="34" charset="0"/>
              </a:rPr>
              <a:t>where most demand exists and most of these were for high-income apartments. </a:t>
            </a:r>
          </a:p>
          <a:p>
            <a:pPr marL="171450" indent="-171450">
              <a:spcAft>
                <a:spcPts val="600"/>
              </a:spcAft>
              <a:buClr>
                <a:srgbClr val="000000"/>
              </a:buClr>
              <a:buFont typeface="Wingdings" panose="05000000000000000000" pitchFamily="2" charset="2"/>
              <a:buChar char="§"/>
            </a:pPr>
            <a:r>
              <a:rPr lang="en-US" sz="1200" b="1" kern="0" dirty="0">
                <a:solidFill>
                  <a:schemeClr val="tx2"/>
                </a:solidFill>
                <a:cs typeface="Arial" panose="020B0604020202020204" pitchFamily="34" charset="0"/>
              </a:rPr>
              <a:t>Only 2 percent of formally constructed houses are targeted to the lower income segments </a:t>
            </a:r>
            <a:r>
              <a:rPr lang="en-US" sz="1200" dirty="0">
                <a:solidFill>
                  <a:schemeClr val="tx1"/>
                </a:solidFill>
                <a:cs typeface="Arial" panose="020B0604020202020204" pitchFamily="34" charset="0"/>
              </a:rPr>
              <a:t>of the market, which account for the largest share of demand. </a:t>
            </a:r>
          </a:p>
          <a:p>
            <a:pPr marL="171450" indent="-171450">
              <a:spcAft>
                <a:spcPts val="600"/>
              </a:spcAft>
              <a:buClr>
                <a:srgbClr val="000000"/>
              </a:buClr>
              <a:buFont typeface="Wingdings" panose="05000000000000000000" pitchFamily="2" charset="2"/>
              <a:buChar char="§"/>
            </a:pPr>
            <a:r>
              <a:rPr lang="en-US" sz="1200" b="1" kern="0" dirty="0">
                <a:solidFill>
                  <a:schemeClr val="tx2"/>
                </a:solidFill>
                <a:cs typeface="Arial" panose="020B0604020202020204" pitchFamily="34" charset="0"/>
              </a:rPr>
              <a:t>Furthermore, estimates of housing demand are for new housing only and do not speak to the high qualitative housing deficit in Kenya estimated at 1.8 </a:t>
            </a:r>
            <a:r>
              <a:rPr lang="en-US" sz="1200" b="1" kern="0" dirty="0" err="1">
                <a:solidFill>
                  <a:schemeClr val="tx2"/>
                </a:solidFill>
                <a:cs typeface="Arial" panose="020B0604020202020204" pitchFamily="34" charset="0"/>
              </a:rPr>
              <a:t>mn</a:t>
            </a:r>
            <a:r>
              <a:rPr lang="en-US" sz="1200" b="1" kern="0" dirty="0">
                <a:solidFill>
                  <a:schemeClr val="tx2"/>
                </a:solidFill>
                <a:cs typeface="Arial" panose="020B0604020202020204" pitchFamily="34" charset="0"/>
              </a:rPr>
              <a:t>. </a:t>
            </a:r>
            <a:endParaRPr lang="en-US" sz="1200" dirty="0">
              <a:solidFill>
                <a:schemeClr val="tx2"/>
              </a:solidFill>
              <a:cs typeface="Arial" panose="020B0604020202020204" pitchFamily="34" charset="0"/>
            </a:endParaRPr>
          </a:p>
          <a:p>
            <a:pPr marL="171450" indent="-171450">
              <a:spcAft>
                <a:spcPts val="600"/>
              </a:spcAft>
              <a:buClr>
                <a:srgbClr val="000000"/>
              </a:buClr>
              <a:buFont typeface="Wingdings" panose="05000000000000000000" pitchFamily="2" charset="2"/>
              <a:buChar char="§"/>
            </a:pPr>
            <a:r>
              <a:rPr lang="en-US" sz="1200" b="1" kern="0" dirty="0">
                <a:solidFill>
                  <a:schemeClr val="tx2"/>
                </a:solidFill>
                <a:cs typeface="Arial" panose="020B0604020202020204" pitchFamily="34" charset="0"/>
              </a:rPr>
              <a:t>The high cost of formal housing means that home ownership is out of reach for most urban Kenyans </a:t>
            </a:r>
            <a:r>
              <a:rPr lang="en-US" sz="1200" kern="0" dirty="0">
                <a:solidFill>
                  <a:schemeClr val="tx1"/>
                </a:solidFill>
                <a:cs typeface="Arial" panose="020B0604020202020204" pitchFamily="34" charset="0"/>
              </a:rPr>
              <a:t>with </a:t>
            </a:r>
            <a:r>
              <a:rPr lang="en-US" sz="1200" dirty="0">
                <a:solidFill>
                  <a:schemeClr val="tx1"/>
                </a:solidFill>
                <a:cs typeface="Arial" panose="020B0604020202020204" pitchFamily="34" charset="0"/>
              </a:rPr>
              <a:t>vast majority of this population finding housing through rental markets (91% in Nairobi) </a:t>
            </a:r>
          </a:p>
          <a:p>
            <a:pPr marL="171450" indent="-171450">
              <a:spcAft>
                <a:spcPts val="600"/>
              </a:spcAft>
              <a:buClr>
                <a:srgbClr val="000000"/>
              </a:buClr>
              <a:buFont typeface="Wingdings" panose="05000000000000000000" pitchFamily="2" charset="2"/>
              <a:buChar char="§"/>
            </a:pPr>
            <a:r>
              <a:rPr lang="en-US" sz="1200" dirty="0">
                <a:solidFill>
                  <a:schemeClr val="tx1"/>
                </a:solidFill>
                <a:cs typeface="Arial" panose="020B0604020202020204" pitchFamily="34" charset="0"/>
              </a:rPr>
              <a:t>Kenya has an estimated 25,000 mortgages</a:t>
            </a:r>
          </a:p>
        </p:txBody>
      </p:sp>
      <p:sp>
        <p:nvSpPr>
          <p:cNvPr id="30" name="5. Source">
            <a:extLst>
              <a:ext uri="{FF2B5EF4-FFF2-40B4-BE49-F238E27FC236}">
                <a16:creationId xmlns:a16="http://schemas.microsoft.com/office/drawing/2014/main" id="{3EC6E467-41DF-4FCB-AE28-D4F5DF7953F9}"/>
              </a:ext>
            </a:extLst>
          </p:cNvPr>
          <p:cNvSpPr>
            <a:spLocks noChangeArrowheads="1"/>
          </p:cNvSpPr>
          <p:nvPr/>
        </p:nvSpPr>
        <p:spPr bwMode="auto">
          <a:xfrm>
            <a:off x="208818" y="5958786"/>
            <a:ext cx="6862762"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609600" indent="-609600" defTabSz="895350">
              <a:tabLst>
                <a:tab pos="612775" algn="l"/>
              </a:tabLst>
            </a:pPr>
            <a:r>
              <a:rPr lang="en-US" sz="1100" i="1" baseline="0" noProof="0" dirty="0">
                <a:solidFill>
                  <a:schemeClr val="tx1"/>
                </a:solidFill>
                <a:latin typeface="Arial" panose="020B0604020202020204" pitchFamily="34" charset="0"/>
              </a:rPr>
              <a:t>SOURCE: State Department for Housing and Urban Development, World Bank </a:t>
            </a:r>
          </a:p>
        </p:txBody>
      </p:sp>
      <p:graphicFrame>
        <p:nvGraphicFramePr>
          <p:cNvPr id="32" name="Chart 31">
            <a:extLst>
              <a:ext uri="{FF2B5EF4-FFF2-40B4-BE49-F238E27FC236}">
                <a16:creationId xmlns:a16="http://schemas.microsoft.com/office/drawing/2014/main" id="{20667585-DC08-4A4E-A263-87A0D3E8E792}"/>
              </a:ext>
            </a:extLst>
          </p:cNvPr>
          <p:cNvGraphicFramePr/>
          <p:nvPr>
            <p:custDataLst>
              <p:tags r:id="rId1"/>
            </p:custDataLst>
            <p:extLst>
              <p:ext uri="{D42A27DB-BD31-4B8C-83A1-F6EECF244321}">
                <p14:modId xmlns:p14="http://schemas.microsoft.com/office/powerpoint/2010/main" val="784078880"/>
              </p:ext>
            </p:extLst>
          </p:nvPr>
        </p:nvGraphicFramePr>
        <p:xfrm>
          <a:off x="935501" y="1660590"/>
          <a:ext cx="3933825" cy="3794125"/>
        </p:xfrm>
        <a:graphic>
          <a:graphicData uri="http://schemas.openxmlformats.org/drawingml/2006/chart">
            <c:chart xmlns:c="http://schemas.openxmlformats.org/drawingml/2006/chart" xmlns:r="http://schemas.openxmlformats.org/officeDocument/2006/relationships" r:id="rId13"/>
          </a:graphicData>
        </a:graphic>
      </p:graphicFrame>
      <p:sp>
        <p:nvSpPr>
          <p:cNvPr id="41" name="TextBox 40">
            <a:extLst>
              <a:ext uri="{FF2B5EF4-FFF2-40B4-BE49-F238E27FC236}">
                <a16:creationId xmlns:a16="http://schemas.microsoft.com/office/drawing/2014/main" id="{E5381200-D48D-4ED2-BCA1-19E6FB2142F8}"/>
              </a:ext>
            </a:extLst>
          </p:cNvPr>
          <p:cNvSpPr txBox="1">
            <a:spLocks noGrp="1"/>
          </p:cNvSpPr>
          <p:nvPr>
            <p:custDataLst>
              <p:tags r:id="rId2"/>
            </p:custDataLst>
          </p:nvPr>
        </p:nvSpPr>
        <p:spPr bwMode="auto">
          <a:xfrm>
            <a:off x="1375195" y="5442773"/>
            <a:ext cx="1074738" cy="3651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square" lIns="0" tIns="0" rIns="0" bIns="0" numCol="1" spcCol="0" anchor="t" anchorCtr="0" compatLnSpc="1">
            <a:noAutofit/>
          </a:bodyPr>
          <a:lstStyle>
            <a:lvl1pPr marL="0" marR="0" lvl="0" indent="0" algn="l" defTabSz="809902" rtl="0" fontAlgn="auto" hangingPunct="1">
              <a:lnSpc>
                <a:spcPct val="100000"/>
              </a:lnSpc>
              <a:spcBef>
                <a:spcPts val="0"/>
              </a:spcBef>
              <a:spcAft>
                <a:spcPts val="0"/>
              </a:spcAft>
              <a:buNone/>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1pPr>
            <a:lvl2pPr marL="175189" marR="0" lvl="1" indent="-173754" algn="l" defTabSz="809902" rtl="0" fontAlgn="auto" hangingPunct="1">
              <a:lnSpc>
                <a:spcPct val="100000"/>
              </a:lnSpc>
              <a:spcBef>
                <a:spcPts val="0"/>
              </a:spcBef>
              <a:spcAft>
                <a:spcPts val="0"/>
              </a:spcAft>
              <a:buClr>
                <a:schemeClr val="tx1"/>
              </a:buClr>
              <a:buSzPct val="125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2pPr>
            <a:lvl3pPr marL="413564" marR="0" lvl="2" indent="-236939"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3pPr>
            <a:lvl4pPr marL="555735" marR="0" lvl="3" indent="-140726"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4pPr>
            <a:lvl5pPr marL="678247" marR="0" lvl="4" indent="-117756" algn="l" defTabSz="809902" rtl="0" fontAlgn="auto" hangingPunct="1">
              <a:lnSpc>
                <a:spcPct val="100000"/>
              </a:lnSpc>
              <a:spcBef>
                <a:spcPts val="0"/>
              </a:spcBef>
              <a:spcAft>
                <a:spcPts val="0"/>
              </a:spcAft>
              <a:buClr>
                <a:schemeClr val="tx1"/>
              </a:buClr>
              <a:buSzPct val="89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ct val="0"/>
              </a:spcBef>
              <a:spcAft>
                <a:spcPct val="0"/>
              </a:spcAft>
            </a:pPr>
            <a:fld id="{AD29A876-3EDA-4496-8A51-26481814E2DC}" type="datetime'Ann''u''a''l dem''and ''''f''o''''''''r ho''us''''i''''n''g '">
              <a:rPr lang="en-US" altLang="en-US" sz="1200" smtClean="0"/>
              <a:pPr algn="ctr">
                <a:spcBef>
                  <a:spcPct val="0"/>
                </a:spcBef>
                <a:spcAft>
                  <a:spcPct val="0"/>
                </a:spcAft>
              </a:pPr>
              <a:t>Annual demand for housing </a:t>
            </a:fld>
            <a:endParaRPr lang="en-US" sz="1200" dirty="0">
              <a:sym typeface="Arial" panose="020B0604020202020204" pitchFamily="34" charset="0"/>
            </a:endParaRPr>
          </a:p>
        </p:txBody>
      </p:sp>
      <p:sp>
        <p:nvSpPr>
          <p:cNvPr id="42" name="TextBox 41">
            <a:extLst>
              <a:ext uri="{FF2B5EF4-FFF2-40B4-BE49-F238E27FC236}">
                <a16:creationId xmlns:a16="http://schemas.microsoft.com/office/drawing/2014/main" id="{B8D92A3E-61FB-4543-8188-F9B89FBDA869}"/>
              </a:ext>
            </a:extLst>
          </p:cNvPr>
          <p:cNvSpPr txBox="1">
            <a:spLocks noGrp="1"/>
          </p:cNvSpPr>
          <p:nvPr>
            <p:custDataLst>
              <p:tags r:id="rId3"/>
            </p:custDataLst>
          </p:nvPr>
        </p:nvSpPr>
        <p:spPr bwMode="gray">
          <a:xfrm>
            <a:off x="3931554" y="5106377"/>
            <a:ext cx="423863"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22225" tIns="0" rIns="22225" bIns="0" numCol="1" spcCol="0" anchor="b" anchorCtr="0" compatLnSpc="1">
            <a:noAutofit/>
          </a:bodyPr>
          <a:lstStyle>
            <a:lvl1pPr marL="0" marR="0" lvl="0" indent="0" algn="l" defTabSz="809902" rtl="0" fontAlgn="auto" hangingPunct="1">
              <a:lnSpc>
                <a:spcPct val="100000"/>
              </a:lnSpc>
              <a:spcBef>
                <a:spcPts val="0"/>
              </a:spcBef>
              <a:spcAft>
                <a:spcPts val="0"/>
              </a:spcAft>
              <a:buNone/>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1pPr>
            <a:lvl2pPr marL="175189" marR="0" lvl="1" indent="-173754" algn="l" defTabSz="809902" rtl="0" fontAlgn="auto" hangingPunct="1">
              <a:lnSpc>
                <a:spcPct val="100000"/>
              </a:lnSpc>
              <a:spcBef>
                <a:spcPts val="0"/>
              </a:spcBef>
              <a:spcAft>
                <a:spcPts val="0"/>
              </a:spcAft>
              <a:buClr>
                <a:schemeClr val="tx1"/>
              </a:buClr>
              <a:buSzPct val="125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2pPr>
            <a:lvl3pPr marL="413564" marR="0" lvl="2" indent="-236939"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3pPr>
            <a:lvl4pPr marL="555735" marR="0" lvl="3" indent="-140726"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4pPr>
            <a:lvl5pPr marL="678247" marR="0" lvl="4" indent="-117756" algn="l" defTabSz="809902" rtl="0" fontAlgn="auto" hangingPunct="1">
              <a:lnSpc>
                <a:spcPct val="100000"/>
              </a:lnSpc>
              <a:spcBef>
                <a:spcPts val="0"/>
              </a:spcBef>
              <a:spcAft>
                <a:spcPts val="0"/>
              </a:spcAft>
              <a:buClr>
                <a:schemeClr val="tx1"/>
              </a:buClr>
              <a:buSzPct val="89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ct val="0"/>
              </a:spcBef>
              <a:spcAft>
                <a:spcPct val="0"/>
              </a:spcAft>
            </a:pPr>
            <a:fld id="{BB241DD1-F307-4447-AFDE-26DB81392530}" type="datetime'''''''''''''''''''''''1''.0''''''0''''''0'''''''''''''''">
              <a:rPr lang="en-US" altLang="en-US" sz="1200" smtClean="0">
                <a:sym typeface="Arial" panose="020B0604020202020204" pitchFamily="34" charset="0"/>
              </a:rPr>
              <a:pPr algn="ctr">
                <a:spcBef>
                  <a:spcPct val="0"/>
                </a:spcBef>
                <a:spcAft>
                  <a:spcPct val="0"/>
                </a:spcAft>
              </a:pPr>
              <a:t>1.000</a:t>
            </a:fld>
            <a:endParaRPr lang="en-US" sz="1200" dirty="0">
              <a:sym typeface="Arial" panose="020B0604020202020204" pitchFamily="34" charset="0"/>
            </a:endParaRPr>
          </a:p>
        </p:txBody>
      </p:sp>
      <p:sp>
        <p:nvSpPr>
          <p:cNvPr id="46" name="TextBox 45">
            <a:extLst>
              <a:ext uri="{FF2B5EF4-FFF2-40B4-BE49-F238E27FC236}">
                <a16:creationId xmlns:a16="http://schemas.microsoft.com/office/drawing/2014/main" id="{0CB946A9-3623-4849-8D39-ECF510AFDCFC}"/>
              </a:ext>
            </a:extLst>
          </p:cNvPr>
          <p:cNvSpPr txBox="1">
            <a:spLocks noGrp="1"/>
          </p:cNvSpPr>
          <p:nvPr>
            <p:custDataLst>
              <p:tags r:id="rId4"/>
            </p:custDataLst>
          </p:nvPr>
        </p:nvSpPr>
        <p:spPr bwMode="gray">
          <a:xfrm>
            <a:off x="2000713" y="1535177"/>
            <a:ext cx="592138"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22225" tIns="0" rIns="22225" bIns="0" numCol="1" spcCol="0" anchor="b" anchorCtr="0" compatLnSpc="1">
            <a:noAutofit/>
          </a:bodyPr>
          <a:lstStyle>
            <a:lvl1pPr marL="0" marR="0" lvl="0" indent="0" algn="l" defTabSz="809902" rtl="0" fontAlgn="auto" hangingPunct="1">
              <a:lnSpc>
                <a:spcPct val="100000"/>
              </a:lnSpc>
              <a:spcBef>
                <a:spcPts val="0"/>
              </a:spcBef>
              <a:spcAft>
                <a:spcPts val="0"/>
              </a:spcAft>
              <a:buNone/>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1pPr>
            <a:lvl2pPr marL="175189" marR="0" lvl="1" indent="-173754" algn="l" defTabSz="809902" rtl="0" fontAlgn="auto" hangingPunct="1">
              <a:lnSpc>
                <a:spcPct val="100000"/>
              </a:lnSpc>
              <a:spcBef>
                <a:spcPts val="0"/>
              </a:spcBef>
              <a:spcAft>
                <a:spcPts val="0"/>
              </a:spcAft>
              <a:buClr>
                <a:schemeClr val="tx1"/>
              </a:buClr>
              <a:buSzPct val="125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2pPr>
            <a:lvl3pPr marL="413564" marR="0" lvl="2" indent="-236939"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3pPr>
            <a:lvl4pPr marL="555735" marR="0" lvl="3" indent="-140726"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4pPr>
            <a:lvl5pPr marL="678247" marR="0" lvl="4" indent="-117756" algn="l" defTabSz="809902" rtl="0" fontAlgn="auto" hangingPunct="1">
              <a:lnSpc>
                <a:spcPct val="100000"/>
              </a:lnSpc>
              <a:spcBef>
                <a:spcPts val="0"/>
              </a:spcBef>
              <a:spcAft>
                <a:spcPts val="0"/>
              </a:spcAft>
              <a:buClr>
                <a:schemeClr val="tx1"/>
              </a:buClr>
              <a:buSzPct val="89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ct val="0"/>
              </a:spcBef>
              <a:spcAft>
                <a:spcPct val="0"/>
              </a:spcAft>
            </a:pPr>
            <a:fld id="{4723B45B-F585-4134-99F5-05A51F65EF13}" type="datetime'''''1''''''''''7''0''''''''.''0''0''''''0'''''''''''''''''">
              <a:rPr lang="en-US" altLang="en-US" sz="1200" smtClean="0"/>
              <a:pPr algn="ctr">
                <a:spcBef>
                  <a:spcPct val="0"/>
                </a:spcBef>
                <a:spcAft>
                  <a:spcPct val="0"/>
                </a:spcAft>
              </a:pPr>
              <a:t>170.000</a:t>
            </a:fld>
            <a:endParaRPr lang="en-US" sz="1200" dirty="0">
              <a:sym typeface="Arial" panose="020B0604020202020204" pitchFamily="34" charset="0"/>
            </a:endParaRPr>
          </a:p>
        </p:txBody>
      </p:sp>
      <p:sp>
        <p:nvSpPr>
          <p:cNvPr id="47" name="TextBox 46">
            <a:extLst>
              <a:ext uri="{FF2B5EF4-FFF2-40B4-BE49-F238E27FC236}">
                <a16:creationId xmlns:a16="http://schemas.microsoft.com/office/drawing/2014/main" id="{1C53523C-A18B-48D2-812B-C2F28F653130}"/>
              </a:ext>
            </a:extLst>
          </p:cNvPr>
          <p:cNvSpPr txBox="1">
            <a:spLocks noGrp="1"/>
          </p:cNvSpPr>
          <p:nvPr>
            <p:custDataLst>
              <p:tags r:id="rId5"/>
            </p:custDataLst>
          </p:nvPr>
        </p:nvSpPr>
        <p:spPr bwMode="auto">
          <a:xfrm>
            <a:off x="2937634" y="5484206"/>
            <a:ext cx="1801813"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anchor="t" anchorCtr="0" compatLnSpc="1">
            <a:noAutofit/>
          </a:bodyPr>
          <a:lstStyle>
            <a:lvl1pPr marL="0" marR="0" lvl="0" indent="0" algn="l" defTabSz="809902" rtl="0" fontAlgn="auto" hangingPunct="1">
              <a:lnSpc>
                <a:spcPct val="100000"/>
              </a:lnSpc>
              <a:spcBef>
                <a:spcPts val="0"/>
              </a:spcBef>
              <a:spcAft>
                <a:spcPts val="0"/>
              </a:spcAft>
              <a:buNone/>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1pPr>
            <a:lvl2pPr marL="175189" marR="0" lvl="1" indent="-173754" algn="l" defTabSz="809902" rtl="0" fontAlgn="auto" hangingPunct="1">
              <a:lnSpc>
                <a:spcPct val="100000"/>
              </a:lnSpc>
              <a:spcBef>
                <a:spcPts val="0"/>
              </a:spcBef>
              <a:spcAft>
                <a:spcPts val="0"/>
              </a:spcAft>
              <a:buClr>
                <a:schemeClr val="tx1"/>
              </a:buClr>
              <a:buSzPct val="125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2pPr>
            <a:lvl3pPr marL="413564" marR="0" lvl="2" indent="-236939"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3pPr>
            <a:lvl4pPr marL="555735" marR="0" lvl="3" indent="-140726"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4pPr>
            <a:lvl5pPr marL="678247" marR="0" lvl="4" indent="-117756" algn="l" defTabSz="809902" rtl="0" fontAlgn="auto" hangingPunct="1">
              <a:lnSpc>
                <a:spcPct val="100000"/>
              </a:lnSpc>
              <a:spcBef>
                <a:spcPts val="0"/>
              </a:spcBef>
              <a:spcAft>
                <a:spcPts val="0"/>
              </a:spcAft>
              <a:buClr>
                <a:schemeClr val="tx1"/>
              </a:buClr>
              <a:buSzPct val="89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ct val="0"/>
              </a:spcBef>
              <a:spcAft>
                <a:spcPct val="0"/>
              </a:spcAft>
            </a:pPr>
            <a:fld id="{121AEFAA-AC1C-4AC5-9296-415CB5306F38}" type="datetime'An''''nual'''''' s''up''ply'' ''for ''hou''''s''''''''in''g '">
              <a:rPr lang="en-US" altLang="en-US" sz="1200" smtClean="0"/>
              <a:pPr algn="ctr">
                <a:spcBef>
                  <a:spcPct val="0"/>
                </a:spcBef>
                <a:spcAft>
                  <a:spcPct val="0"/>
                </a:spcAft>
              </a:pPr>
              <a:t>Annual supply for housing </a:t>
            </a:fld>
            <a:endParaRPr lang="en-US" sz="1200" dirty="0">
              <a:sym typeface="Arial" panose="020B0604020202020204" pitchFamily="34" charset="0"/>
            </a:endParaRPr>
          </a:p>
        </p:txBody>
      </p:sp>
      <p:sp>
        <p:nvSpPr>
          <p:cNvPr id="48" name="TextBox 47">
            <a:extLst>
              <a:ext uri="{FF2B5EF4-FFF2-40B4-BE49-F238E27FC236}">
                <a16:creationId xmlns:a16="http://schemas.microsoft.com/office/drawing/2014/main" id="{3579AAB2-FD58-4EEB-8584-6719A1D5ACE4}"/>
              </a:ext>
            </a:extLst>
          </p:cNvPr>
          <p:cNvSpPr txBox="1">
            <a:spLocks noGrp="1"/>
          </p:cNvSpPr>
          <p:nvPr>
            <p:custDataLst>
              <p:tags r:id="rId6"/>
            </p:custDataLst>
          </p:nvPr>
        </p:nvSpPr>
        <p:spPr bwMode="gray">
          <a:xfrm>
            <a:off x="1375195" y="3469512"/>
            <a:ext cx="508000"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22225" tIns="0" rIns="22225" bIns="0" numCol="1" spcCol="0" anchor="b" anchorCtr="0" compatLnSpc="1">
            <a:noAutofit/>
          </a:bodyPr>
          <a:lstStyle>
            <a:lvl1pPr marL="0" marR="0" lvl="0" indent="0" algn="l" defTabSz="809902" rtl="0" fontAlgn="auto" hangingPunct="1">
              <a:lnSpc>
                <a:spcPct val="100000"/>
              </a:lnSpc>
              <a:spcBef>
                <a:spcPts val="0"/>
              </a:spcBef>
              <a:spcAft>
                <a:spcPts val="0"/>
              </a:spcAft>
              <a:buNone/>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1pPr>
            <a:lvl2pPr marL="175189" marR="0" lvl="1" indent="-173754" algn="l" defTabSz="809902" rtl="0" fontAlgn="auto" hangingPunct="1">
              <a:lnSpc>
                <a:spcPct val="100000"/>
              </a:lnSpc>
              <a:spcBef>
                <a:spcPts val="0"/>
              </a:spcBef>
              <a:spcAft>
                <a:spcPts val="0"/>
              </a:spcAft>
              <a:buClr>
                <a:schemeClr val="tx1"/>
              </a:buClr>
              <a:buSzPct val="125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2pPr>
            <a:lvl3pPr marL="413564" marR="0" lvl="2" indent="-236939"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3pPr>
            <a:lvl4pPr marL="555735" marR="0" lvl="3" indent="-140726"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4pPr>
            <a:lvl5pPr marL="678247" marR="0" lvl="4" indent="-117756" algn="l" defTabSz="809902" rtl="0" fontAlgn="auto" hangingPunct="1">
              <a:lnSpc>
                <a:spcPct val="100000"/>
              </a:lnSpc>
              <a:spcBef>
                <a:spcPts val="0"/>
              </a:spcBef>
              <a:spcAft>
                <a:spcPts val="0"/>
              </a:spcAft>
              <a:buClr>
                <a:schemeClr val="tx1"/>
              </a:buClr>
              <a:buSzPct val="89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ct val="0"/>
              </a:spcBef>
              <a:spcAft>
                <a:spcPct val="0"/>
              </a:spcAft>
            </a:pPr>
            <a:fld id="{CF926870-B21F-4AD0-8EB2-07D9AD6B6029}" type="datetime'''8''''0.''''''''0''''''''''''''''''0''''0'''">
              <a:rPr lang="en-US" altLang="en-US" sz="1200" smtClean="0">
                <a:sym typeface="Arial" panose="020B0604020202020204" pitchFamily="34" charset="0"/>
              </a:rPr>
              <a:pPr algn="ctr">
                <a:spcBef>
                  <a:spcPct val="0"/>
                </a:spcBef>
                <a:spcAft>
                  <a:spcPct val="0"/>
                </a:spcAft>
              </a:pPr>
              <a:t>80.000</a:t>
            </a:fld>
            <a:endParaRPr lang="en-US" sz="1200" dirty="0">
              <a:sym typeface="Arial" panose="020B0604020202020204" pitchFamily="34" charset="0"/>
            </a:endParaRPr>
          </a:p>
        </p:txBody>
      </p:sp>
      <p:sp>
        <p:nvSpPr>
          <p:cNvPr id="49" name="TextBox 48">
            <a:extLst>
              <a:ext uri="{FF2B5EF4-FFF2-40B4-BE49-F238E27FC236}">
                <a16:creationId xmlns:a16="http://schemas.microsoft.com/office/drawing/2014/main" id="{20128A14-84BC-40F4-A2B3-4A1D4A6DBF67}"/>
              </a:ext>
            </a:extLst>
          </p:cNvPr>
          <p:cNvSpPr txBox="1">
            <a:spLocks noGrp="1"/>
          </p:cNvSpPr>
          <p:nvPr>
            <p:custDataLst>
              <p:tags r:id="rId7"/>
            </p:custDataLst>
          </p:nvPr>
        </p:nvSpPr>
        <p:spPr bwMode="gray">
          <a:xfrm>
            <a:off x="3216738" y="4159314"/>
            <a:ext cx="508000"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22225" tIns="0" rIns="22225" bIns="0" numCol="1" spcCol="0" anchor="b" anchorCtr="0" compatLnSpc="1">
            <a:noAutofit/>
          </a:bodyPr>
          <a:lstStyle>
            <a:lvl1pPr marL="0" marR="0" lvl="0" indent="0" algn="l" defTabSz="809902" rtl="0" fontAlgn="auto" hangingPunct="1">
              <a:lnSpc>
                <a:spcPct val="100000"/>
              </a:lnSpc>
              <a:spcBef>
                <a:spcPts val="0"/>
              </a:spcBef>
              <a:spcAft>
                <a:spcPts val="0"/>
              </a:spcAft>
              <a:buNone/>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1pPr>
            <a:lvl2pPr marL="175189" marR="0" lvl="1" indent="-173754" algn="l" defTabSz="809902" rtl="0" fontAlgn="auto" hangingPunct="1">
              <a:lnSpc>
                <a:spcPct val="100000"/>
              </a:lnSpc>
              <a:spcBef>
                <a:spcPts val="0"/>
              </a:spcBef>
              <a:spcAft>
                <a:spcPts val="0"/>
              </a:spcAft>
              <a:buClr>
                <a:schemeClr val="tx1"/>
              </a:buClr>
              <a:buSzPct val="125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2pPr>
            <a:lvl3pPr marL="413564" marR="0" lvl="2" indent="-236939"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3pPr>
            <a:lvl4pPr marL="555735" marR="0" lvl="3" indent="-140726"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4pPr>
            <a:lvl5pPr marL="678247" marR="0" lvl="4" indent="-117756" algn="l" defTabSz="809902" rtl="0" fontAlgn="auto" hangingPunct="1">
              <a:lnSpc>
                <a:spcPct val="100000"/>
              </a:lnSpc>
              <a:spcBef>
                <a:spcPts val="0"/>
              </a:spcBef>
              <a:spcAft>
                <a:spcPts val="0"/>
              </a:spcAft>
              <a:buClr>
                <a:schemeClr val="tx1"/>
              </a:buClr>
              <a:buSzPct val="89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ct val="0"/>
              </a:spcBef>
              <a:spcAft>
                <a:spcPct val="0"/>
              </a:spcAft>
            </a:pPr>
            <a:fld id="{EA377B3C-952B-47A2-BE27-D3C50E2465D3}" type="datetime'''4''''''''''''''''''''''''''''''''9''''''.0''''''''0''0'''">
              <a:rPr lang="en-US" altLang="en-US" sz="1200" smtClean="0"/>
              <a:pPr algn="ctr">
                <a:spcBef>
                  <a:spcPct val="0"/>
                </a:spcBef>
                <a:spcAft>
                  <a:spcPct val="0"/>
                </a:spcAft>
              </a:pPr>
              <a:t>49.000</a:t>
            </a:fld>
            <a:endParaRPr lang="en-US" sz="1200" dirty="0">
              <a:sym typeface="Arial" panose="020B0604020202020204" pitchFamily="34" charset="0"/>
            </a:endParaRPr>
          </a:p>
        </p:txBody>
      </p:sp>
      <p:sp>
        <p:nvSpPr>
          <p:cNvPr id="50" name="McK 3. Unit of measure">
            <a:extLst>
              <a:ext uri="{FF2B5EF4-FFF2-40B4-BE49-F238E27FC236}">
                <a16:creationId xmlns:a16="http://schemas.microsoft.com/office/drawing/2014/main" id="{79AE9720-86BC-482D-A046-76650B2C12B8}"/>
              </a:ext>
            </a:extLst>
          </p:cNvPr>
          <p:cNvSpPr txBox="1">
            <a:spLocks noChangeArrowheads="1"/>
          </p:cNvSpPr>
          <p:nvPr/>
        </p:nvSpPr>
        <p:spPr bwMode="auto">
          <a:xfrm>
            <a:off x="1135163" y="1105465"/>
            <a:ext cx="365146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defTabSz="895350">
              <a:defRPr baseline="0">
                <a:solidFill>
                  <a:srgbClr val="808080"/>
                </a:solidFill>
                <a:latin typeface="+mn-lt"/>
              </a:defRPr>
            </a:lvl1pPr>
            <a:lvl2pPr marL="447675" defTabSz="895350">
              <a:defRPr sz="2400"/>
            </a:lvl2pPr>
            <a:lvl3pPr marL="895350" defTabSz="895350">
              <a:defRPr sz="2400"/>
            </a:lvl3pPr>
            <a:lvl4pPr marL="1344613" defTabSz="895350">
              <a:defRPr sz="2400"/>
            </a:lvl4pPr>
            <a:lvl5pPr marL="1792288" defTabSz="895350">
              <a:defRPr sz="2400"/>
            </a:lvl5pPr>
            <a:lvl6pPr marL="2249488" defTabSz="895350" fontAlgn="base">
              <a:spcBef>
                <a:spcPct val="0"/>
              </a:spcBef>
              <a:spcAft>
                <a:spcPct val="0"/>
              </a:spcAft>
              <a:defRPr sz="2400"/>
            </a:lvl6pPr>
            <a:lvl7pPr marL="2706688" defTabSz="895350" fontAlgn="base">
              <a:spcBef>
                <a:spcPct val="0"/>
              </a:spcBef>
              <a:spcAft>
                <a:spcPct val="0"/>
              </a:spcAft>
              <a:defRPr sz="2400"/>
            </a:lvl7pPr>
            <a:lvl8pPr marL="3163888" defTabSz="895350" fontAlgn="base">
              <a:spcBef>
                <a:spcPct val="0"/>
              </a:spcBef>
              <a:spcAft>
                <a:spcPct val="0"/>
              </a:spcAft>
              <a:defRPr sz="2400"/>
            </a:lvl8pPr>
            <a:lvl9pPr marL="3621088" defTabSz="895350" fontAlgn="base">
              <a:spcBef>
                <a:spcPct val="0"/>
              </a:spcBef>
              <a:spcAft>
                <a:spcPct val="0"/>
              </a:spcAft>
              <a:defRPr sz="2400"/>
            </a:lvl9pPr>
          </a:lstStyle>
          <a:p>
            <a:r>
              <a:rPr lang="en-US" sz="1200" b="1" kern="0" dirty="0">
                <a:solidFill>
                  <a:schemeClr val="tx2"/>
                </a:solidFill>
                <a:latin typeface="Arial" panose="020B0604020202020204" pitchFamily="34" charset="0"/>
                <a:cs typeface="Arial" panose="020B0604020202020204" pitchFamily="34" charset="0"/>
              </a:rPr>
              <a:t>Annual housing supply vs demand country wide </a:t>
            </a:r>
          </a:p>
          <a:p>
            <a:r>
              <a:rPr lang="en-US" sz="1200" dirty="0">
                <a:latin typeface="Arial" panose="020B0604020202020204" pitchFamily="34" charset="0"/>
                <a:cs typeface="Arial" panose="020B0604020202020204" pitchFamily="34" charset="0"/>
              </a:rPr>
              <a:t>Number </a:t>
            </a:r>
          </a:p>
        </p:txBody>
      </p:sp>
      <p:sp>
        <p:nvSpPr>
          <p:cNvPr id="51" name="Rectangle 50">
            <a:extLst>
              <a:ext uri="{FF2B5EF4-FFF2-40B4-BE49-F238E27FC236}">
                <a16:creationId xmlns:a16="http://schemas.microsoft.com/office/drawing/2014/main" id="{E03D6756-C906-4FBD-8AF8-837C03C15ABB}"/>
              </a:ext>
            </a:extLst>
          </p:cNvPr>
          <p:cNvSpPr/>
          <p:nvPr>
            <p:custDataLst>
              <p:tags r:id="rId8"/>
            </p:custDataLst>
          </p:nvPr>
        </p:nvSpPr>
        <p:spPr bwMode="auto">
          <a:xfrm>
            <a:off x="2951626" y="1539940"/>
            <a:ext cx="214312" cy="160338"/>
          </a:xfrm>
          <a:prstGeom prst="rect">
            <a:avLst/>
          </a:prstGeom>
          <a:solidFill>
            <a:schemeClr val="tx2"/>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4FCD19CC-62A0-418A-A368-EA6329E74A9C}"/>
              </a:ext>
            </a:extLst>
          </p:cNvPr>
          <p:cNvSpPr/>
          <p:nvPr>
            <p:custDataLst>
              <p:tags r:id="rId9"/>
            </p:custDataLst>
          </p:nvPr>
        </p:nvSpPr>
        <p:spPr bwMode="auto">
          <a:xfrm>
            <a:off x="3967626" y="1539940"/>
            <a:ext cx="214312" cy="160337"/>
          </a:xfrm>
          <a:prstGeom prst="rect">
            <a:avLst/>
          </a:prstGeom>
          <a:solidFill>
            <a:srgbClr val="BB0000"/>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A12F242F-7AF3-4319-B13C-FB518E6C77C7}"/>
              </a:ext>
            </a:extLst>
          </p:cNvPr>
          <p:cNvSpPr txBox="1">
            <a:spLocks noGrp="1"/>
          </p:cNvSpPr>
          <p:nvPr>
            <p:custDataLst>
              <p:tags r:id="rId10"/>
            </p:custDataLst>
          </p:nvPr>
        </p:nvSpPr>
        <p:spPr bwMode="auto">
          <a:xfrm>
            <a:off x="3216738" y="1535177"/>
            <a:ext cx="649288"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anchor="ctr" anchorCtr="0" compatLnSpc="1">
            <a:noAutofit/>
          </a:bodyPr>
          <a:lstStyle>
            <a:lvl1pPr marL="0" marR="0" lvl="0" indent="0" algn="l" defTabSz="809902" rtl="0" fontAlgn="auto" hangingPunct="1">
              <a:lnSpc>
                <a:spcPct val="100000"/>
              </a:lnSpc>
              <a:spcBef>
                <a:spcPts val="0"/>
              </a:spcBef>
              <a:spcAft>
                <a:spcPts val="0"/>
              </a:spcAft>
              <a:buNone/>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1pPr>
            <a:lvl2pPr marL="175189" marR="0" lvl="1" indent="-173754" algn="l" defTabSz="809902" rtl="0" fontAlgn="auto" hangingPunct="1">
              <a:lnSpc>
                <a:spcPct val="100000"/>
              </a:lnSpc>
              <a:spcBef>
                <a:spcPts val="0"/>
              </a:spcBef>
              <a:spcAft>
                <a:spcPts val="0"/>
              </a:spcAft>
              <a:buClr>
                <a:schemeClr val="tx1"/>
              </a:buClr>
              <a:buSzPct val="125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2pPr>
            <a:lvl3pPr marL="413564" marR="0" lvl="2" indent="-236939"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3pPr>
            <a:lvl4pPr marL="555735" marR="0" lvl="3" indent="-140726"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4pPr>
            <a:lvl5pPr marL="678247" marR="0" lvl="4" indent="-117756" algn="l" defTabSz="809902" rtl="0" fontAlgn="auto" hangingPunct="1">
              <a:lnSpc>
                <a:spcPct val="100000"/>
              </a:lnSpc>
              <a:spcBef>
                <a:spcPts val="0"/>
              </a:spcBef>
              <a:spcAft>
                <a:spcPts val="0"/>
              </a:spcAft>
              <a:buClr>
                <a:schemeClr val="tx1"/>
              </a:buClr>
              <a:buSzPct val="89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CB260801-11E5-4DD5-B6F9-B4D21B797724}" type="datetime'H''''igh ''''''''''''e''''''''n''''d'''' '''''''''">
              <a:rPr lang="en-US" altLang="en-US" sz="1200" smtClean="0"/>
              <a:pPr>
                <a:spcBef>
                  <a:spcPct val="0"/>
                </a:spcBef>
                <a:spcAft>
                  <a:spcPct val="0"/>
                </a:spcAft>
              </a:pPr>
              <a:t>High end </a:t>
            </a:fld>
            <a:endParaRPr lang="en-US" sz="1200" dirty="0">
              <a:sym typeface="Arial" panose="020B0604020202020204" pitchFamily="34" charset="0"/>
            </a:endParaRPr>
          </a:p>
        </p:txBody>
      </p:sp>
      <p:sp>
        <p:nvSpPr>
          <p:cNvPr id="54" name="TextBox 53">
            <a:extLst>
              <a:ext uri="{FF2B5EF4-FFF2-40B4-BE49-F238E27FC236}">
                <a16:creationId xmlns:a16="http://schemas.microsoft.com/office/drawing/2014/main" id="{80D90FDC-41EF-440C-B62D-78CD29F320FF}"/>
              </a:ext>
            </a:extLst>
          </p:cNvPr>
          <p:cNvSpPr txBox="1">
            <a:spLocks noGrp="1"/>
          </p:cNvSpPr>
          <p:nvPr>
            <p:custDataLst>
              <p:tags r:id="rId11"/>
            </p:custDataLst>
          </p:nvPr>
        </p:nvSpPr>
        <p:spPr bwMode="auto">
          <a:xfrm>
            <a:off x="4232738" y="1535177"/>
            <a:ext cx="615950"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anchor="ctr" anchorCtr="0" compatLnSpc="1">
            <a:noAutofit/>
          </a:bodyPr>
          <a:lstStyle>
            <a:lvl1pPr marL="0" marR="0" lvl="0" indent="0" algn="l" defTabSz="809902" rtl="0" fontAlgn="auto" hangingPunct="1">
              <a:lnSpc>
                <a:spcPct val="100000"/>
              </a:lnSpc>
              <a:spcBef>
                <a:spcPts val="0"/>
              </a:spcBef>
              <a:spcAft>
                <a:spcPts val="0"/>
              </a:spcAft>
              <a:buNone/>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1pPr>
            <a:lvl2pPr marL="175189" marR="0" lvl="1" indent="-173754" algn="l" defTabSz="809902" rtl="0" fontAlgn="auto" hangingPunct="1">
              <a:lnSpc>
                <a:spcPct val="100000"/>
              </a:lnSpc>
              <a:spcBef>
                <a:spcPts val="0"/>
              </a:spcBef>
              <a:spcAft>
                <a:spcPts val="0"/>
              </a:spcAft>
              <a:buClr>
                <a:schemeClr val="tx1"/>
              </a:buClr>
              <a:buSzPct val="125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2pPr>
            <a:lvl3pPr marL="413564" marR="0" lvl="2" indent="-236939"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3pPr>
            <a:lvl4pPr marL="555735" marR="0" lvl="3" indent="-140726" algn="l" defTabSz="809902" rtl="0" fontAlgn="auto" hangingPunct="1">
              <a:lnSpc>
                <a:spcPct val="100000"/>
              </a:lnSpc>
              <a:spcBef>
                <a:spcPts val="0"/>
              </a:spcBef>
              <a:spcAft>
                <a:spcPts val="0"/>
              </a:spcAft>
              <a:buClr>
                <a:schemeClr val="tx1"/>
              </a:buClr>
              <a:buSzPct val="120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4pPr>
            <a:lvl5pPr marL="678247" marR="0" lvl="4" indent="-117756" algn="l" defTabSz="809902" rtl="0" fontAlgn="auto" hangingPunct="1">
              <a:lnSpc>
                <a:spcPct val="100000"/>
              </a:lnSpc>
              <a:spcBef>
                <a:spcPts val="0"/>
              </a:spcBef>
              <a:spcAft>
                <a:spcPts val="0"/>
              </a:spcAft>
              <a:buClr>
                <a:schemeClr val="tx1"/>
              </a:buClr>
              <a:buSzPct val="89000"/>
              <a:buFont typeface="Arial"/>
              <a:buChar char="-"/>
              <a:tabLst/>
              <a:defRPr lang="en-US" sz="1447" b="0" i="0" u="none" strike="noStrike" kern="0"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504EA772-3C55-4BA9-B1A5-61A1114918D7}" type="datetime'''''''''''''''''''''''''''''Low'''''''' ''''''e''''''nd '''">
              <a:rPr lang="en-US" altLang="en-US" sz="1200" smtClean="0"/>
              <a:pPr>
                <a:spcBef>
                  <a:spcPct val="0"/>
                </a:spcBef>
                <a:spcAft>
                  <a:spcPct val="0"/>
                </a:spcAft>
              </a:pPr>
              <a:t>Low end </a:t>
            </a:fld>
            <a:endParaRPr lang="en-US" sz="1200" dirty="0">
              <a:sym typeface="Arial" panose="020B0604020202020204" pitchFamily="34" charset="0"/>
            </a:endParaRPr>
          </a:p>
        </p:txBody>
      </p:sp>
    </p:spTree>
    <p:extLst>
      <p:ext uri="{BB962C8B-B14F-4D97-AF65-F5344CB8AC3E}">
        <p14:creationId xmlns:p14="http://schemas.microsoft.com/office/powerpoint/2010/main" val="2708142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F4372-D6FA-45F7-A963-346D67647C57}"/>
              </a:ext>
            </a:extLst>
          </p:cNvPr>
          <p:cNvSpPr>
            <a:spLocks noGrp="1"/>
          </p:cNvSpPr>
          <p:nvPr>
            <p:ph type="title"/>
          </p:nvPr>
        </p:nvSpPr>
        <p:spPr>
          <a:xfrm>
            <a:off x="981032" y="354511"/>
            <a:ext cx="10785518" cy="529727"/>
          </a:xfrm>
        </p:spPr>
        <p:txBody>
          <a:bodyPr>
            <a:noAutofit/>
          </a:bodyPr>
          <a:lstStyle/>
          <a:p>
            <a:r>
              <a:rPr lang="en-US" sz="2000" dirty="0"/>
              <a:t>The affordable housing program incorporates supply, demand, and enabling environment interventions</a:t>
            </a:r>
          </a:p>
        </p:txBody>
      </p:sp>
      <p:sp>
        <p:nvSpPr>
          <p:cNvPr id="3" name="Date Placeholder 2">
            <a:extLst>
              <a:ext uri="{FF2B5EF4-FFF2-40B4-BE49-F238E27FC236}">
                <a16:creationId xmlns:a16="http://schemas.microsoft.com/office/drawing/2014/main" id="{4D36D7A3-9883-4AC3-BFC6-77F3C8B35372}"/>
              </a:ext>
            </a:extLst>
          </p:cNvPr>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4D059053-811D-4B63-A3C8-60C12FD2387F}"/>
              </a:ext>
            </a:extLst>
          </p:cNvPr>
          <p:cNvSpPr>
            <a:spLocks noGrp="1"/>
          </p:cNvSpPr>
          <p:nvPr>
            <p:ph type="ftr" sz="quarter" idx="11"/>
          </p:nvPr>
        </p:nvSpPr>
        <p:spPr/>
        <p:txBody>
          <a:bodyPr/>
          <a:lstStyle/>
          <a:p>
            <a:r>
              <a:rPr lang="en-US"/>
              <a:t>CONFIDENTIAL</a:t>
            </a:r>
          </a:p>
        </p:txBody>
      </p:sp>
      <p:sp>
        <p:nvSpPr>
          <p:cNvPr id="5" name="Slide Number Placeholder 4">
            <a:extLst>
              <a:ext uri="{FF2B5EF4-FFF2-40B4-BE49-F238E27FC236}">
                <a16:creationId xmlns:a16="http://schemas.microsoft.com/office/drawing/2014/main" id="{195A834F-15D7-4B66-B506-4474B5EB93FB}"/>
              </a:ext>
            </a:extLst>
          </p:cNvPr>
          <p:cNvSpPr>
            <a:spLocks noGrp="1"/>
          </p:cNvSpPr>
          <p:nvPr>
            <p:ph type="sldNum" sz="quarter" idx="12"/>
          </p:nvPr>
        </p:nvSpPr>
        <p:spPr/>
        <p:txBody>
          <a:bodyPr/>
          <a:lstStyle/>
          <a:p>
            <a:fld id="{48F63A3B-78C7-47BE-AE5E-E10140E04643}" type="slidenum">
              <a:rPr lang="en-US" smtClean="0"/>
              <a:t>6</a:t>
            </a:fld>
            <a:endParaRPr lang="en-US" dirty="0"/>
          </a:p>
        </p:txBody>
      </p:sp>
      <p:sp>
        <p:nvSpPr>
          <p:cNvPr id="6" name="Content Placeholder 5">
            <a:extLst>
              <a:ext uri="{FF2B5EF4-FFF2-40B4-BE49-F238E27FC236}">
                <a16:creationId xmlns:a16="http://schemas.microsoft.com/office/drawing/2014/main" id="{953A30ED-C03A-44AE-B88F-AF41864E1658}"/>
              </a:ext>
            </a:extLst>
          </p:cNvPr>
          <p:cNvSpPr>
            <a:spLocks noGrp="1"/>
          </p:cNvSpPr>
          <p:nvPr>
            <p:ph sz="quarter" idx="13"/>
          </p:nvPr>
        </p:nvSpPr>
        <p:spPr/>
        <p:txBody>
          <a:bodyPr/>
          <a:lstStyle/>
          <a:p>
            <a:r>
              <a:rPr lang="en-US" dirty="0"/>
              <a:t>INTRODUCTION</a:t>
            </a:r>
          </a:p>
        </p:txBody>
      </p:sp>
      <p:sp>
        <p:nvSpPr>
          <p:cNvPr id="9" name="Oval 8">
            <a:extLst>
              <a:ext uri="{FF2B5EF4-FFF2-40B4-BE49-F238E27FC236}">
                <a16:creationId xmlns:a16="http://schemas.microsoft.com/office/drawing/2014/main" id="{3C98AA22-E916-4B6B-AB29-2BD5C66141A6}"/>
              </a:ext>
            </a:extLst>
          </p:cNvPr>
          <p:cNvSpPr/>
          <p:nvPr/>
        </p:nvSpPr>
        <p:spPr>
          <a:xfrm>
            <a:off x="4502212" y="3317245"/>
            <a:ext cx="2659656" cy="2544635"/>
          </a:xfrm>
          <a:prstGeom prst="ellips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latin typeface="Arial" panose="020B0604020202020204" pitchFamily="34" charset="0"/>
              <a:cs typeface="Arial" panose="020B0604020202020204" pitchFamily="34" charset="0"/>
            </a:endParaRPr>
          </a:p>
        </p:txBody>
      </p:sp>
      <p:cxnSp>
        <p:nvCxnSpPr>
          <p:cNvPr id="11" name="Straight Connector 10">
            <a:extLst>
              <a:ext uri="{FF2B5EF4-FFF2-40B4-BE49-F238E27FC236}">
                <a16:creationId xmlns:a16="http://schemas.microsoft.com/office/drawing/2014/main" id="{D0469B85-A5AE-4CEE-9325-F664C95134D1}"/>
              </a:ext>
            </a:extLst>
          </p:cNvPr>
          <p:cNvCxnSpPr>
            <a:cxnSpLocks/>
          </p:cNvCxnSpPr>
          <p:nvPr/>
        </p:nvCxnSpPr>
        <p:spPr>
          <a:xfrm flipH="1">
            <a:off x="683889" y="2375728"/>
            <a:ext cx="10219681"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Rectangle 3">
            <a:extLst>
              <a:ext uri="{FF2B5EF4-FFF2-40B4-BE49-F238E27FC236}">
                <a16:creationId xmlns:a16="http://schemas.microsoft.com/office/drawing/2014/main" id="{696D7A77-DF2B-43CD-9BAE-B84AD7F90189}"/>
              </a:ext>
            </a:extLst>
          </p:cNvPr>
          <p:cNvSpPr txBox="1">
            <a:spLocks/>
          </p:cNvSpPr>
          <p:nvPr/>
        </p:nvSpPr>
        <p:spPr>
          <a:xfrm>
            <a:off x="5316177" y="4034367"/>
            <a:ext cx="1097512" cy="1097280"/>
          </a:xfrm>
          <a:prstGeom prst="ellipse">
            <a:avLst/>
          </a:prstGeom>
          <a:solidFill>
            <a:schemeClr val="tx2">
              <a:lumMod val="50000"/>
            </a:schemeClr>
          </a:solidFill>
          <a:ln w="9525">
            <a:noFill/>
            <a:miter lim="800000"/>
            <a:headEnd/>
            <a:tailEnd/>
          </a:ln>
          <a:effectLst/>
          <a:extLst/>
        </p:spPr>
        <p:txBody>
          <a:bodyPr vert="horz" wrap="non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spcBef>
                <a:spcPct val="100000"/>
              </a:spcBef>
            </a:pPr>
            <a:endParaRPr lang="en-US" sz="1200" dirty="0">
              <a:solidFill>
                <a:schemeClr val="bg1"/>
              </a:solidFill>
              <a:latin typeface="Arial" panose="020B0604020202020204" pitchFamily="34" charset="0"/>
              <a:ea typeface="Arial Unicode MS"/>
              <a:cs typeface="Arial" panose="020B0604020202020204" pitchFamily="34" charset="0"/>
            </a:endParaRPr>
          </a:p>
        </p:txBody>
      </p:sp>
      <p:sp>
        <p:nvSpPr>
          <p:cNvPr id="13" name="Rectangle 3">
            <a:extLst>
              <a:ext uri="{FF2B5EF4-FFF2-40B4-BE49-F238E27FC236}">
                <a16:creationId xmlns:a16="http://schemas.microsoft.com/office/drawing/2014/main" id="{54ABC726-0A46-4B75-8789-1A0E5AD2DF72}"/>
              </a:ext>
            </a:extLst>
          </p:cNvPr>
          <p:cNvSpPr txBox="1">
            <a:spLocks/>
          </p:cNvSpPr>
          <p:nvPr/>
        </p:nvSpPr>
        <p:spPr>
          <a:xfrm>
            <a:off x="6760714" y="4710841"/>
            <a:ext cx="1097512" cy="1097280"/>
          </a:xfrm>
          <a:prstGeom prst="ellipse">
            <a:avLst/>
          </a:prstGeom>
          <a:solidFill>
            <a:schemeClr val="tx2">
              <a:lumMod val="50000"/>
            </a:schemeClr>
          </a:solidFill>
          <a:ln w="9525">
            <a:noFill/>
            <a:miter lim="800000"/>
            <a:headEnd/>
            <a:tailEnd/>
          </a:ln>
          <a:effectLst/>
          <a:extLst/>
        </p:spPr>
        <p:txBody>
          <a:bodyPr vert="horz" wrap="non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spcBef>
                <a:spcPct val="100000"/>
              </a:spcBef>
            </a:pPr>
            <a:r>
              <a:rPr lang="en-US" sz="1200" b="1" dirty="0">
                <a:solidFill>
                  <a:schemeClr val="bg1"/>
                </a:solidFill>
                <a:latin typeface="Arial" panose="020B0604020202020204" pitchFamily="34" charset="0"/>
                <a:ea typeface="Arial Unicode MS"/>
                <a:cs typeface="Arial" panose="020B0604020202020204" pitchFamily="34" charset="0"/>
              </a:rPr>
              <a:t>Demand </a:t>
            </a:r>
            <a:endParaRPr lang="en-US" sz="1200" dirty="0">
              <a:solidFill>
                <a:schemeClr val="bg1"/>
              </a:solidFill>
              <a:latin typeface="Arial" panose="020B0604020202020204" pitchFamily="34" charset="0"/>
              <a:ea typeface="Arial Unicode MS"/>
              <a:cs typeface="Arial" panose="020B0604020202020204" pitchFamily="34" charset="0"/>
            </a:endParaRPr>
          </a:p>
        </p:txBody>
      </p:sp>
      <p:cxnSp>
        <p:nvCxnSpPr>
          <p:cNvPr id="14" name="Straight Connector 13">
            <a:extLst>
              <a:ext uri="{FF2B5EF4-FFF2-40B4-BE49-F238E27FC236}">
                <a16:creationId xmlns:a16="http://schemas.microsoft.com/office/drawing/2014/main" id="{7D96484B-B083-4B5E-8866-1067D43293B8}"/>
              </a:ext>
            </a:extLst>
          </p:cNvPr>
          <p:cNvCxnSpPr>
            <a:cxnSpLocks/>
          </p:cNvCxnSpPr>
          <p:nvPr/>
        </p:nvCxnSpPr>
        <p:spPr>
          <a:xfrm>
            <a:off x="3490803" y="3501451"/>
            <a:ext cx="0" cy="2360429"/>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D92D23-4BC4-4FB6-8442-F9BA5213F873}"/>
              </a:ext>
            </a:extLst>
          </p:cNvPr>
          <p:cNvCxnSpPr>
            <a:cxnSpLocks/>
          </p:cNvCxnSpPr>
          <p:nvPr/>
        </p:nvCxnSpPr>
        <p:spPr>
          <a:xfrm>
            <a:off x="8092804" y="3561418"/>
            <a:ext cx="10434" cy="2246703"/>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Rectangle 3">
            <a:extLst>
              <a:ext uri="{FF2B5EF4-FFF2-40B4-BE49-F238E27FC236}">
                <a16:creationId xmlns:a16="http://schemas.microsoft.com/office/drawing/2014/main" id="{90F237C0-F9BC-4D48-903A-CF22ACADE24A}"/>
              </a:ext>
            </a:extLst>
          </p:cNvPr>
          <p:cNvSpPr txBox="1">
            <a:spLocks/>
          </p:cNvSpPr>
          <p:nvPr/>
        </p:nvSpPr>
        <p:spPr>
          <a:xfrm>
            <a:off x="3894254" y="4800382"/>
            <a:ext cx="1097512" cy="1097280"/>
          </a:xfrm>
          <a:prstGeom prst="ellipse">
            <a:avLst/>
          </a:prstGeom>
          <a:solidFill>
            <a:schemeClr val="tx2">
              <a:lumMod val="50000"/>
            </a:schemeClr>
          </a:solidFill>
          <a:ln w="9525">
            <a:noFill/>
            <a:miter lim="800000"/>
            <a:headEnd/>
            <a:tailEnd/>
          </a:ln>
          <a:effectLst/>
          <a:extLst/>
        </p:spPr>
        <p:txBody>
          <a:bodyPr vert="horz" wrap="non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r>
              <a:rPr lang="en-US" sz="1200" b="1" dirty="0">
                <a:solidFill>
                  <a:schemeClr val="bg1"/>
                </a:solidFill>
                <a:latin typeface="Arial" panose="020B0604020202020204" pitchFamily="34" charset="0"/>
                <a:cs typeface="Arial" panose="020B0604020202020204" pitchFamily="34" charset="0"/>
              </a:rPr>
              <a:t>Enablers </a:t>
            </a:r>
            <a:endParaRPr lang="en-US" sz="1200" dirty="0">
              <a:solidFill>
                <a:schemeClr val="bg1"/>
              </a:solidFill>
              <a:latin typeface="Arial" panose="020B0604020202020204" pitchFamily="34" charset="0"/>
              <a:cs typeface="Arial" panose="020B0604020202020204" pitchFamily="34" charset="0"/>
            </a:endParaRPr>
          </a:p>
        </p:txBody>
      </p:sp>
      <p:sp>
        <p:nvSpPr>
          <p:cNvPr id="17" name="Rectangle 3">
            <a:extLst>
              <a:ext uri="{FF2B5EF4-FFF2-40B4-BE49-F238E27FC236}">
                <a16:creationId xmlns:a16="http://schemas.microsoft.com/office/drawing/2014/main" id="{DC1D09A0-7543-465B-89BA-3429472CBCBA}"/>
              </a:ext>
            </a:extLst>
          </p:cNvPr>
          <p:cNvSpPr txBox="1">
            <a:spLocks/>
          </p:cNvSpPr>
          <p:nvPr/>
        </p:nvSpPr>
        <p:spPr>
          <a:xfrm>
            <a:off x="5316177" y="2464138"/>
            <a:ext cx="1097512" cy="1097280"/>
          </a:xfrm>
          <a:prstGeom prst="ellipse">
            <a:avLst/>
          </a:prstGeom>
          <a:solidFill>
            <a:schemeClr val="tx2">
              <a:lumMod val="50000"/>
            </a:schemeClr>
          </a:solidFill>
          <a:ln w="9525">
            <a:noFill/>
            <a:miter lim="800000"/>
            <a:headEnd/>
            <a:tailEnd/>
          </a:ln>
          <a:effectLst/>
          <a:extLst/>
        </p:spPr>
        <p:txBody>
          <a:bodyPr vert="horz" wrap="non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a:spcBef>
                <a:spcPct val="100000"/>
              </a:spcBef>
            </a:pPr>
            <a:r>
              <a:rPr lang="en-US" sz="1200" b="1" dirty="0">
                <a:solidFill>
                  <a:schemeClr val="bg1"/>
                </a:solidFill>
                <a:latin typeface="Arial" panose="020B0604020202020204" pitchFamily="34" charset="0"/>
                <a:ea typeface="Arial Unicode MS"/>
                <a:cs typeface="Arial" panose="020B0604020202020204" pitchFamily="34" charset="0"/>
              </a:rPr>
              <a:t>Supply </a:t>
            </a:r>
            <a:endParaRPr lang="en-US" sz="1200" dirty="0">
              <a:solidFill>
                <a:schemeClr val="bg1"/>
              </a:solidFill>
              <a:latin typeface="Arial" panose="020B0604020202020204" pitchFamily="34" charset="0"/>
              <a:ea typeface="Arial Unicode MS"/>
              <a:cs typeface="Arial" panose="020B0604020202020204" pitchFamily="34" charset="0"/>
            </a:endParaRPr>
          </a:p>
        </p:txBody>
      </p:sp>
      <p:cxnSp>
        <p:nvCxnSpPr>
          <p:cNvPr id="18" name="Straight Connector 17">
            <a:extLst>
              <a:ext uri="{FF2B5EF4-FFF2-40B4-BE49-F238E27FC236}">
                <a16:creationId xmlns:a16="http://schemas.microsoft.com/office/drawing/2014/main" id="{EA273508-18D1-4C05-9497-5A672CCD2713}"/>
              </a:ext>
            </a:extLst>
          </p:cNvPr>
          <p:cNvCxnSpPr>
            <a:cxnSpLocks/>
            <a:stCxn id="17" idx="4"/>
            <a:endCxn id="12" idx="0"/>
          </p:cNvCxnSpPr>
          <p:nvPr/>
        </p:nvCxnSpPr>
        <p:spPr>
          <a:xfrm>
            <a:off x="5864933" y="3561418"/>
            <a:ext cx="0" cy="472949"/>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A59CC85-28A1-488B-9D60-ABEB3A271CE1}"/>
              </a:ext>
            </a:extLst>
          </p:cNvPr>
          <p:cNvCxnSpPr>
            <a:cxnSpLocks/>
            <a:endCxn id="12" idx="3"/>
          </p:cNvCxnSpPr>
          <p:nvPr/>
        </p:nvCxnSpPr>
        <p:spPr>
          <a:xfrm flipV="1">
            <a:off x="4893104" y="4970954"/>
            <a:ext cx="583800" cy="1606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 name="Rectangle 10">
            <a:extLst>
              <a:ext uri="{FF2B5EF4-FFF2-40B4-BE49-F238E27FC236}">
                <a16:creationId xmlns:a16="http://schemas.microsoft.com/office/drawing/2014/main" id="{59176843-C713-460E-AB7F-03C71DD5DE87}"/>
              </a:ext>
            </a:extLst>
          </p:cNvPr>
          <p:cNvSpPr txBox="1">
            <a:spLocks/>
          </p:cNvSpPr>
          <p:nvPr/>
        </p:nvSpPr>
        <p:spPr>
          <a:xfrm>
            <a:off x="1770431" y="1437130"/>
            <a:ext cx="8408250" cy="77559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342900" lvl="1" indent="-341313">
              <a:spcBef>
                <a:spcPct val="30000"/>
              </a:spcBef>
              <a:buFont typeface="Wingdings" panose="05000000000000000000" pitchFamily="2" charset="2"/>
              <a:buChar char="þ"/>
            </a:pPr>
            <a:r>
              <a:rPr lang="en-US" sz="1400" b="1" dirty="0">
                <a:latin typeface="Arial" panose="020B0604020202020204" pitchFamily="34" charset="0"/>
                <a:ea typeface="Arial Unicode MS"/>
                <a:cs typeface="Arial" panose="020B0604020202020204" pitchFamily="34" charset="0"/>
              </a:rPr>
              <a:t>proven demand master plan and mega city approach </a:t>
            </a:r>
          </a:p>
          <a:p>
            <a:pPr marL="342900" lvl="1" indent="-341313">
              <a:spcBef>
                <a:spcPct val="30000"/>
              </a:spcBef>
              <a:buFont typeface="Wingdings" panose="05000000000000000000" pitchFamily="2" charset="2"/>
              <a:buChar char="þ"/>
            </a:pPr>
            <a:r>
              <a:rPr lang="en-US" sz="1400" b="1" dirty="0">
                <a:latin typeface="Arial" panose="020B0604020202020204" pitchFamily="34" charset="0"/>
                <a:ea typeface="Arial Unicode MS"/>
                <a:cs typeface="Arial" panose="020B0604020202020204" pitchFamily="34" charset="0"/>
              </a:rPr>
              <a:t>mixed use developments with provision of social infrastructure and amenities </a:t>
            </a:r>
          </a:p>
          <a:p>
            <a:pPr marL="342900" lvl="1" indent="-341313">
              <a:spcBef>
                <a:spcPct val="30000"/>
              </a:spcBef>
              <a:buFont typeface="Wingdings" panose="05000000000000000000" pitchFamily="2" charset="2"/>
              <a:buChar char="þ"/>
            </a:pPr>
            <a:r>
              <a:rPr lang="en-US" sz="1400" b="1" dirty="0">
                <a:latin typeface="Arial" panose="020B0604020202020204" pitchFamily="34" charset="0"/>
                <a:ea typeface="Arial Unicode MS"/>
                <a:cs typeface="Arial" panose="020B0604020202020204" pitchFamily="34" charset="0"/>
              </a:rPr>
              <a:t>affordable developer financing </a:t>
            </a:r>
            <a:endParaRPr lang="en-US" sz="1400" dirty="0">
              <a:latin typeface="Arial" panose="020B0604020202020204" pitchFamily="34" charset="0"/>
              <a:ea typeface="Arial Unicode MS"/>
              <a:cs typeface="Arial" panose="020B0604020202020204" pitchFamily="34" charset="0"/>
            </a:endParaRPr>
          </a:p>
        </p:txBody>
      </p:sp>
      <p:sp>
        <p:nvSpPr>
          <p:cNvPr id="22" name="Rectangle 15">
            <a:extLst>
              <a:ext uri="{FF2B5EF4-FFF2-40B4-BE49-F238E27FC236}">
                <a16:creationId xmlns:a16="http://schemas.microsoft.com/office/drawing/2014/main" id="{D54EAF42-3CE7-4D54-99C5-6CEA0902067C}"/>
              </a:ext>
            </a:extLst>
          </p:cNvPr>
          <p:cNvSpPr txBox="1">
            <a:spLocks/>
          </p:cNvSpPr>
          <p:nvPr/>
        </p:nvSpPr>
        <p:spPr>
          <a:xfrm>
            <a:off x="508006" y="3484694"/>
            <a:ext cx="2870163" cy="24129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342900" lvl="1" indent="-341313">
              <a:spcBef>
                <a:spcPct val="30000"/>
              </a:spcBef>
              <a:buFont typeface="Wingdings" panose="05000000000000000000" pitchFamily="2" charset="2"/>
              <a:buChar char=""/>
            </a:pPr>
            <a:r>
              <a:rPr lang="en-GB" sz="1400" b="1" dirty="0">
                <a:latin typeface="Arial" panose="020B0604020202020204" pitchFamily="34" charset="0"/>
                <a:cs typeface="Arial" panose="020B0604020202020204" pitchFamily="34" charset="0"/>
              </a:rPr>
              <a:t>Provision of land and bulk infrastructure</a:t>
            </a:r>
          </a:p>
          <a:p>
            <a:pPr marL="342900" lvl="1" indent="-341313">
              <a:spcBef>
                <a:spcPct val="30000"/>
              </a:spcBef>
              <a:buFont typeface="Wingdings" panose="05000000000000000000" pitchFamily="2" charset="2"/>
              <a:buChar char=""/>
            </a:pPr>
            <a:r>
              <a:rPr lang="en-GB" sz="1400" b="1" dirty="0">
                <a:latin typeface="Arial" panose="020B0604020202020204" pitchFamily="34" charset="0"/>
                <a:cs typeface="Arial" panose="020B0604020202020204" pitchFamily="34" charset="0"/>
              </a:rPr>
              <a:t>Infrastructure funding under K.U.S.P</a:t>
            </a:r>
            <a:endParaRPr lang="en-US" sz="1400" b="1" dirty="0">
              <a:latin typeface="Arial" panose="020B0604020202020204" pitchFamily="34" charset="0"/>
              <a:cs typeface="Arial" panose="020B0604020202020204" pitchFamily="34" charset="0"/>
            </a:endParaRPr>
          </a:p>
          <a:p>
            <a:pPr marL="342900" lvl="1" indent="-341313">
              <a:spcBef>
                <a:spcPct val="30000"/>
              </a:spcBef>
              <a:buFont typeface="Wingdings" panose="05000000000000000000" pitchFamily="2" charset="2"/>
              <a:buChar char=""/>
            </a:pPr>
            <a:r>
              <a:rPr lang="en-GB" sz="1400" b="1" dirty="0">
                <a:latin typeface="Arial" panose="020B0604020202020204" pitchFamily="34" charset="0"/>
                <a:cs typeface="Arial" panose="020B0604020202020204" pitchFamily="34" charset="0"/>
              </a:rPr>
              <a:t>Tax incentives</a:t>
            </a:r>
          </a:p>
          <a:p>
            <a:pPr marL="342900" lvl="1" indent="-341313">
              <a:spcBef>
                <a:spcPct val="30000"/>
              </a:spcBef>
              <a:buFont typeface="Wingdings" panose="05000000000000000000" pitchFamily="2" charset="2"/>
              <a:buChar char=""/>
            </a:pPr>
            <a:r>
              <a:rPr lang="en-GB" sz="1400" b="1" dirty="0">
                <a:latin typeface="Arial" panose="020B0604020202020204" pitchFamily="34" charset="0"/>
                <a:cs typeface="Arial" panose="020B0604020202020204" pitchFamily="34" charset="0"/>
              </a:rPr>
              <a:t>Tax breaks ( Zero rating of Stamp duty for first time home owners</a:t>
            </a:r>
          </a:p>
          <a:p>
            <a:pPr marL="342900" lvl="1" indent="-341313">
              <a:spcBef>
                <a:spcPct val="30000"/>
              </a:spcBef>
              <a:buFont typeface="Wingdings" panose="05000000000000000000" pitchFamily="2" charset="2"/>
              <a:buChar char=""/>
            </a:pPr>
            <a:r>
              <a:rPr lang="en-GB" sz="1400" b="1" dirty="0">
                <a:latin typeface="Arial" panose="020B0604020202020204" pitchFamily="34" charset="0"/>
                <a:cs typeface="Arial" panose="020B0604020202020204" pitchFamily="34" charset="0"/>
              </a:rPr>
              <a:t>Standardised designs and/or processes</a:t>
            </a:r>
          </a:p>
        </p:txBody>
      </p:sp>
      <p:sp>
        <p:nvSpPr>
          <p:cNvPr id="23" name="Rectangle 33">
            <a:extLst>
              <a:ext uri="{FF2B5EF4-FFF2-40B4-BE49-F238E27FC236}">
                <a16:creationId xmlns:a16="http://schemas.microsoft.com/office/drawing/2014/main" id="{1F0FDCE8-09F0-4F83-87FC-2DD79D569FC5}"/>
              </a:ext>
            </a:extLst>
          </p:cNvPr>
          <p:cNvSpPr txBox="1">
            <a:spLocks/>
          </p:cNvSpPr>
          <p:nvPr/>
        </p:nvSpPr>
        <p:spPr>
          <a:xfrm>
            <a:off x="8247706" y="3921933"/>
            <a:ext cx="3018143" cy="142192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marL="342900" lvl="1" indent="-341313">
              <a:spcBef>
                <a:spcPct val="30000"/>
              </a:spcBef>
              <a:buFont typeface="Wingdings" panose="05000000000000000000" pitchFamily="2" charset="2"/>
              <a:buChar char="þ"/>
            </a:pPr>
            <a:r>
              <a:rPr lang="en-US" sz="1400" b="1" dirty="0">
                <a:latin typeface="Arial" panose="020B0604020202020204" pitchFamily="34" charset="0"/>
                <a:cs typeface="Arial" panose="020B0604020202020204" pitchFamily="34" charset="0"/>
              </a:rPr>
              <a:t>Tenant Purchase Schemes (TPS) </a:t>
            </a:r>
          </a:p>
          <a:p>
            <a:pPr marL="342900" lvl="1" indent="-341313">
              <a:spcBef>
                <a:spcPct val="30000"/>
              </a:spcBef>
              <a:buFont typeface="Wingdings" panose="05000000000000000000" pitchFamily="2" charset="2"/>
              <a:buChar char="þ"/>
            </a:pPr>
            <a:r>
              <a:rPr lang="en-US" sz="1400" b="1" dirty="0">
                <a:latin typeface="Arial" panose="020B0604020202020204" pitchFamily="34" charset="0"/>
                <a:cs typeface="Arial" panose="020B0604020202020204" pitchFamily="34" charset="0"/>
              </a:rPr>
              <a:t>KMRC (extending Mortgages tenures)</a:t>
            </a:r>
          </a:p>
          <a:p>
            <a:pPr marL="342900" lvl="1" indent="-341313">
              <a:spcBef>
                <a:spcPct val="30000"/>
              </a:spcBef>
              <a:buFont typeface="Wingdings" panose="05000000000000000000" pitchFamily="2" charset="2"/>
              <a:buChar char="þ"/>
            </a:pPr>
            <a:r>
              <a:rPr lang="en-US" sz="1400" b="1" dirty="0">
                <a:latin typeface="Arial" panose="020B0604020202020204" pitchFamily="34" charset="0"/>
                <a:cs typeface="Arial" panose="020B0604020202020204" pitchFamily="34" charset="0"/>
              </a:rPr>
              <a:t>Housing Portal to assist in identifying the end buyer</a:t>
            </a:r>
          </a:p>
        </p:txBody>
      </p:sp>
      <p:cxnSp>
        <p:nvCxnSpPr>
          <p:cNvPr id="24" name="Straight Connector 23">
            <a:extLst>
              <a:ext uri="{FF2B5EF4-FFF2-40B4-BE49-F238E27FC236}">
                <a16:creationId xmlns:a16="http://schemas.microsoft.com/office/drawing/2014/main" id="{60198916-83EE-4982-A5F6-6E98AB3B2E0F}"/>
              </a:ext>
            </a:extLst>
          </p:cNvPr>
          <p:cNvCxnSpPr/>
          <p:nvPr/>
        </p:nvCxnSpPr>
        <p:spPr>
          <a:xfrm>
            <a:off x="5864933" y="2375728"/>
            <a:ext cx="0" cy="241057"/>
          </a:xfrm>
          <a:prstGeom prst="line">
            <a:avLst/>
          </a:prstGeom>
          <a:ln w="19050">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488A783A-0DD7-4FD0-BD58-B178228742BF}"/>
              </a:ext>
            </a:extLst>
          </p:cNvPr>
          <p:cNvSpPr/>
          <p:nvPr/>
        </p:nvSpPr>
        <p:spPr>
          <a:xfrm>
            <a:off x="5819213" y="2570584"/>
            <a:ext cx="91440" cy="91440"/>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latin typeface="Arial" panose="020B0604020202020204" pitchFamily="34" charset="0"/>
              <a:cs typeface="Arial" panose="020B0604020202020204" pitchFamily="34" charset="0"/>
            </a:endParaRPr>
          </a:p>
        </p:txBody>
      </p:sp>
      <p:cxnSp>
        <p:nvCxnSpPr>
          <p:cNvPr id="26" name="Straight Connector 25">
            <a:extLst>
              <a:ext uri="{FF2B5EF4-FFF2-40B4-BE49-F238E27FC236}">
                <a16:creationId xmlns:a16="http://schemas.microsoft.com/office/drawing/2014/main" id="{5D1A7DA1-5876-482B-912D-2AE06BA113A5}"/>
              </a:ext>
            </a:extLst>
          </p:cNvPr>
          <p:cNvCxnSpPr/>
          <p:nvPr/>
        </p:nvCxnSpPr>
        <p:spPr>
          <a:xfrm>
            <a:off x="3490803" y="5298141"/>
            <a:ext cx="529479" cy="0"/>
          </a:xfrm>
          <a:prstGeom prst="line">
            <a:avLst/>
          </a:prstGeom>
          <a:ln w="19050">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2B6FCDA5-D415-4E53-A062-2DDC840E18FC}"/>
              </a:ext>
            </a:extLst>
          </p:cNvPr>
          <p:cNvSpPr/>
          <p:nvPr/>
        </p:nvSpPr>
        <p:spPr>
          <a:xfrm>
            <a:off x="3964130" y="5265121"/>
            <a:ext cx="91440" cy="91440"/>
          </a:xfrm>
          <a:prstGeom prst="ellipse">
            <a:avLst/>
          </a:prstGeom>
          <a:solidFill>
            <a:srgbClr val="2B7D4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latin typeface="Arial" panose="020B0604020202020204" pitchFamily="34" charset="0"/>
              <a:cs typeface="Arial" panose="020B0604020202020204" pitchFamily="34" charset="0"/>
            </a:endParaRPr>
          </a:p>
        </p:txBody>
      </p:sp>
      <p:pic>
        <p:nvPicPr>
          <p:cNvPr id="28" name="Graphic 27" descr="House">
            <a:extLst>
              <a:ext uri="{FF2B5EF4-FFF2-40B4-BE49-F238E27FC236}">
                <a16:creationId xmlns:a16="http://schemas.microsoft.com/office/drawing/2014/main" id="{B001802A-AA47-4E0A-8472-1110E3611893}"/>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63779" y="4117854"/>
            <a:ext cx="755703" cy="755703"/>
          </a:xfrm>
          <a:prstGeom prst="rect">
            <a:avLst/>
          </a:prstGeom>
        </p:spPr>
      </p:pic>
      <p:cxnSp>
        <p:nvCxnSpPr>
          <p:cNvPr id="20" name="Straight Connector 19">
            <a:extLst>
              <a:ext uri="{FF2B5EF4-FFF2-40B4-BE49-F238E27FC236}">
                <a16:creationId xmlns:a16="http://schemas.microsoft.com/office/drawing/2014/main" id="{88A08BA4-344C-424B-BD3D-5E3D23A86CF8}"/>
              </a:ext>
            </a:extLst>
          </p:cNvPr>
          <p:cNvCxnSpPr>
            <a:cxnSpLocks/>
            <a:stCxn id="12" idx="5"/>
          </p:cNvCxnSpPr>
          <p:nvPr/>
        </p:nvCxnSpPr>
        <p:spPr>
          <a:xfrm>
            <a:off x="6252962" y="4970954"/>
            <a:ext cx="507752" cy="16069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DEE7BE0-7BDB-4A16-A738-1917A64B1F09}"/>
              </a:ext>
            </a:extLst>
          </p:cNvPr>
          <p:cNvCxnSpPr>
            <a:cxnSpLocks/>
          </p:cNvCxnSpPr>
          <p:nvPr/>
        </p:nvCxnSpPr>
        <p:spPr>
          <a:xfrm flipH="1">
            <a:off x="7683500" y="5303302"/>
            <a:ext cx="419738" cy="0"/>
          </a:xfrm>
          <a:prstGeom prst="line">
            <a:avLst/>
          </a:prstGeom>
          <a:ln w="19050">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2E3F1174-BFF8-49CB-9E3E-86E155654065}"/>
              </a:ext>
            </a:extLst>
          </p:cNvPr>
          <p:cNvSpPr/>
          <p:nvPr/>
        </p:nvSpPr>
        <p:spPr>
          <a:xfrm>
            <a:off x="7637780" y="5252421"/>
            <a:ext cx="91440" cy="9144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99792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F4372-D6FA-45F7-A963-346D67647C57}"/>
              </a:ext>
            </a:extLst>
          </p:cNvPr>
          <p:cNvSpPr>
            <a:spLocks noGrp="1"/>
          </p:cNvSpPr>
          <p:nvPr>
            <p:ph type="title"/>
          </p:nvPr>
        </p:nvSpPr>
        <p:spPr>
          <a:xfrm>
            <a:off x="981032" y="354511"/>
            <a:ext cx="10785518" cy="529727"/>
          </a:xfrm>
        </p:spPr>
        <p:txBody>
          <a:bodyPr>
            <a:noAutofit/>
          </a:bodyPr>
          <a:lstStyle/>
          <a:p>
            <a:r>
              <a:rPr lang="en-US" sz="2000" dirty="0"/>
              <a:t>The affordable housing program currently targets three income segments</a:t>
            </a:r>
          </a:p>
        </p:txBody>
      </p:sp>
      <p:sp>
        <p:nvSpPr>
          <p:cNvPr id="3" name="Date Placeholder 2">
            <a:extLst>
              <a:ext uri="{FF2B5EF4-FFF2-40B4-BE49-F238E27FC236}">
                <a16:creationId xmlns:a16="http://schemas.microsoft.com/office/drawing/2014/main" id="{4D36D7A3-9883-4AC3-BFC6-77F3C8B35372}"/>
              </a:ext>
            </a:extLst>
          </p:cNvPr>
          <p:cNvSpPr>
            <a:spLocks noGrp="1"/>
          </p:cNvSpPr>
          <p:nvPr>
            <p:ph type="dt" sz="half" idx="10"/>
          </p:nvPr>
        </p:nvSpPr>
        <p:spPr/>
        <p:txBody>
          <a:bodyPr/>
          <a:lstStyle/>
          <a:p>
            <a:fld id="{B0E00822-C767-432D-A16D-201409B32568}" type="datetime7">
              <a:rPr lang="en-US" smtClean="0"/>
              <a:t>Jan-19</a:t>
            </a:fld>
            <a:endParaRPr lang="en-US" dirty="0"/>
          </a:p>
        </p:txBody>
      </p:sp>
      <p:sp>
        <p:nvSpPr>
          <p:cNvPr id="4" name="Footer Placeholder 3">
            <a:extLst>
              <a:ext uri="{FF2B5EF4-FFF2-40B4-BE49-F238E27FC236}">
                <a16:creationId xmlns:a16="http://schemas.microsoft.com/office/drawing/2014/main" id="{4D059053-811D-4B63-A3C8-60C12FD2387F}"/>
              </a:ext>
            </a:extLst>
          </p:cNvPr>
          <p:cNvSpPr>
            <a:spLocks noGrp="1"/>
          </p:cNvSpPr>
          <p:nvPr>
            <p:ph type="ftr" sz="quarter" idx="11"/>
          </p:nvPr>
        </p:nvSpPr>
        <p:spPr/>
        <p:txBody>
          <a:bodyPr/>
          <a:lstStyle/>
          <a:p>
            <a:r>
              <a:rPr lang="en-US"/>
              <a:t>CONFIDENTIAL</a:t>
            </a:r>
          </a:p>
        </p:txBody>
      </p:sp>
      <p:sp>
        <p:nvSpPr>
          <p:cNvPr id="5" name="Slide Number Placeholder 4">
            <a:extLst>
              <a:ext uri="{FF2B5EF4-FFF2-40B4-BE49-F238E27FC236}">
                <a16:creationId xmlns:a16="http://schemas.microsoft.com/office/drawing/2014/main" id="{195A834F-15D7-4B66-B506-4474B5EB93FB}"/>
              </a:ext>
            </a:extLst>
          </p:cNvPr>
          <p:cNvSpPr>
            <a:spLocks noGrp="1"/>
          </p:cNvSpPr>
          <p:nvPr>
            <p:ph type="sldNum" sz="quarter" idx="12"/>
          </p:nvPr>
        </p:nvSpPr>
        <p:spPr/>
        <p:txBody>
          <a:bodyPr/>
          <a:lstStyle/>
          <a:p>
            <a:fld id="{48F63A3B-78C7-47BE-AE5E-E10140E04643}" type="slidenum">
              <a:rPr lang="en-US" smtClean="0"/>
              <a:t>7</a:t>
            </a:fld>
            <a:endParaRPr lang="en-US" dirty="0"/>
          </a:p>
        </p:txBody>
      </p:sp>
      <p:sp>
        <p:nvSpPr>
          <p:cNvPr id="6" name="Content Placeholder 5">
            <a:extLst>
              <a:ext uri="{FF2B5EF4-FFF2-40B4-BE49-F238E27FC236}">
                <a16:creationId xmlns:a16="http://schemas.microsoft.com/office/drawing/2014/main" id="{953A30ED-C03A-44AE-B88F-AF41864E1658}"/>
              </a:ext>
            </a:extLst>
          </p:cNvPr>
          <p:cNvSpPr>
            <a:spLocks noGrp="1"/>
          </p:cNvSpPr>
          <p:nvPr>
            <p:ph sz="quarter" idx="13"/>
          </p:nvPr>
        </p:nvSpPr>
        <p:spPr/>
        <p:txBody>
          <a:bodyPr/>
          <a:lstStyle/>
          <a:p>
            <a:r>
              <a:rPr lang="en-US" dirty="0"/>
              <a:t>INTRODUCTION</a:t>
            </a:r>
          </a:p>
        </p:txBody>
      </p:sp>
      <p:sp>
        <p:nvSpPr>
          <p:cNvPr id="31" name="AutoShape 7">
            <a:extLst>
              <a:ext uri="{FF2B5EF4-FFF2-40B4-BE49-F238E27FC236}">
                <a16:creationId xmlns:a16="http://schemas.microsoft.com/office/drawing/2014/main" id="{025CDF61-5A07-498B-B359-40864F5D2F13}"/>
              </a:ext>
            </a:extLst>
          </p:cNvPr>
          <p:cNvSpPr>
            <a:spLocks noChangeArrowheads="1"/>
          </p:cNvSpPr>
          <p:nvPr>
            <p:custDataLst>
              <p:tags r:id="rId1"/>
            </p:custDataLst>
          </p:nvPr>
        </p:nvSpPr>
        <p:spPr bwMode="gray">
          <a:xfrm>
            <a:off x="3589354" y="1189060"/>
            <a:ext cx="2365268" cy="1623146"/>
          </a:xfrm>
          <a:prstGeom prst="upArrow">
            <a:avLst>
              <a:gd name="adj1" fmla="val 50306"/>
              <a:gd name="adj2" fmla="val 39121"/>
            </a:avLst>
          </a:prstGeom>
          <a:gradFill rotWithShape="1">
            <a:gsLst>
              <a:gs pos="0">
                <a:schemeClr val="tx2">
                  <a:lumMod val="20000"/>
                  <a:lumOff val="80000"/>
                </a:schemeClr>
              </a:gs>
              <a:gs pos="100000">
                <a:schemeClr val="tx2"/>
              </a:gs>
            </a:gsLst>
            <a:lin ang="5400000" scaled="1"/>
          </a:gradFill>
          <a:ln w="6350" algn="ctr">
            <a:solidFill>
              <a:sysClr val="window" lastClr="FFFFFF"/>
            </a:solidFill>
            <a:miter lim="800000"/>
            <a:headEnd/>
            <a:tailEnd/>
          </a:ln>
          <a:effectLst>
            <a:outerShdw blurRad="50800" dist="38100" dir="18900000" algn="bl" rotWithShape="0">
              <a:prstClr val="black">
                <a:alpha val="40000"/>
              </a:prstClr>
            </a:outerShdw>
          </a:effectLs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33" name="AutoShape 7">
            <a:extLst>
              <a:ext uri="{FF2B5EF4-FFF2-40B4-BE49-F238E27FC236}">
                <a16:creationId xmlns:a16="http://schemas.microsoft.com/office/drawing/2014/main" id="{3DC5F2A9-79C4-4ECA-82FA-A575A4CF9268}"/>
              </a:ext>
            </a:extLst>
          </p:cNvPr>
          <p:cNvSpPr>
            <a:spLocks noChangeArrowheads="1"/>
          </p:cNvSpPr>
          <p:nvPr>
            <p:custDataLst>
              <p:tags r:id="rId2"/>
            </p:custDataLst>
          </p:nvPr>
        </p:nvSpPr>
        <p:spPr bwMode="gray">
          <a:xfrm>
            <a:off x="2991737" y="2198972"/>
            <a:ext cx="2365268" cy="1623146"/>
          </a:xfrm>
          <a:prstGeom prst="upArrow">
            <a:avLst>
              <a:gd name="adj1" fmla="val 50306"/>
              <a:gd name="adj2" fmla="val 39121"/>
            </a:avLst>
          </a:prstGeom>
          <a:gradFill rotWithShape="1">
            <a:gsLst>
              <a:gs pos="0">
                <a:schemeClr val="tx2">
                  <a:lumMod val="20000"/>
                  <a:lumOff val="80000"/>
                </a:schemeClr>
              </a:gs>
              <a:gs pos="100000">
                <a:schemeClr val="tx2">
                  <a:lumMod val="75000"/>
                </a:schemeClr>
              </a:gs>
            </a:gsLst>
            <a:lin ang="5400000" scaled="1"/>
          </a:gradFill>
          <a:ln w="6350" algn="ctr">
            <a:solidFill>
              <a:sysClr val="window" lastClr="FFFFFF"/>
            </a:solidFill>
            <a:miter lim="800000"/>
            <a:headEnd/>
            <a:tailEnd/>
          </a:ln>
          <a:effectLst>
            <a:outerShdw blurRad="50800" dist="38100" dir="18900000" algn="bl" rotWithShape="0">
              <a:prstClr val="black">
                <a:alpha val="40000"/>
              </a:prstClr>
            </a:outerShdw>
          </a:effectLs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34" name="AutoShape 5">
            <a:extLst>
              <a:ext uri="{FF2B5EF4-FFF2-40B4-BE49-F238E27FC236}">
                <a16:creationId xmlns:a16="http://schemas.microsoft.com/office/drawing/2014/main" id="{AD376A24-69F1-4340-9037-01271D113D9A}"/>
              </a:ext>
            </a:extLst>
          </p:cNvPr>
          <p:cNvSpPr>
            <a:spLocks noChangeArrowheads="1"/>
          </p:cNvSpPr>
          <p:nvPr>
            <p:custDataLst>
              <p:tags r:id="rId3"/>
            </p:custDataLst>
          </p:nvPr>
        </p:nvSpPr>
        <p:spPr bwMode="gray">
          <a:xfrm>
            <a:off x="2358777" y="5813866"/>
            <a:ext cx="1156664" cy="103467"/>
          </a:xfrm>
          <a:prstGeom prst="roundRect">
            <a:avLst>
              <a:gd name="adj" fmla="val 50000"/>
            </a:avLst>
          </a:prstGeom>
          <a:gradFill rotWithShape="1">
            <a:gsLst>
              <a:gs pos="0">
                <a:srgbClr val="5F5F5F"/>
              </a:gs>
              <a:gs pos="100000">
                <a:sysClr val="window" lastClr="FFFFFF"/>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35" name="AutoShape 8">
            <a:extLst>
              <a:ext uri="{FF2B5EF4-FFF2-40B4-BE49-F238E27FC236}">
                <a16:creationId xmlns:a16="http://schemas.microsoft.com/office/drawing/2014/main" id="{76A100E8-7B01-4777-9EAA-5D9ADECE7B26}"/>
              </a:ext>
            </a:extLst>
          </p:cNvPr>
          <p:cNvSpPr>
            <a:spLocks noChangeArrowheads="1"/>
          </p:cNvSpPr>
          <p:nvPr>
            <p:custDataLst>
              <p:tags r:id="rId4"/>
            </p:custDataLst>
          </p:nvPr>
        </p:nvSpPr>
        <p:spPr bwMode="gray">
          <a:xfrm>
            <a:off x="2408720" y="3277619"/>
            <a:ext cx="2361272" cy="1624439"/>
          </a:xfrm>
          <a:prstGeom prst="upArrow">
            <a:avLst>
              <a:gd name="adj1" fmla="val 50306"/>
              <a:gd name="adj2" fmla="val 39218"/>
            </a:avLst>
          </a:prstGeom>
          <a:gradFill rotWithShape="1">
            <a:gsLst>
              <a:gs pos="0">
                <a:schemeClr val="tx2">
                  <a:lumMod val="20000"/>
                  <a:lumOff val="80000"/>
                </a:schemeClr>
              </a:gs>
              <a:gs pos="100000">
                <a:schemeClr val="tx2">
                  <a:lumMod val="75000"/>
                </a:schemeClr>
              </a:gs>
            </a:gsLst>
            <a:lin ang="5400000" scaled="1"/>
          </a:gradFill>
          <a:ln w="6350" algn="ctr">
            <a:solidFill>
              <a:sysClr val="window" lastClr="FFFFFF"/>
            </a:solidFill>
            <a:miter lim="800000"/>
            <a:headEnd/>
            <a:tailEnd/>
          </a:ln>
          <a:effectLst>
            <a:outerShdw dist="35921" dir="2700000" algn="ctr" rotWithShape="0">
              <a:srgbClr val="E7E6E6"/>
            </a:outerShdw>
          </a:effectLs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36" name="AutoShape 9">
            <a:extLst>
              <a:ext uri="{FF2B5EF4-FFF2-40B4-BE49-F238E27FC236}">
                <a16:creationId xmlns:a16="http://schemas.microsoft.com/office/drawing/2014/main" id="{9A6A11CB-969F-449D-97EF-C6C245972BD6}"/>
              </a:ext>
            </a:extLst>
          </p:cNvPr>
          <p:cNvSpPr>
            <a:spLocks noChangeArrowheads="1"/>
          </p:cNvSpPr>
          <p:nvPr>
            <p:custDataLst>
              <p:tags r:id="rId5"/>
            </p:custDataLst>
          </p:nvPr>
        </p:nvSpPr>
        <p:spPr bwMode="gray">
          <a:xfrm>
            <a:off x="1803419" y="4238573"/>
            <a:ext cx="2361272" cy="1623146"/>
          </a:xfrm>
          <a:prstGeom prst="upArrow">
            <a:avLst>
              <a:gd name="adj1" fmla="val 50306"/>
              <a:gd name="adj2" fmla="val 39187"/>
            </a:avLst>
          </a:prstGeom>
          <a:gradFill rotWithShape="1">
            <a:gsLst>
              <a:gs pos="0">
                <a:schemeClr val="tx2">
                  <a:lumMod val="20000"/>
                  <a:lumOff val="80000"/>
                </a:schemeClr>
              </a:gs>
              <a:gs pos="79000">
                <a:schemeClr val="tx2">
                  <a:lumMod val="75000"/>
                </a:schemeClr>
              </a:gs>
            </a:gsLst>
            <a:lin ang="5400000" scaled="1"/>
          </a:gradFill>
          <a:ln w="6350">
            <a:solidFill>
              <a:sysClr val="window" lastClr="FFFFFF"/>
            </a:solidFill>
            <a:miter lim="800000"/>
            <a:headEnd/>
            <a:tailEnd/>
          </a:ln>
          <a:effectLst>
            <a:outerShdw dist="35921" dir="2700000" algn="ctr" rotWithShape="0">
              <a:srgbClr val="E7E6E6"/>
            </a:outerShdw>
          </a:effectLs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37" name="Rectangle 10">
            <a:extLst>
              <a:ext uri="{FF2B5EF4-FFF2-40B4-BE49-F238E27FC236}">
                <a16:creationId xmlns:a16="http://schemas.microsoft.com/office/drawing/2014/main" id="{467C1566-F60C-4103-AC83-5A601B690D5F}"/>
              </a:ext>
            </a:extLst>
          </p:cNvPr>
          <p:cNvSpPr>
            <a:spLocks noChangeArrowheads="1"/>
          </p:cNvSpPr>
          <p:nvPr>
            <p:custDataLst>
              <p:tags r:id="rId6"/>
            </p:custDataLst>
          </p:nvPr>
        </p:nvSpPr>
        <p:spPr bwMode="gray">
          <a:xfrm>
            <a:off x="4732035" y="2808136"/>
            <a:ext cx="6582395" cy="1006221"/>
          </a:xfrm>
          <a:prstGeom prst="rect">
            <a:avLst/>
          </a:prstGeom>
          <a:gradFill rotWithShape="1">
            <a:gsLst>
              <a:gs pos="0">
                <a:schemeClr val="tx2">
                  <a:lumMod val="20000"/>
                  <a:lumOff val="80000"/>
                </a:schemeClr>
              </a:gs>
              <a:gs pos="100000">
                <a:sysClr val="window" lastClr="FFFFFF"/>
              </a:gs>
            </a:gsLst>
            <a:lin ang="0" scaled="1"/>
          </a:gradFill>
          <a:ln w="9525">
            <a:solidFill>
              <a:schemeClr val="accent1"/>
            </a:solidFill>
            <a:miter lim="800000"/>
            <a:headEnd/>
            <a:tailEnd/>
          </a:ln>
          <a:effectLs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38" name="Rectangle 11">
            <a:extLst>
              <a:ext uri="{FF2B5EF4-FFF2-40B4-BE49-F238E27FC236}">
                <a16:creationId xmlns:a16="http://schemas.microsoft.com/office/drawing/2014/main" id="{A04222E0-55FD-41DA-8130-76023697084E}"/>
              </a:ext>
            </a:extLst>
          </p:cNvPr>
          <p:cNvSpPr>
            <a:spLocks noChangeArrowheads="1"/>
          </p:cNvSpPr>
          <p:nvPr>
            <p:custDataLst>
              <p:tags r:id="rId7"/>
            </p:custDataLst>
          </p:nvPr>
        </p:nvSpPr>
        <p:spPr bwMode="gray">
          <a:xfrm>
            <a:off x="4164690" y="3822397"/>
            <a:ext cx="7149740" cy="1006221"/>
          </a:xfrm>
          <a:prstGeom prst="rect">
            <a:avLst/>
          </a:prstGeom>
          <a:gradFill rotWithShape="1">
            <a:gsLst>
              <a:gs pos="0">
                <a:schemeClr val="tx2">
                  <a:lumMod val="20000"/>
                  <a:lumOff val="80000"/>
                </a:schemeClr>
              </a:gs>
              <a:gs pos="100000">
                <a:srgbClr val="FFFFFF"/>
              </a:gs>
            </a:gsLst>
            <a:lin ang="0" scaled="1"/>
          </a:gradFill>
          <a:ln w="9525">
            <a:solidFill>
              <a:schemeClr val="accent1"/>
            </a:solidFill>
            <a:miter lim="800000"/>
            <a:headEnd/>
            <a:tailEnd/>
          </a:ln>
          <a:effectLs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39" name="Rectangle 12">
            <a:extLst>
              <a:ext uri="{FF2B5EF4-FFF2-40B4-BE49-F238E27FC236}">
                <a16:creationId xmlns:a16="http://schemas.microsoft.com/office/drawing/2014/main" id="{BBC87B3D-41F9-47E1-AEED-1739AE9BB37B}"/>
              </a:ext>
            </a:extLst>
          </p:cNvPr>
          <p:cNvSpPr>
            <a:spLocks noChangeArrowheads="1"/>
          </p:cNvSpPr>
          <p:nvPr>
            <p:custDataLst>
              <p:tags r:id="rId8"/>
            </p:custDataLst>
          </p:nvPr>
        </p:nvSpPr>
        <p:spPr bwMode="gray">
          <a:xfrm>
            <a:off x="3559389" y="4855498"/>
            <a:ext cx="7755041" cy="1006221"/>
          </a:xfrm>
          <a:prstGeom prst="rect">
            <a:avLst/>
          </a:prstGeom>
          <a:gradFill rotWithShape="1">
            <a:gsLst>
              <a:gs pos="0">
                <a:schemeClr val="tx2">
                  <a:lumMod val="20000"/>
                  <a:lumOff val="80000"/>
                </a:schemeClr>
              </a:gs>
              <a:gs pos="100000">
                <a:sysClr val="window" lastClr="FFFFFF"/>
              </a:gs>
            </a:gsLst>
            <a:lin ang="0" scaled="1"/>
          </a:gradFill>
          <a:ln w="9525">
            <a:solidFill>
              <a:schemeClr val="accent1"/>
            </a:solidFill>
            <a:miter lim="800000"/>
            <a:headEnd/>
            <a:tailEnd/>
          </a:ln>
          <a:effectLs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40" name="Rectangle 13">
            <a:extLst>
              <a:ext uri="{FF2B5EF4-FFF2-40B4-BE49-F238E27FC236}">
                <a16:creationId xmlns:a16="http://schemas.microsoft.com/office/drawing/2014/main" id="{01133EFA-D9A3-4DDB-9DC3-7FA329145581}"/>
              </a:ext>
            </a:extLst>
          </p:cNvPr>
          <p:cNvSpPr>
            <a:spLocks noChangeArrowheads="1"/>
          </p:cNvSpPr>
          <p:nvPr>
            <p:custDataLst>
              <p:tags r:id="rId9"/>
            </p:custDataLst>
          </p:nvPr>
        </p:nvSpPr>
        <p:spPr bwMode="gray">
          <a:xfrm>
            <a:off x="4855892" y="3216973"/>
            <a:ext cx="6192846"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1587" lvl="1" defTabSz="895350">
              <a:spcBef>
                <a:spcPct val="50000"/>
              </a:spcBef>
              <a:spcAft>
                <a:spcPts val="600"/>
              </a:spcAft>
              <a:buClr>
                <a:srgbClr val="44546A"/>
              </a:buClr>
              <a:buSzPct val="125000"/>
            </a:pPr>
            <a:r>
              <a:rPr lang="en-US" altLang="ko-KR" sz="1200" b="1" kern="0" dirty="0">
                <a:solidFill>
                  <a:schemeClr val="tx2"/>
                </a:solidFill>
                <a:latin typeface="Arial" panose="020B0604020202020204" pitchFamily="34" charset="0"/>
                <a:cs typeface="Arial" panose="020B0604020202020204" pitchFamily="34" charset="0"/>
              </a:rPr>
              <a:t>Income Range: </a:t>
            </a:r>
            <a:r>
              <a:rPr lang="en-GB" sz="1200" b="1" kern="0" dirty="0">
                <a:solidFill>
                  <a:schemeClr val="tx2"/>
                </a:solidFill>
                <a:latin typeface="Arial" panose="020B0604020202020204" pitchFamily="34" charset="0"/>
                <a:cs typeface="Arial" panose="020B0604020202020204" pitchFamily="34" charset="0"/>
              </a:rPr>
              <a:t>KES 50,000 –  KES 149,999</a:t>
            </a:r>
          </a:p>
        </p:txBody>
      </p:sp>
      <p:sp>
        <p:nvSpPr>
          <p:cNvPr id="41" name="Rectangle 14">
            <a:extLst>
              <a:ext uri="{FF2B5EF4-FFF2-40B4-BE49-F238E27FC236}">
                <a16:creationId xmlns:a16="http://schemas.microsoft.com/office/drawing/2014/main" id="{426D4C95-F238-4974-A021-8882810C5DC2}"/>
              </a:ext>
            </a:extLst>
          </p:cNvPr>
          <p:cNvSpPr>
            <a:spLocks noChangeArrowheads="1"/>
          </p:cNvSpPr>
          <p:nvPr>
            <p:custDataLst>
              <p:tags r:id="rId10"/>
            </p:custDataLst>
          </p:nvPr>
        </p:nvSpPr>
        <p:spPr bwMode="gray">
          <a:xfrm>
            <a:off x="4304528" y="4258114"/>
            <a:ext cx="675419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1587" lvl="1" defTabSz="895350">
              <a:spcBef>
                <a:spcPct val="50000"/>
              </a:spcBef>
              <a:spcAft>
                <a:spcPts val="600"/>
              </a:spcAft>
              <a:buClr>
                <a:srgbClr val="44546A"/>
              </a:buClr>
              <a:buSzPct val="125000"/>
            </a:pPr>
            <a:r>
              <a:rPr lang="en-US" altLang="ko-KR" sz="1200" b="1" kern="0" dirty="0">
                <a:solidFill>
                  <a:schemeClr val="tx2"/>
                </a:solidFill>
                <a:latin typeface="Arial" panose="020B0604020202020204" pitchFamily="34" charset="0"/>
                <a:cs typeface="Arial" panose="020B0604020202020204" pitchFamily="34" charset="0"/>
              </a:rPr>
              <a:t>Income Range: </a:t>
            </a:r>
            <a:r>
              <a:rPr lang="en-GB" sz="1200" b="1" kern="0" dirty="0">
                <a:solidFill>
                  <a:schemeClr val="tx2"/>
                </a:solidFill>
                <a:latin typeface="Arial" panose="020B0604020202020204" pitchFamily="34" charset="0"/>
                <a:cs typeface="Arial" panose="020B0604020202020204" pitchFamily="34" charset="0"/>
              </a:rPr>
              <a:t>KES </a:t>
            </a:r>
            <a:r>
              <a:rPr lang="en-US" sz="1200" b="1" kern="0" dirty="0">
                <a:solidFill>
                  <a:schemeClr val="tx2"/>
                </a:solidFill>
                <a:latin typeface="Arial" panose="020B0604020202020204" pitchFamily="34" charset="0"/>
                <a:cs typeface="Arial" panose="020B0604020202020204" pitchFamily="34" charset="0"/>
              </a:rPr>
              <a:t>20</a:t>
            </a:r>
            <a:r>
              <a:rPr lang="en-GB" sz="1200" b="1" kern="0" dirty="0">
                <a:solidFill>
                  <a:schemeClr val="tx2"/>
                </a:solidFill>
                <a:latin typeface="Arial" panose="020B0604020202020204" pitchFamily="34" charset="0"/>
                <a:cs typeface="Arial" panose="020B0604020202020204" pitchFamily="34" charset="0"/>
              </a:rPr>
              <a:t>,000 – KES 49,999</a:t>
            </a:r>
          </a:p>
        </p:txBody>
      </p:sp>
      <p:sp>
        <p:nvSpPr>
          <p:cNvPr id="42" name="Rectangle 15">
            <a:extLst>
              <a:ext uri="{FF2B5EF4-FFF2-40B4-BE49-F238E27FC236}">
                <a16:creationId xmlns:a16="http://schemas.microsoft.com/office/drawing/2014/main" id="{DA52E0C6-9D4D-48D1-9A53-B8A52C23C533}"/>
              </a:ext>
            </a:extLst>
          </p:cNvPr>
          <p:cNvSpPr>
            <a:spLocks noChangeArrowheads="1"/>
          </p:cNvSpPr>
          <p:nvPr>
            <p:custDataLst>
              <p:tags r:id="rId11"/>
            </p:custDataLst>
          </p:nvPr>
        </p:nvSpPr>
        <p:spPr bwMode="gray">
          <a:xfrm>
            <a:off x="3667265" y="5279855"/>
            <a:ext cx="7531299"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marL="1587" lvl="1" defTabSz="895350">
              <a:spcBef>
                <a:spcPct val="50000"/>
              </a:spcBef>
              <a:spcAft>
                <a:spcPts val="600"/>
              </a:spcAft>
              <a:buClr>
                <a:srgbClr val="44546A"/>
              </a:buClr>
              <a:buSzPct val="125000"/>
            </a:pPr>
            <a:r>
              <a:rPr lang="en-US" altLang="ko-KR" sz="1200" b="1" kern="0" dirty="0">
                <a:solidFill>
                  <a:schemeClr val="tx2"/>
                </a:solidFill>
                <a:latin typeface="Arial" panose="020B0604020202020204" pitchFamily="34" charset="0"/>
                <a:cs typeface="Arial" panose="020B0604020202020204" pitchFamily="34" charset="0"/>
              </a:rPr>
              <a:t>Income Range: </a:t>
            </a:r>
            <a:r>
              <a:rPr lang="en-GB" sz="1200" b="1" kern="0" dirty="0">
                <a:solidFill>
                  <a:schemeClr val="tx2"/>
                </a:solidFill>
                <a:latin typeface="Arial" panose="020B0604020202020204" pitchFamily="34" charset="0"/>
                <a:cs typeface="Arial" panose="020B0604020202020204" pitchFamily="34" charset="0"/>
              </a:rPr>
              <a:t>KES 0 – KES </a:t>
            </a:r>
            <a:r>
              <a:rPr lang="en-US" sz="1200" b="1" kern="0" dirty="0">
                <a:solidFill>
                  <a:schemeClr val="tx2"/>
                </a:solidFill>
                <a:latin typeface="Arial" panose="020B0604020202020204" pitchFamily="34" charset="0"/>
                <a:cs typeface="Arial" panose="020B0604020202020204" pitchFamily="34" charset="0"/>
              </a:rPr>
              <a:t>1</a:t>
            </a:r>
            <a:r>
              <a:rPr lang="en-GB" sz="1200" b="1" kern="0" dirty="0">
                <a:solidFill>
                  <a:schemeClr val="tx2"/>
                </a:solidFill>
                <a:latin typeface="Arial" panose="020B0604020202020204" pitchFamily="34" charset="0"/>
                <a:cs typeface="Arial" panose="020B0604020202020204" pitchFamily="34" charset="0"/>
              </a:rPr>
              <a:t>9,999</a:t>
            </a:r>
          </a:p>
        </p:txBody>
      </p:sp>
      <p:sp>
        <p:nvSpPr>
          <p:cNvPr id="43" name="Rectangle 15">
            <a:extLst>
              <a:ext uri="{FF2B5EF4-FFF2-40B4-BE49-F238E27FC236}">
                <a16:creationId xmlns:a16="http://schemas.microsoft.com/office/drawing/2014/main" id="{6A12F281-8873-4C82-A8D5-48E0F5506768}"/>
              </a:ext>
            </a:extLst>
          </p:cNvPr>
          <p:cNvSpPr>
            <a:spLocks noChangeArrowheads="1"/>
          </p:cNvSpPr>
          <p:nvPr>
            <p:custDataLst>
              <p:tags r:id="rId12"/>
            </p:custDataLst>
          </p:nvPr>
        </p:nvSpPr>
        <p:spPr bwMode="gray">
          <a:xfrm>
            <a:off x="634207" y="4852911"/>
            <a:ext cx="2361272" cy="184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marL="1587" lvl="1" defTabSz="895350">
              <a:spcBef>
                <a:spcPct val="50000"/>
              </a:spcBef>
              <a:spcAft>
                <a:spcPts val="600"/>
              </a:spcAft>
              <a:buClr>
                <a:srgbClr val="44546A"/>
              </a:buClr>
              <a:buSzPct val="125000"/>
            </a:pPr>
            <a:r>
              <a:rPr lang="en-US" altLang="ko-KR" sz="1200" b="1" kern="0" dirty="0">
                <a:solidFill>
                  <a:schemeClr val="tx2"/>
                </a:solidFill>
                <a:latin typeface="Arial" panose="020B0604020202020204" pitchFamily="34" charset="0"/>
                <a:cs typeface="Arial" panose="020B0604020202020204" pitchFamily="34" charset="0"/>
              </a:rPr>
              <a:t>Social</a:t>
            </a:r>
          </a:p>
        </p:txBody>
      </p:sp>
      <p:sp>
        <p:nvSpPr>
          <p:cNvPr id="44" name="Rectangle 15">
            <a:extLst>
              <a:ext uri="{FF2B5EF4-FFF2-40B4-BE49-F238E27FC236}">
                <a16:creationId xmlns:a16="http://schemas.microsoft.com/office/drawing/2014/main" id="{F3FE0D9F-3927-4AC2-BB2A-7880DB82D54A}"/>
              </a:ext>
            </a:extLst>
          </p:cNvPr>
          <p:cNvSpPr>
            <a:spLocks noChangeArrowheads="1"/>
          </p:cNvSpPr>
          <p:nvPr>
            <p:custDataLst>
              <p:tags r:id="rId13"/>
            </p:custDataLst>
          </p:nvPr>
        </p:nvSpPr>
        <p:spPr bwMode="gray">
          <a:xfrm>
            <a:off x="634207" y="3833757"/>
            <a:ext cx="2361272" cy="184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marL="1587" lvl="1" defTabSz="895350">
              <a:spcBef>
                <a:spcPct val="50000"/>
              </a:spcBef>
              <a:spcAft>
                <a:spcPts val="600"/>
              </a:spcAft>
              <a:buClr>
                <a:srgbClr val="44546A"/>
              </a:buClr>
              <a:buSzPct val="125000"/>
            </a:pPr>
            <a:r>
              <a:rPr lang="en-US" altLang="ko-KR" sz="1200" b="1" kern="0" dirty="0">
                <a:solidFill>
                  <a:schemeClr val="tx2"/>
                </a:solidFill>
                <a:latin typeface="Arial" panose="020B0604020202020204" pitchFamily="34" charset="0"/>
                <a:cs typeface="Arial" panose="020B0604020202020204" pitchFamily="34" charset="0"/>
              </a:rPr>
              <a:t>Low cost</a:t>
            </a:r>
          </a:p>
        </p:txBody>
      </p:sp>
      <p:sp>
        <p:nvSpPr>
          <p:cNvPr id="45" name="Rectangle 15">
            <a:extLst>
              <a:ext uri="{FF2B5EF4-FFF2-40B4-BE49-F238E27FC236}">
                <a16:creationId xmlns:a16="http://schemas.microsoft.com/office/drawing/2014/main" id="{FBAE2DEE-5C8A-47BA-A31C-735399165431}"/>
              </a:ext>
            </a:extLst>
          </p:cNvPr>
          <p:cNvSpPr>
            <a:spLocks noChangeArrowheads="1"/>
          </p:cNvSpPr>
          <p:nvPr>
            <p:custDataLst>
              <p:tags r:id="rId14"/>
            </p:custDataLst>
          </p:nvPr>
        </p:nvSpPr>
        <p:spPr bwMode="gray">
          <a:xfrm>
            <a:off x="656182" y="2832709"/>
            <a:ext cx="2361272" cy="184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marL="1587" lvl="1" defTabSz="895350">
              <a:spcBef>
                <a:spcPct val="50000"/>
              </a:spcBef>
              <a:spcAft>
                <a:spcPts val="600"/>
              </a:spcAft>
              <a:buClr>
                <a:srgbClr val="44546A"/>
              </a:buClr>
              <a:buSzPct val="125000"/>
            </a:pPr>
            <a:r>
              <a:rPr lang="en-US" altLang="ko-KR" sz="1200" b="1" kern="0" dirty="0">
                <a:solidFill>
                  <a:schemeClr val="tx2"/>
                </a:solidFill>
                <a:latin typeface="Arial" panose="020B0604020202020204" pitchFamily="34" charset="0"/>
                <a:cs typeface="Arial" panose="020B0604020202020204" pitchFamily="34" charset="0"/>
              </a:rPr>
              <a:t>Mortgage Gap  </a:t>
            </a:r>
          </a:p>
        </p:txBody>
      </p:sp>
      <p:sp>
        <p:nvSpPr>
          <p:cNvPr id="46" name="Rectangle 15">
            <a:extLst>
              <a:ext uri="{FF2B5EF4-FFF2-40B4-BE49-F238E27FC236}">
                <a16:creationId xmlns:a16="http://schemas.microsoft.com/office/drawing/2014/main" id="{638B252C-69B6-4CF0-B59F-39D85E98413F}"/>
              </a:ext>
            </a:extLst>
          </p:cNvPr>
          <p:cNvSpPr>
            <a:spLocks noChangeArrowheads="1"/>
          </p:cNvSpPr>
          <p:nvPr>
            <p:custDataLst>
              <p:tags r:id="rId15"/>
            </p:custDataLst>
          </p:nvPr>
        </p:nvSpPr>
        <p:spPr bwMode="gray">
          <a:xfrm>
            <a:off x="656182" y="1920902"/>
            <a:ext cx="3955431" cy="184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pPr marL="1587" lvl="1" defTabSz="895350">
              <a:spcBef>
                <a:spcPct val="50000"/>
              </a:spcBef>
              <a:spcAft>
                <a:spcPts val="600"/>
              </a:spcAft>
              <a:buClr>
                <a:srgbClr val="44546A"/>
              </a:buClr>
              <a:buSzPct val="125000"/>
            </a:pPr>
            <a:r>
              <a:rPr lang="en-US" altLang="ko-KR" sz="1200" b="1" kern="0" dirty="0">
                <a:solidFill>
                  <a:schemeClr val="tx2"/>
                </a:solidFill>
                <a:latin typeface="Arial" panose="020B0604020202020204" pitchFamily="34" charset="0"/>
                <a:cs typeface="Arial" panose="020B0604020202020204" pitchFamily="34" charset="0"/>
              </a:rPr>
              <a:t>Middle  to High Income</a:t>
            </a:r>
          </a:p>
        </p:txBody>
      </p:sp>
      <p:sp>
        <p:nvSpPr>
          <p:cNvPr id="47" name="Rectangle 10">
            <a:extLst>
              <a:ext uri="{FF2B5EF4-FFF2-40B4-BE49-F238E27FC236}">
                <a16:creationId xmlns:a16="http://schemas.microsoft.com/office/drawing/2014/main" id="{A7AF6911-CD44-4389-8BE0-ED257BFE3B68}"/>
              </a:ext>
            </a:extLst>
          </p:cNvPr>
          <p:cNvSpPr>
            <a:spLocks noChangeArrowheads="1"/>
          </p:cNvSpPr>
          <p:nvPr>
            <p:custDataLst>
              <p:tags r:id="rId16"/>
            </p:custDataLst>
          </p:nvPr>
        </p:nvSpPr>
        <p:spPr bwMode="gray">
          <a:xfrm>
            <a:off x="5347729" y="1784917"/>
            <a:ext cx="5967178" cy="1006221"/>
          </a:xfrm>
          <a:prstGeom prst="rect">
            <a:avLst/>
          </a:prstGeom>
          <a:gradFill rotWithShape="1">
            <a:gsLst>
              <a:gs pos="0">
                <a:schemeClr val="tx2">
                  <a:lumMod val="20000"/>
                  <a:lumOff val="80000"/>
                </a:schemeClr>
              </a:gs>
              <a:gs pos="100000">
                <a:sysClr val="window" lastClr="FFFFFF"/>
              </a:gs>
            </a:gsLst>
            <a:lin ang="0" scaled="1"/>
          </a:gradFill>
          <a:ln w="9525">
            <a:solidFill>
              <a:schemeClr val="accent1"/>
            </a:solidFill>
            <a:miter lim="800000"/>
            <a:headEnd/>
            <a:tailEnd/>
          </a:ln>
          <a:effectLs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48" name="Rectangle 13">
            <a:extLst>
              <a:ext uri="{FF2B5EF4-FFF2-40B4-BE49-F238E27FC236}">
                <a16:creationId xmlns:a16="http://schemas.microsoft.com/office/drawing/2014/main" id="{4929A475-D53D-47C0-AD00-53799633C94C}"/>
              </a:ext>
            </a:extLst>
          </p:cNvPr>
          <p:cNvSpPr>
            <a:spLocks noChangeArrowheads="1"/>
          </p:cNvSpPr>
          <p:nvPr>
            <p:custDataLst>
              <p:tags r:id="rId17"/>
            </p:custDataLst>
          </p:nvPr>
        </p:nvSpPr>
        <p:spPr bwMode="gray">
          <a:xfrm>
            <a:off x="5531922" y="2201486"/>
            <a:ext cx="52271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1587" lvl="1" defTabSz="895350">
              <a:spcBef>
                <a:spcPct val="50000"/>
              </a:spcBef>
              <a:spcAft>
                <a:spcPts val="600"/>
              </a:spcAft>
              <a:buClr>
                <a:srgbClr val="44546A"/>
              </a:buClr>
              <a:buSzPct val="125000"/>
            </a:pPr>
            <a:r>
              <a:rPr lang="en-US" altLang="ko-KR" sz="1200" b="1" kern="0" dirty="0">
                <a:solidFill>
                  <a:schemeClr val="tx2"/>
                </a:solidFill>
                <a:latin typeface="Arial" panose="020B0604020202020204" pitchFamily="34" charset="0"/>
                <a:cs typeface="Arial" panose="020B0604020202020204" pitchFamily="34" charset="0"/>
              </a:rPr>
              <a:t>Income Range: </a:t>
            </a:r>
            <a:r>
              <a:rPr lang="en-GB" sz="1200" b="1" kern="0" dirty="0">
                <a:solidFill>
                  <a:schemeClr val="tx2"/>
                </a:solidFill>
                <a:latin typeface="Arial" panose="020B0604020202020204" pitchFamily="34" charset="0"/>
                <a:cs typeface="Arial" panose="020B0604020202020204" pitchFamily="34" charset="0"/>
              </a:rPr>
              <a:t>KES 150,000 +</a:t>
            </a:r>
          </a:p>
        </p:txBody>
      </p:sp>
      <p:sp>
        <p:nvSpPr>
          <p:cNvPr id="49" name="Freeform 99">
            <a:extLst>
              <a:ext uri="{FF2B5EF4-FFF2-40B4-BE49-F238E27FC236}">
                <a16:creationId xmlns:a16="http://schemas.microsoft.com/office/drawing/2014/main" id="{F698B9FA-62F0-4031-B61C-8AA5C78B5FCB}"/>
              </a:ext>
            </a:extLst>
          </p:cNvPr>
          <p:cNvSpPr>
            <a:spLocks/>
          </p:cNvSpPr>
          <p:nvPr>
            <p:custDataLst>
              <p:tags r:id="rId18"/>
            </p:custDataLst>
          </p:nvPr>
        </p:nvSpPr>
        <p:spPr bwMode="auto">
          <a:xfrm>
            <a:off x="10178578" y="5053783"/>
            <a:ext cx="564289" cy="407000"/>
          </a:xfrm>
          <a:custGeom>
            <a:avLst/>
            <a:gdLst>
              <a:gd name="T0" fmla="*/ 3040 w 3040"/>
              <a:gd name="T1" fmla="*/ 109 h 2884"/>
              <a:gd name="T2" fmla="*/ 2860 w 3040"/>
              <a:gd name="T3" fmla="*/ 256 h 2884"/>
              <a:gd name="T4" fmla="*/ 2673 w 3040"/>
              <a:gd name="T5" fmla="*/ 428 h 2884"/>
              <a:gd name="T6" fmla="*/ 2479 w 3040"/>
              <a:gd name="T7" fmla="*/ 627 h 2884"/>
              <a:gd name="T8" fmla="*/ 2277 w 3040"/>
              <a:gd name="T9" fmla="*/ 853 h 2884"/>
              <a:gd name="T10" fmla="*/ 2067 w 3040"/>
              <a:gd name="T11" fmla="*/ 1106 h 2884"/>
              <a:gd name="T12" fmla="*/ 1926 w 3040"/>
              <a:gd name="T13" fmla="*/ 1287 h 2884"/>
              <a:gd name="T14" fmla="*/ 1727 w 3040"/>
              <a:gd name="T15" fmla="*/ 1556 h 2884"/>
              <a:gd name="T16" fmla="*/ 1546 w 3040"/>
              <a:gd name="T17" fmla="*/ 1819 h 2884"/>
              <a:gd name="T18" fmla="*/ 1385 w 3040"/>
              <a:gd name="T19" fmla="*/ 2076 h 2884"/>
              <a:gd name="T20" fmla="*/ 1243 w 3040"/>
              <a:gd name="T21" fmla="*/ 2324 h 2884"/>
              <a:gd name="T22" fmla="*/ 1120 w 3040"/>
              <a:gd name="T23" fmla="*/ 2567 h 2884"/>
              <a:gd name="T24" fmla="*/ 865 w 3040"/>
              <a:gd name="T25" fmla="*/ 2741 h 2884"/>
              <a:gd name="T26" fmla="*/ 704 w 3040"/>
              <a:gd name="T27" fmla="*/ 2867 h 2884"/>
              <a:gd name="T28" fmla="*/ 675 w 3040"/>
              <a:gd name="T29" fmla="*/ 2856 h 2884"/>
              <a:gd name="T30" fmla="*/ 603 w 3040"/>
              <a:gd name="T31" fmla="*/ 2655 h 2884"/>
              <a:gd name="T32" fmla="*/ 498 w 3040"/>
              <a:gd name="T33" fmla="*/ 2404 h 2884"/>
              <a:gd name="T34" fmla="*/ 401 w 3040"/>
              <a:gd name="T35" fmla="*/ 2197 h 2884"/>
              <a:gd name="T36" fmla="*/ 311 w 3040"/>
              <a:gd name="T37" fmla="*/ 2034 h 2884"/>
              <a:gd name="T38" fmla="*/ 253 w 3040"/>
              <a:gd name="T39" fmla="*/ 1950 h 2884"/>
              <a:gd name="T40" fmla="*/ 164 w 3040"/>
              <a:gd name="T41" fmla="*/ 1855 h 2884"/>
              <a:gd name="T42" fmla="*/ 69 w 3040"/>
              <a:gd name="T43" fmla="*/ 1786 h 2884"/>
              <a:gd name="T44" fmla="*/ 0 w 3040"/>
              <a:gd name="T45" fmla="*/ 1757 h 2884"/>
              <a:gd name="T46" fmla="*/ 87 w 3040"/>
              <a:gd name="T47" fmla="*/ 1672 h 2884"/>
              <a:gd name="T48" fmla="*/ 172 w 3040"/>
              <a:gd name="T49" fmla="*/ 1605 h 2884"/>
              <a:gd name="T50" fmla="*/ 254 w 3040"/>
              <a:gd name="T51" fmla="*/ 1555 h 2884"/>
              <a:gd name="T52" fmla="*/ 332 w 3040"/>
              <a:gd name="T53" fmla="*/ 1523 h 2884"/>
              <a:gd name="T54" fmla="*/ 409 w 3040"/>
              <a:gd name="T55" fmla="*/ 1508 h 2884"/>
              <a:gd name="T56" fmla="*/ 444 w 3040"/>
              <a:gd name="T57" fmla="*/ 1507 h 2884"/>
              <a:gd name="T58" fmla="*/ 476 w 3040"/>
              <a:gd name="T59" fmla="*/ 1513 h 2884"/>
              <a:gd name="T60" fmla="*/ 543 w 3040"/>
              <a:gd name="T61" fmla="*/ 1551 h 2884"/>
              <a:gd name="T62" fmla="*/ 612 w 3040"/>
              <a:gd name="T63" fmla="*/ 1621 h 2884"/>
              <a:gd name="T64" fmla="*/ 683 w 3040"/>
              <a:gd name="T65" fmla="*/ 1723 h 2884"/>
              <a:gd name="T66" fmla="*/ 757 w 3040"/>
              <a:gd name="T67" fmla="*/ 1858 h 2884"/>
              <a:gd name="T68" fmla="*/ 877 w 3040"/>
              <a:gd name="T69" fmla="*/ 2117 h 2884"/>
              <a:gd name="T70" fmla="*/ 973 w 3040"/>
              <a:gd name="T71" fmla="*/ 1963 h 2884"/>
              <a:gd name="T72" fmla="*/ 1129 w 3040"/>
              <a:gd name="T73" fmla="*/ 1731 h 2884"/>
              <a:gd name="T74" fmla="*/ 1299 w 3040"/>
              <a:gd name="T75" fmla="*/ 1503 h 2884"/>
              <a:gd name="T76" fmla="*/ 1485 w 3040"/>
              <a:gd name="T77" fmla="*/ 1277 h 2884"/>
              <a:gd name="T78" fmla="*/ 1685 w 3040"/>
              <a:gd name="T79" fmla="*/ 1052 h 2884"/>
              <a:gd name="T80" fmla="*/ 1828 w 3040"/>
              <a:gd name="T81" fmla="*/ 904 h 2884"/>
              <a:gd name="T82" fmla="*/ 2045 w 3040"/>
              <a:gd name="T83" fmla="*/ 693 h 2884"/>
              <a:gd name="T84" fmla="*/ 2260 w 3040"/>
              <a:gd name="T85" fmla="*/ 502 h 2884"/>
              <a:gd name="T86" fmla="*/ 2474 w 3040"/>
              <a:gd name="T87" fmla="*/ 328 h 2884"/>
              <a:gd name="T88" fmla="*/ 2685 w 3040"/>
              <a:gd name="T89" fmla="*/ 175 h 2884"/>
              <a:gd name="T90" fmla="*/ 2893 w 3040"/>
              <a:gd name="T91" fmla="*/ 40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0" h="2884">
                <a:moveTo>
                  <a:pt x="2963" y="0"/>
                </a:moveTo>
                <a:lnTo>
                  <a:pt x="3040" y="109"/>
                </a:lnTo>
                <a:lnTo>
                  <a:pt x="3040" y="109"/>
                </a:lnTo>
                <a:lnTo>
                  <a:pt x="2981" y="155"/>
                </a:lnTo>
                <a:lnTo>
                  <a:pt x="2922" y="203"/>
                </a:lnTo>
                <a:lnTo>
                  <a:pt x="2860" y="256"/>
                </a:lnTo>
                <a:lnTo>
                  <a:pt x="2799" y="309"/>
                </a:lnTo>
                <a:lnTo>
                  <a:pt x="2736" y="367"/>
                </a:lnTo>
                <a:lnTo>
                  <a:pt x="2673" y="428"/>
                </a:lnTo>
                <a:lnTo>
                  <a:pt x="2610" y="491"/>
                </a:lnTo>
                <a:lnTo>
                  <a:pt x="2545" y="557"/>
                </a:lnTo>
                <a:lnTo>
                  <a:pt x="2479" y="627"/>
                </a:lnTo>
                <a:lnTo>
                  <a:pt x="2413" y="699"/>
                </a:lnTo>
                <a:lnTo>
                  <a:pt x="2346" y="775"/>
                </a:lnTo>
                <a:lnTo>
                  <a:pt x="2277" y="853"/>
                </a:lnTo>
                <a:lnTo>
                  <a:pt x="2209" y="934"/>
                </a:lnTo>
                <a:lnTo>
                  <a:pt x="2139" y="1018"/>
                </a:lnTo>
                <a:lnTo>
                  <a:pt x="2067" y="1106"/>
                </a:lnTo>
                <a:lnTo>
                  <a:pt x="1996" y="1196"/>
                </a:lnTo>
                <a:lnTo>
                  <a:pt x="1996" y="1196"/>
                </a:lnTo>
                <a:lnTo>
                  <a:pt x="1926" y="1287"/>
                </a:lnTo>
                <a:lnTo>
                  <a:pt x="1858" y="1377"/>
                </a:lnTo>
                <a:lnTo>
                  <a:pt x="1790" y="1468"/>
                </a:lnTo>
                <a:lnTo>
                  <a:pt x="1727" y="1556"/>
                </a:lnTo>
                <a:lnTo>
                  <a:pt x="1664" y="1645"/>
                </a:lnTo>
                <a:lnTo>
                  <a:pt x="1605" y="1733"/>
                </a:lnTo>
                <a:lnTo>
                  <a:pt x="1546" y="1819"/>
                </a:lnTo>
                <a:lnTo>
                  <a:pt x="1490" y="1905"/>
                </a:lnTo>
                <a:lnTo>
                  <a:pt x="1437" y="1991"/>
                </a:lnTo>
                <a:lnTo>
                  <a:pt x="1385" y="2076"/>
                </a:lnTo>
                <a:lnTo>
                  <a:pt x="1336" y="2159"/>
                </a:lnTo>
                <a:lnTo>
                  <a:pt x="1289" y="2242"/>
                </a:lnTo>
                <a:lnTo>
                  <a:pt x="1243" y="2324"/>
                </a:lnTo>
                <a:lnTo>
                  <a:pt x="1200" y="2405"/>
                </a:lnTo>
                <a:lnTo>
                  <a:pt x="1160" y="2486"/>
                </a:lnTo>
                <a:lnTo>
                  <a:pt x="1120" y="2567"/>
                </a:lnTo>
                <a:lnTo>
                  <a:pt x="958" y="2676"/>
                </a:lnTo>
                <a:lnTo>
                  <a:pt x="958" y="2676"/>
                </a:lnTo>
                <a:lnTo>
                  <a:pt x="865" y="2741"/>
                </a:lnTo>
                <a:lnTo>
                  <a:pt x="788" y="2798"/>
                </a:lnTo>
                <a:lnTo>
                  <a:pt x="728" y="2845"/>
                </a:lnTo>
                <a:lnTo>
                  <a:pt x="704" y="2867"/>
                </a:lnTo>
                <a:lnTo>
                  <a:pt x="683" y="2884"/>
                </a:lnTo>
                <a:lnTo>
                  <a:pt x="683" y="2884"/>
                </a:lnTo>
                <a:lnTo>
                  <a:pt x="675" y="2856"/>
                </a:lnTo>
                <a:lnTo>
                  <a:pt x="666" y="2825"/>
                </a:lnTo>
                <a:lnTo>
                  <a:pt x="639" y="2748"/>
                </a:lnTo>
                <a:lnTo>
                  <a:pt x="603" y="2655"/>
                </a:lnTo>
                <a:lnTo>
                  <a:pt x="560" y="2546"/>
                </a:lnTo>
                <a:lnTo>
                  <a:pt x="498" y="2404"/>
                </a:lnTo>
                <a:lnTo>
                  <a:pt x="498" y="2404"/>
                </a:lnTo>
                <a:lnTo>
                  <a:pt x="465" y="2330"/>
                </a:lnTo>
                <a:lnTo>
                  <a:pt x="433" y="2261"/>
                </a:lnTo>
                <a:lnTo>
                  <a:pt x="401" y="2197"/>
                </a:lnTo>
                <a:lnTo>
                  <a:pt x="371" y="2137"/>
                </a:lnTo>
                <a:lnTo>
                  <a:pt x="340" y="2084"/>
                </a:lnTo>
                <a:lnTo>
                  <a:pt x="311" y="2034"/>
                </a:lnTo>
                <a:lnTo>
                  <a:pt x="281" y="1991"/>
                </a:lnTo>
                <a:lnTo>
                  <a:pt x="253" y="1950"/>
                </a:lnTo>
                <a:lnTo>
                  <a:pt x="253" y="1950"/>
                </a:lnTo>
                <a:lnTo>
                  <a:pt x="225" y="1915"/>
                </a:lnTo>
                <a:lnTo>
                  <a:pt x="195" y="1885"/>
                </a:lnTo>
                <a:lnTo>
                  <a:pt x="164" y="1855"/>
                </a:lnTo>
                <a:lnTo>
                  <a:pt x="133" y="1829"/>
                </a:lnTo>
                <a:lnTo>
                  <a:pt x="101" y="1807"/>
                </a:lnTo>
                <a:lnTo>
                  <a:pt x="69" y="1786"/>
                </a:lnTo>
                <a:lnTo>
                  <a:pt x="35" y="1770"/>
                </a:lnTo>
                <a:lnTo>
                  <a:pt x="0" y="1757"/>
                </a:lnTo>
                <a:lnTo>
                  <a:pt x="0" y="1757"/>
                </a:lnTo>
                <a:lnTo>
                  <a:pt x="30" y="1726"/>
                </a:lnTo>
                <a:lnTo>
                  <a:pt x="59" y="1698"/>
                </a:lnTo>
                <a:lnTo>
                  <a:pt x="87" y="1672"/>
                </a:lnTo>
                <a:lnTo>
                  <a:pt x="116" y="1646"/>
                </a:lnTo>
                <a:lnTo>
                  <a:pt x="144" y="1625"/>
                </a:lnTo>
                <a:lnTo>
                  <a:pt x="172" y="1605"/>
                </a:lnTo>
                <a:lnTo>
                  <a:pt x="199" y="1586"/>
                </a:lnTo>
                <a:lnTo>
                  <a:pt x="227" y="1568"/>
                </a:lnTo>
                <a:lnTo>
                  <a:pt x="254" y="1555"/>
                </a:lnTo>
                <a:lnTo>
                  <a:pt x="281" y="1542"/>
                </a:lnTo>
                <a:lnTo>
                  <a:pt x="307" y="1531"/>
                </a:lnTo>
                <a:lnTo>
                  <a:pt x="332" y="1523"/>
                </a:lnTo>
                <a:lnTo>
                  <a:pt x="359" y="1516"/>
                </a:lnTo>
                <a:lnTo>
                  <a:pt x="385" y="1511"/>
                </a:lnTo>
                <a:lnTo>
                  <a:pt x="409" y="1508"/>
                </a:lnTo>
                <a:lnTo>
                  <a:pt x="434" y="1507"/>
                </a:lnTo>
                <a:lnTo>
                  <a:pt x="434" y="1507"/>
                </a:lnTo>
                <a:lnTo>
                  <a:pt x="444" y="1507"/>
                </a:lnTo>
                <a:lnTo>
                  <a:pt x="455" y="1508"/>
                </a:lnTo>
                <a:lnTo>
                  <a:pt x="465" y="1511"/>
                </a:lnTo>
                <a:lnTo>
                  <a:pt x="476" y="1513"/>
                </a:lnTo>
                <a:lnTo>
                  <a:pt x="499" y="1523"/>
                </a:lnTo>
                <a:lnTo>
                  <a:pt x="521" y="1535"/>
                </a:lnTo>
                <a:lnTo>
                  <a:pt x="543" y="1551"/>
                </a:lnTo>
                <a:lnTo>
                  <a:pt x="566" y="1571"/>
                </a:lnTo>
                <a:lnTo>
                  <a:pt x="589" y="1594"/>
                </a:lnTo>
                <a:lnTo>
                  <a:pt x="612" y="1621"/>
                </a:lnTo>
                <a:lnTo>
                  <a:pt x="636" y="1652"/>
                </a:lnTo>
                <a:lnTo>
                  <a:pt x="659" y="1685"/>
                </a:lnTo>
                <a:lnTo>
                  <a:pt x="683" y="1723"/>
                </a:lnTo>
                <a:lnTo>
                  <a:pt x="708" y="1763"/>
                </a:lnTo>
                <a:lnTo>
                  <a:pt x="733" y="1809"/>
                </a:lnTo>
                <a:lnTo>
                  <a:pt x="757" y="1858"/>
                </a:lnTo>
                <a:lnTo>
                  <a:pt x="783" y="1909"/>
                </a:lnTo>
                <a:lnTo>
                  <a:pt x="808" y="1964"/>
                </a:lnTo>
                <a:lnTo>
                  <a:pt x="877" y="2117"/>
                </a:lnTo>
                <a:lnTo>
                  <a:pt x="877" y="2117"/>
                </a:lnTo>
                <a:lnTo>
                  <a:pt x="924" y="2039"/>
                </a:lnTo>
                <a:lnTo>
                  <a:pt x="973" y="1963"/>
                </a:lnTo>
                <a:lnTo>
                  <a:pt x="1024" y="1885"/>
                </a:lnTo>
                <a:lnTo>
                  <a:pt x="1075" y="1808"/>
                </a:lnTo>
                <a:lnTo>
                  <a:pt x="1129" y="1731"/>
                </a:lnTo>
                <a:lnTo>
                  <a:pt x="1184" y="1655"/>
                </a:lnTo>
                <a:lnTo>
                  <a:pt x="1242" y="1578"/>
                </a:lnTo>
                <a:lnTo>
                  <a:pt x="1299" y="1503"/>
                </a:lnTo>
                <a:lnTo>
                  <a:pt x="1360" y="1427"/>
                </a:lnTo>
                <a:lnTo>
                  <a:pt x="1422" y="1351"/>
                </a:lnTo>
                <a:lnTo>
                  <a:pt x="1485" y="1277"/>
                </a:lnTo>
                <a:lnTo>
                  <a:pt x="1551" y="1201"/>
                </a:lnTo>
                <a:lnTo>
                  <a:pt x="1618" y="1127"/>
                </a:lnTo>
                <a:lnTo>
                  <a:pt x="1685" y="1052"/>
                </a:lnTo>
                <a:lnTo>
                  <a:pt x="1757" y="978"/>
                </a:lnTo>
                <a:lnTo>
                  <a:pt x="1828" y="904"/>
                </a:lnTo>
                <a:lnTo>
                  <a:pt x="1828" y="904"/>
                </a:lnTo>
                <a:lnTo>
                  <a:pt x="1901" y="831"/>
                </a:lnTo>
                <a:lnTo>
                  <a:pt x="1973" y="761"/>
                </a:lnTo>
                <a:lnTo>
                  <a:pt x="2045" y="693"/>
                </a:lnTo>
                <a:lnTo>
                  <a:pt x="2117" y="627"/>
                </a:lnTo>
                <a:lnTo>
                  <a:pt x="2189" y="564"/>
                </a:lnTo>
                <a:lnTo>
                  <a:pt x="2260" y="502"/>
                </a:lnTo>
                <a:lnTo>
                  <a:pt x="2331" y="441"/>
                </a:lnTo>
                <a:lnTo>
                  <a:pt x="2402" y="383"/>
                </a:lnTo>
                <a:lnTo>
                  <a:pt x="2474" y="328"/>
                </a:lnTo>
                <a:lnTo>
                  <a:pt x="2544" y="274"/>
                </a:lnTo>
                <a:lnTo>
                  <a:pt x="2614" y="223"/>
                </a:lnTo>
                <a:lnTo>
                  <a:pt x="2685" y="175"/>
                </a:lnTo>
                <a:lnTo>
                  <a:pt x="2755" y="128"/>
                </a:lnTo>
                <a:lnTo>
                  <a:pt x="2825" y="83"/>
                </a:lnTo>
                <a:lnTo>
                  <a:pt x="2893" y="40"/>
                </a:lnTo>
                <a:lnTo>
                  <a:pt x="2963" y="0"/>
                </a:lnTo>
                <a:lnTo>
                  <a:pt x="2963" y="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defTabSz="914400"/>
            <a:endParaRPr lang="en-US" sz="1200">
              <a:solidFill>
                <a:srgbClr val="007770"/>
              </a:solidFill>
              <a:latin typeface="Arial" panose="020B0604020202020204" pitchFamily="34" charset="0"/>
              <a:cs typeface="Arial" panose="020B0604020202020204" pitchFamily="34" charset="0"/>
            </a:endParaRPr>
          </a:p>
        </p:txBody>
      </p:sp>
      <p:sp>
        <p:nvSpPr>
          <p:cNvPr id="50" name="Freeform 99">
            <a:extLst>
              <a:ext uri="{FF2B5EF4-FFF2-40B4-BE49-F238E27FC236}">
                <a16:creationId xmlns:a16="http://schemas.microsoft.com/office/drawing/2014/main" id="{DA9F5D7F-1C1F-4714-BC5A-55DEAAE706A2}"/>
              </a:ext>
            </a:extLst>
          </p:cNvPr>
          <p:cNvSpPr>
            <a:spLocks/>
          </p:cNvSpPr>
          <p:nvPr>
            <p:custDataLst>
              <p:tags r:id="rId19"/>
            </p:custDataLst>
          </p:nvPr>
        </p:nvSpPr>
        <p:spPr bwMode="auto">
          <a:xfrm>
            <a:off x="10178578" y="4089838"/>
            <a:ext cx="564289" cy="407000"/>
          </a:xfrm>
          <a:custGeom>
            <a:avLst/>
            <a:gdLst>
              <a:gd name="T0" fmla="*/ 3040 w 3040"/>
              <a:gd name="T1" fmla="*/ 109 h 2884"/>
              <a:gd name="T2" fmla="*/ 2860 w 3040"/>
              <a:gd name="T3" fmla="*/ 256 h 2884"/>
              <a:gd name="T4" fmla="*/ 2673 w 3040"/>
              <a:gd name="T5" fmla="*/ 428 h 2884"/>
              <a:gd name="T6" fmla="*/ 2479 w 3040"/>
              <a:gd name="T7" fmla="*/ 627 h 2884"/>
              <a:gd name="T8" fmla="*/ 2277 w 3040"/>
              <a:gd name="T9" fmla="*/ 853 h 2884"/>
              <a:gd name="T10" fmla="*/ 2067 w 3040"/>
              <a:gd name="T11" fmla="*/ 1106 h 2884"/>
              <a:gd name="T12" fmla="*/ 1926 w 3040"/>
              <a:gd name="T13" fmla="*/ 1287 h 2884"/>
              <a:gd name="T14" fmla="*/ 1727 w 3040"/>
              <a:gd name="T15" fmla="*/ 1556 h 2884"/>
              <a:gd name="T16" fmla="*/ 1546 w 3040"/>
              <a:gd name="T17" fmla="*/ 1819 h 2884"/>
              <a:gd name="T18" fmla="*/ 1385 w 3040"/>
              <a:gd name="T19" fmla="*/ 2076 h 2884"/>
              <a:gd name="T20" fmla="*/ 1243 w 3040"/>
              <a:gd name="T21" fmla="*/ 2324 h 2884"/>
              <a:gd name="T22" fmla="*/ 1120 w 3040"/>
              <a:gd name="T23" fmla="*/ 2567 h 2884"/>
              <a:gd name="T24" fmla="*/ 865 w 3040"/>
              <a:gd name="T25" fmla="*/ 2741 h 2884"/>
              <a:gd name="T26" fmla="*/ 704 w 3040"/>
              <a:gd name="T27" fmla="*/ 2867 h 2884"/>
              <a:gd name="T28" fmla="*/ 675 w 3040"/>
              <a:gd name="T29" fmla="*/ 2856 h 2884"/>
              <a:gd name="T30" fmla="*/ 603 w 3040"/>
              <a:gd name="T31" fmla="*/ 2655 h 2884"/>
              <a:gd name="T32" fmla="*/ 498 w 3040"/>
              <a:gd name="T33" fmla="*/ 2404 h 2884"/>
              <a:gd name="T34" fmla="*/ 401 w 3040"/>
              <a:gd name="T35" fmla="*/ 2197 h 2884"/>
              <a:gd name="T36" fmla="*/ 311 w 3040"/>
              <a:gd name="T37" fmla="*/ 2034 h 2884"/>
              <a:gd name="T38" fmla="*/ 253 w 3040"/>
              <a:gd name="T39" fmla="*/ 1950 h 2884"/>
              <a:gd name="T40" fmla="*/ 164 w 3040"/>
              <a:gd name="T41" fmla="*/ 1855 h 2884"/>
              <a:gd name="T42" fmla="*/ 69 w 3040"/>
              <a:gd name="T43" fmla="*/ 1786 h 2884"/>
              <a:gd name="T44" fmla="*/ 0 w 3040"/>
              <a:gd name="T45" fmla="*/ 1757 h 2884"/>
              <a:gd name="T46" fmla="*/ 87 w 3040"/>
              <a:gd name="T47" fmla="*/ 1672 h 2884"/>
              <a:gd name="T48" fmla="*/ 172 w 3040"/>
              <a:gd name="T49" fmla="*/ 1605 h 2884"/>
              <a:gd name="T50" fmla="*/ 254 w 3040"/>
              <a:gd name="T51" fmla="*/ 1555 h 2884"/>
              <a:gd name="T52" fmla="*/ 332 w 3040"/>
              <a:gd name="T53" fmla="*/ 1523 h 2884"/>
              <a:gd name="T54" fmla="*/ 409 w 3040"/>
              <a:gd name="T55" fmla="*/ 1508 h 2884"/>
              <a:gd name="T56" fmla="*/ 444 w 3040"/>
              <a:gd name="T57" fmla="*/ 1507 h 2884"/>
              <a:gd name="T58" fmla="*/ 476 w 3040"/>
              <a:gd name="T59" fmla="*/ 1513 h 2884"/>
              <a:gd name="T60" fmla="*/ 543 w 3040"/>
              <a:gd name="T61" fmla="*/ 1551 h 2884"/>
              <a:gd name="T62" fmla="*/ 612 w 3040"/>
              <a:gd name="T63" fmla="*/ 1621 h 2884"/>
              <a:gd name="T64" fmla="*/ 683 w 3040"/>
              <a:gd name="T65" fmla="*/ 1723 h 2884"/>
              <a:gd name="T66" fmla="*/ 757 w 3040"/>
              <a:gd name="T67" fmla="*/ 1858 h 2884"/>
              <a:gd name="T68" fmla="*/ 877 w 3040"/>
              <a:gd name="T69" fmla="*/ 2117 h 2884"/>
              <a:gd name="T70" fmla="*/ 973 w 3040"/>
              <a:gd name="T71" fmla="*/ 1963 h 2884"/>
              <a:gd name="T72" fmla="*/ 1129 w 3040"/>
              <a:gd name="T73" fmla="*/ 1731 h 2884"/>
              <a:gd name="T74" fmla="*/ 1299 w 3040"/>
              <a:gd name="T75" fmla="*/ 1503 h 2884"/>
              <a:gd name="T76" fmla="*/ 1485 w 3040"/>
              <a:gd name="T77" fmla="*/ 1277 h 2884"/>
              <a:gd name="T78" fmla="*/ 1685 w 3040"/>
              <a:gd name="T79" fmla="*/ 1052 h 2884"/>
              <a:gd name="T80" fmla="*/ 1828 w 3040"/>
              <a:gd name="T81" fmla="*/ 904 h 2884"/>
              <a:gd name="T82" fmla="*/ 2045 w 3040"/>
              <a:gd name="T83" fmla="*/ 693 h 2884"/>
              <a:gd name="T84" fmla="*/ 2260 w 3040"/>
              <a:gd name="T85" fmla="*/ 502 h 2884"/>
              <a:gd name="T86" fmla="*/ 2474 w 3040"/>
              <a:gd name="T87" fmla="*/ 328 h 2884"/>
              <a:gd name="T88" fmla="*/ 2685 w 3040"/>
              <a:gd name="T89" fmla="*/ 175 h 2884"/>
              <a:gd name="T90" fmla="*/ 2893 w 3040"/>
              <a:gd name="T91" fmla="*/ 40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0" h="2884">
                <a:moveTo>
                  <a:pt x="2963" y="0"/>
                </a:moveTo>
                <a:lnTo>
                  <a:pt x="3040" y="109"/>
                </a:lnTo>
                <a:lnTo>
                  <a:pt x="3040" y="109"/>
                </a:lnTo>
                <a:lnTo>
                  <a:pt x="2981" y="155"/>
                </a:lnTo>
                <a:lnTo>
                  <a:pt x="2922" y="203"/>
                </a:lnTo>
                <a:lnTo>
                  <a:pt x="2860" y="256"/>
                </a:lnTo>
                <a:lnTo>
                  <a:pt x="2799" y="309"/>
                </a:lnTo>
                <a:lnTo>
                  <a:pt x="2736" y="367"/>
                </a:lnTo>
                <a:lnTo>
                  <a:pt x="2673" y="428"/>
                </a:lnTo>
                <a:lnTo>
                  <a:pt x="2610" y="491"/>
                </a:lnTo>
                <a:lnTo>
                  <a:pt x="2545" y="557"/>
                </a:lnTo>
                <a:lnTo>
                  <a:pt x="2479" y="627"/>
                </a:lnTo>
                <a:lnTo>
                  <a:pt x="2413" y="699"/>
                </a:lnTo>
                <a:lnTo>
                  <a:pt x="2346" y="775"/>
                </a:lnTo>
                <a:lnTo>
                  <a:pt x="2277" y="853"/>
                </a:lnTo>
                <a:lnTo>
                  <a:pt x="2209" y="934"/>
                </a:lnTo>
                <a:lnTo>
                  <a:pt x="2139" y="1018"/>
                </a:lnTo>
                <a:lnTo>
                  <a:pt x="2067" y="1106"/>
                </a:lnTo>
                <a:lnTo>
                  <a:pt x="1996" y="1196"/>
                </a:lnTo>
                <a:lnTo>
                  <a:pt x="1996" y="1196"/>
                </a:lnTo>
                <a:lnTo>
                  <a:pt x="1926" y="1287"/>
                </a:lnTo>
                <a:lnTo>
                  <a:pt x="1858" y="1377"/>
                </a:lnTo>
                <a:lnTo>
                  <a:pt x="1790" y="1468"/>
                </a:lnTo>
                <a:lnTo>
                  <a:pt x="1727" y="1556"/>
                </a:lnTo>
                <a:lnTo>
                  <a:pt x="1664" y="1645"/>
                </a:lnTo>
                <a:lnTo>
                  <a:pt x="1605" y="1733"/>
                </a:lnTo>
                <a:lnTo>
                  <a:pt x="1546" y="1819"/>
                </a:lnTo>
                <a:lnTo>
                  <a:pt x="1490" y="1905"/>
                </a:lnTo>
                <a:lnTo>
                  <a:pt x="1437" y="1991"/>
                </a:lnTo>
                <a:lnTo>
                  <a:pt x="1385" y="2076"/>
                </a:lnTo>
                <a:lnTo>
                  <a:pt x="1336" y="2159"/>
                </a:lnTo>
                <a:lnTo>
                  <a:pt x="1289" y="2242"/>
                </a:lnTo>
                <a:lnTo>
                  <a:pt x="1243" y="2324"/>
                </a:lnTo>
                <a:lnTo>
                  <a:pt x="1200" y="2405"/>
                </a:lnTo>
                <a:lnTo>
                  <a:pt x="1160" y="2486"/>
                </a:lnTo>
                <a:lnTo>
                  <a:pt x="1120" y="2567"/>
                </a:lnTo>
                <a:lnTo>
                  <a:pt x="958" y="2676"/>
                </a:lnTo>
                <a:lnTo>
                  <a:pt x="958" y="2676"/>
                </a:lnTo>
                <a:lnTo>
                  <a:pt x="865" y="2741"/>
                </a:lnTo>
                <a:lnTo>
                  <a:pt x="788" y="2798"/>
                </a:lnTo>
                <a:lnTo>
                  <a:pt x="728" y="2845"/>
                </a:lnTo>
                <a:lnTo>
                  <a:pt x="704" y="2867"/>
                </a:lnTo>
                <a:lnTo>
                  <a:pt x="683" y="2884"/>
                </a:lnTo>
                <a:lnTo>
                  <a:pt x="683" y="2884"/>
                </a:lnTo>
                <a:lnTo>
                  <a:pt x="675" y="2856"/>
                </a:lnTo>
                <a:lnTo>
                  <a:pt x="666" y="2825"/>
                </a:lnTo>
                <a:lnTo>
                  <a:pt x="639" y="2748"/>
                </a:lnTo>
                <a:lnTo>
                  <a:pt x="603" y="2655"/>
                </a:lnTo>
                <a:lnTo>
                  <a:pt x="560" y="2546"/>
                </a:lnTo>
                <a:lnTo>
                  <a:pt x="498" y="2404"/>
                </a:lnTo>
                <a:lnTo>
                  <a:pt x="498" y="2404"/>
                </a:lnTo>
                <a:lnTo>
                  <a:pt x="465" y="2330"/>
                </a:lnTo>
                <a:lnTo>
                  <a:pt x="433" y="2261"/>
                </a:lnTo>
                <a:lnTo>
                  <a:pt x="401" y="2197"/>
                </a:lnTo>
                <a:lnTo>
                  <a:pt x="371" y="2137"/>
                </a:lnTo>
                <a:lnTo>
                  <a:pt x="340" y="2084"/>
                </a:lnTo>
                <a:lnTo>
                  <a:pt x="311" y="2034"/>
                </a:lnTo>
                <a:lnTo>
                  <a:pt x="281" y="1991"/>
                </a:lnTo>
                <a:lnTo>
                  <a:pt x="253" y="1950"/>
                </a:lnTo>
                <a:lnTo>
                  <a:pt x="253" y="1950"/>
                </a:lnTo>
                <a:lnTo>
                  <a:pt x="225" y="1915"/>
                </a:lnTo>
                <a:lnTo>
                  <a:pt x="195" y="1885"/>
                </a:lnTo>
                <a:lnTo>
                  <a:pt x="164" y="1855"/>
                </a:lnTo>
                <a:lnTo>
                  <a:pt x="133" y="1829"/>
                </a:lnTo>
                <a:lnTo>
                  <a:pt x="101" y="1807"/>
                </a:lnTo>
                <a:lnTo>
                  <a:pt x="69" y="1786"/>
                </a:lnTo>
                <a:lnTo>
                  <a:pt x="35" y="1770"/>
                </a:lnTo>
                <a:lnTo>
                  <a:pt x="0" y="1757"/>
                </a:lnTo>
                <a:lnTo>
                  <a:pt x="0" y="1757"/>
                </a:lnTo>
                <a:lnTo>
                  <a:pt x="30" y="1726"/>
                </a:lnTo>
                <a:lnTo>
                  <a:pt x="59" y="1698"/>
                </a:lnTo>
                <a:lnTo>
                  <a:pt x="87" y="1672"/>
                </a:lnTo>
                <a:lnTo>
                  <a:pt x="116" y="1646"/>
                </a:lnTo>
                <a:lnTo>
                  <a:pt x="144" y="1625"/>
                </a:lnTo>
                <a:lnTo>
                  <a:pt x="172" y="1605"/>
                </a:lnTo>
                <a:lnTo>
                  <a:pt x="199" y="1586"/>
                </a:lnTo>
                <a:lnTo>
                  <a:pt x="227" y="1568"/>
                </a:lnTo>
                <a:lnTo>
                  <a:pt x="254" y="1555"/>
                </a:lnTo>
                <a:lnTo>
                  <a:pt x="281" y="1542"/>
                </a:lnTo>
                <a:lnTo>
                  <a:pt x="307" y="1531"/>
                </a:lnTo>
                <a:lnTo>
                  <a:pt x="332" y="1523"/>
                </a:lnTo>
                <a:lnTo>
                  <a:pt x="359" y="1516"/>
                </a:lnTo>
                <a:lnTo>
                  <a:pt x="385" y="1511"/>
                </a:lnTo>
                <a:lnTo>
                  <a:pt x="409" y="1508"/>
                </a:lnTo>
                <a:lnTo>
                  <a:pt x="434" y="1507"/>
                </a:lnTo>
                <a:lnTo>
                  <a:pt x="434" y="1507"/>
                </a:lnTo>
                <a:lnTo>
                  <a:pt x="444" y="1507"/>
                </a:lnTo>
                <a:lnTo>
                  <a:pt x="455" y="1508"/>
                </a:lnTo>
                <a:lnTo>
                  <a:pt x="465" y="1511"/>
                </a:lnTo>
                <a:lnTo>
                  <a:pt x="476" y="1513"/>
                </a:lnTo>
                <a:lnTo>
                  <a:pt x="499" y="1523"/>
                </a:lnTo>
                <a:lnTo>
                  <a:pt x="521" y="1535"/>
                </a:lnTo>
                <a:lnTo>
                  <a:pt x="543" y="1551"/>
                </a:lnTo>
                <a:lnTo>
                  <a:pt x="566" y="1571"/>
                </a:lnTo>
                <a:lnTo>
                  <a:pt x="589" y="1594"/>
                </a:lnTo>
                <a:lnTo>
                  <a:pt x="612" y="1621"/>
                </a:lnTo>
                <a:lnTo>
                  <a:pt x="636" y="1652"/>
                </a:lnTo>
                <a:lnTo>
                  <a:pt x="659" y="1685"/>
                </a:lnTo>
                <a:lnTo>
                  <a:pt x="683" y="1723"/>
                </a:lnTo>
                <a:lnTo>
                  <a:pt x="708" y="1763"/>
                </a:lnTo>
                <a:lnTo>
                  <a:pt x="733" y="1809"/>
                </a:lnTo>
                <a:lnTo>
                  <a:pt x="757" y="1858"/>
                </a:lnTo>
                <a:lnTo>
                  <a:pt x="783" y="1909"/>
                </a:lnTo>
                <a:lnTo>
                  <a:pt x="808" y="1964"/>
                </a:lnTo>
                <a:lnTo>
                  <a:pt x="877" y="2117"/>
                </a:lnTo>
                <a:lnTo>
                  <a:pt x="877" y="2117"/>
                </a:lnTo>
                <a:lnTo>
                  <a:pt x="924" y="2039"/>
                </a:lnTo>
                <a:lnTo>
                  <a:pt x="973" y="1963"/>
                </a:lnTo>
                <a:lnTo>
                  <a:pt x="1024" y="1885"/>
                </a:lnTo>
                <a:lnTo>
                  <a:pt x="1075" y="1808"/>
                </a:lnTo>
                <a:lnTo>
                  <a:pt x="1129" y="1731"/>
                </a:lnTo>
                <a:lnTo>
                  <a:pt x="1184" y="1655"/>
                </a:lnTo>
                <a:lnTo>
                  <a:pt x="1242" y="1578"/>
                </a:lnTo>
                <a:lnTo>
                  <a:pt x="1299" y="1503"/>
                </a:lnTo>
                <a:lnTo>
                  <a:pt x="1360" y="1427"/>
                </a:lnTo>
                <a:lnTo>
                  <a:pt x="1422" y="1351"/>
                </a:lnTo>
                <a:lnTo>
                  <a:pt x="1485" y="1277"/>
                </a:lnTo>
                <a:lnTo>
                  <a:pt x="1551" y="1201"/>
                </a:lnTo>
                <a:lnTo>
                  <a:pt x="1618" y="1127"/>
                </a:lnTo>
                <a:lnTo>
                  <a:pt x="1685" y="1052"/>
                </a:lnTo>
                <a:lnTo>
                  <a:pt x="1757" y="978"/>
                </a:lnTo>
                <a:lnTo>
                  <a:pt x="1828" y="904"/>
                </a:lnTo>
                <a:lnTo>
                  <a:pt x="1828" y="904"/>
                </a:lnTo>
                <a:lnTo>
                  <a:pt x="1901" y="831"/>
                </a:lnTo>
                <a:lnTo>
                  <a:pt x="1973" y="761"/>
                </a:lnTo>
                <a:lnTo>
                  <a:pt x="2045" y="693"/>
                </a:lnTo>
                <a:lnTo>
                  <a:pt x="2117" y="627"/>
                </a:lnTo>
                <a:lnTo>
                  <a:pt x="2189" y="564"/>
                </a:lnTo>
                <a:lnTo>
                  <a:pt x="2260" y="502"/>
                </a:lnTo>
                <a:lnTo>
                  <a:pt x="2331" y="441"/>
                </a:lnTo>
                <a:lnTo>
                  <a:pt x="2402" y="383"/>
                </a:lnTo>
                <a:lnTo>
                  <a:pt x="2474" y="328"/>
                </a:lnTo>
                <a:lnTo>
                  <a:pt x="2544" y="274"/>
                </a:lnTo>
                <a:lnTo>
                  <a:pt x="2614" y="223"/>
                </a:lnTo>
                <a:lnTo>
                  <a:pt x="2685" y="175"/>
                </a:lnTo>
                <a:lnTo>
                  <a:pt x="2755" y="128"/>
                </a:lnTo>
                <a:lnTo>
                  <a:pt x="2825" y="83"/>
                </a:lnTo>
                <a:lnTo>
                  <a:pt x="2893" y="40"/>
                </a:lnTo>
                <a:lnTo>
                  <a:pt x="2963" y="0"/>
                </a:lnTo>
                <a:lnTo>
                  <a:pt x="2963" y="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defTabSz="914400"/>
            <a:endParaRPr lang="en-US" sz="1200">
              <a:solidFill>
                <a:srgbClr val="007770"/>
              </a:solidFill>
              <a:latin typeface="Arial" panose="020B0604020202020204" pitchFamily="34" charset="0"/>
              <a:cs typeface="Arial" panose="020B0604020202020204" pitchFamily="34" charset="0"/>
            </a:endParaRPr>
          </a:p>
        </p:txBody>
      </p:sp>
      <p:sp>
        <p:nvSpPr>
          <p:cNvPr id="51" name="Freeform 99">
            <a:extLst>
              <a:ext uri="{FF2B5EF4-FFF2-40B4-BE49-F238E27FC236}">
                <a16:creationId xmlns:a16="http://schemas.microsoft.com/office/drawing/2014/main" id="{85E83AEA-81F8-430C-99D9-3E0133BEC1B1}"/>
              </a:ext>
            </a:extLst>
          </p:cNvPr>
          <p:cNvSpPr>
            <a:spLocks/>
          </p:cNvSpPr>
          <p:nvPr>
            <p:custDataLst>
              <p:tags r:id="rId20"/>
            </p:custDataLst>
          </p:nvPr>
        </p:nvSpPr>
        <p:spPr bwMode="auto">
          <a:xfrm>
            <a:off x="10178578" y="3074119"/>
            <a:ext cx="564289" cy="407000"/>
          </a:xfrm>
          <a:custGeom>
            <a:avLst/>
            <a:gdLst>
              <a:gd name="T0" fmla="*/ 3040 w 3040"/>
              <a:gd name="T1" fmla="*/ 109 h 2884"/>
              <a:gd name="T2" fmla="*/ 2860 w 3040"/>
              <a:gd name="T3" fmla="*/ 256 h 2884"/>
              <a:gd name="T4" fmla="*/ 2673 w 3040"/>
              <a:gd name="T5" fmla="*/ 428 h 2884"/>
              <a:gd name="T6" fmla="*/ 2479 w 3040"/>
              <a:gd name="T7" fmla="*/ 627 h 2884"/>
              <a:gd name="T8" fmla="*/ 2277 w 3040"/>
              <a:gd name="T9" fmla="*/ 853 h 2884"/>
              <a:gd name="T10" fmla="*/ 2067 w 3040"/>
              <a:gd name="T11" fmla="*/ 1106 h 2884"/>
              <a:gd name="T12" fmla="*/ 1926 w 3040"/>
              <a:gd name="T13" fmla="*/ 1287 h 2884"/>
              <a:gd name="T14" fmla="*/ 1727 w 3040"/>
              <a:gd name="T15" fmla="*/ 1556 h 2884"/>
              <a:gd name="T16" fmla="*/ 1546 w 3040"/>
              <a:gd name="T17" fmla="*/ 1819 h 2884"/>
              <a:gd name="T18" fmla="*/ 1385 w 3040"/>
              <a:gd name="T19" fmla="*/ 2076 h 2884"/>
              <a:gd name="T20" fmla="*/ 1243 w 3040"/>
              <a:gd name="T21" fmla="*/ 2324 h 2884"/>
              <a:gd name="T22" fmla="*/ 1120 w 3040"/>
              <a:gd name="T23" fmla="*/ 2567 h 2884"/>
              <a:gd name="T24" fmla="*/ 865 w 3040"/>
              <a:gd name="T25" fmla="*/ 2741 h 2884"/>
              <a:gd name="T26" fmla="*/ 704 w 3040"/>
              <a:gd name="T27" fmla="*/ 2867 h 2884"/>
              <a:gd name="T28" fmla="*/ 675 w 3040"/>
              <a:gd name="T29" fmla="*/ 2856 h 2884"/>
              <a:gd name="T30" fmla="*/ 603 w 3040"/>
              <a:gd name="T31" fmla="*/ 2655 h 2884"/>
              <a:gd name="T32" fmla="*/ 498 w 3040"/>
              <a:gd name="T33" fmla="*/ 2404 h 2884"/>
              <a:gd name="T34" fmla="*/ 401 w 3040"/>
              <a:gd name="T35" fmla="*/ 2197 h 2884"/>
              <a:gd name="T36" fmla="*/ 311 w 3040"/>
              <a:gd name="T37" fmla="*/ 2034 h 2884"/>
              <a:gd name="T38" fmla="*/ 253 w 3040"/>
              <a:gd name="T39" fmla="*/ 1950 h 2884"/>
              <a:gd name="T40" fmla="*/ 164 w 3040"/>
              <a:gd name="T41" fmla="*/ 1855 h 2884"/>
              <a:gd name="T42" fmla="*/ 69 w 3040"/>
              <a:gd name="T43" fmla="*/ 1786 h 2884"/>
              <a:gd name="T44" fmla="*/ 0 w 3040"/>
              <a:gd name="T45" fmla="*/ 1757 h 2884"/>
              <a:gd name="T46" fmla="*/ 87 w 3040"/>
              <a:gd name="T47" fmla="*/ 1672 h 2884"/>
              <a:gd name="T48" fmla="*/ 172 w 3040"/>
              <a:gd name="T49" fmla="*/ 1605 h 2884"/>
              <a:gd name="T50" fmla="*/ 254 w 3040"/>
              <a:gd name="T51" fmla="*/ 1555 h 2884"/>
              <a:gd name="T52" fmla="*/ 332 w 3040"/>
              <a:gd name="T53" fmla="*/ 1523 h 2884"/>
              <a:gd name="T54" fmla="*/ 409 w 3040"/>
              <a:gd name="T55" fmla="*/ 1508 h 2884"/>
              <a:gd name="T56" fmla="*/ 444 w 3040"/>
              <a:gd name="T57" fmla="*/ 1507 h 2884"/>
              <a:gd name="T58" fmla="*/ 476 w 3040"/>
              <a:gd name="T59" fmla="*/ 1513 h 2884"/>
              <a:gd name="T60" fmla="*/ 543 w 3040"/>
              <a:gd name="T61" fmla="*/ 1551 h 2884"/>
              <a:gd name="T62" fmla="*/ 612 w 3040"/>
              <a:gd name="T63" fmla="*/ 1621 h 2884"/>
              <a:gd name="T64" fmla="*/ 683 w 3040"/>
              <a:gd name="T65" fmla="*/ 1723 h 2884"/>
              <a:gd name="T66" fmla="*/ 757 w 3040"/>
              <a:gd name="T67" fmla="*/ 1858 h 2884"/>
              <a:gd name="T68" fmla="*/ 877 w 3040"/>
              <a:gd name="T69" fmla="*/ 2117 h 2884"/>
              <a:gd name="T70" fmla="*/ 973 w 3040"/>
              <a:gd name="T71" fmla="*/ 1963 h 2884"/>
              <a:gd name="T72" fmla="*/ 1129 w 3040"/>
              <a:gd name="T73" fmla="*/ 1731 h 2884"/>
              <a:gd name="T74" fmla="*/ 1299 w 3040"/>
              <a:gd name="T75" fmla="*/ 1503 h 2884"/>
              <a:gd name="T76" fmla="*/ 1485 w 3040"/>
              <a:gd name="T77" fmla="*/ 1277 h 2884"/>
              <a:gd name="T78" fmla="*/ 1685 w 3040"/>
              <a:gd name="T79" fmla="*/ 1052 h 2884"/>
              <a:gd name="T80" fmla="*/ 1828 w 3040"/>
              <a:gd name="T81" fmla="*/ 904 h 2884"/>
              <a:gd name="T82" fmla="*/ 2045 w 3040"/>
              <a:gd name="T83" fmla="*/ 693 h 2884"/>
              <a:gd name="T84" fmla="*/ 2260 w 3040"/>
              <a:gd name="T85" fmla="*/ 502 h 2884"/>
              <a:gd name="T86" fmla="*/ 2474 w 3040"/>
              <a:gd name="T87" fmla="*/ 328 h 2884"/>
              <a:gd name="T88" fmla="*/ 2685 w 3040"/>
              <a:gd name="T89" fmla="*/ 175 h 2884"/>
              <a:gd name="T90" fmla="*/ 2893 w 3040"/>
              <a:gd name="T91" fmla="*/ 40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0" h="2884">
                <a:moveTo>
                  <a:pt x="2963" y="0"/>
                </a:moveTo>
                <a:lnTo>
                  <a:pt x="3040" y="109"/>
                </a:lnTo>
                <a:lnTo>
                  <a:pt x="3040" y="109"/>
                </a:lnTo>
                <a:lnTo>
                  <a:pt x="2981" y="155"/>
                </a:lnTo>
                <a:lnTo>
                  <a:pt x="2922" y="203"/>
                </a:lnTo>
                <a:lnTo>
                  <a:pt x="2860" y="256"/>
                </a:lnTo>
                <a:lnTo>
                  <a:pt x="2799" y="309"/>
                </a:lnTo>
                <a:lnTo>
                  <a:pt x="2736" y="367"/>
                </a:lnTo>
                <a:lnTo>
                  <a:pt x="2673" y="428"/>
                </a:lnTo>
                <a:lnTo>
                  <a:pt x="2610" y="491"/>
                </a:lnTo>
                <a:lnTo>
                  <a:pt x="2545" y="557"/>
                </a:lnTo>
                <a:lnTo>
                  <a:pt x="2479" y="627"/>
                </a:lnTo>
                <a:lnTo>
                  <a:pt x="2413" y="699"/>
                </a:lnTo>
                <a:lnTo>
                  <a:pt x="2346" y="775"/>
                </a:lnTo>
                <a:lnTo>
                  <a:pt x="2277" y="853"/>
                </a:lnTo>
                <a:lnTo>
                  <a:pt x="2209" y="934"/>
                </a:lnTo>
                <a:lnTo>
                  <a:pt x="2139" y="1018"/>
                </a:lnTo>
                <a:lnTo>
                  <a:pt x="2067" y="1106"/>
                </a:lnTo>
                <a:lnTo>
                  <a:pt x="1996" y="1196"/>
                </a:lnTo>
                <a:lnTo>
                  <a:pt x="1996" y="1196"/>
                </a:lnTo>
                <a:lnTo>
                  <a:pt x="1926" y="1287"/>
                </a:lnTo>
                <a:lnTo>
                  <a:pt x="1858" y="1377"/>
                </a:lnTo>
                <a:lnTo>
                  <a:pt x="1790" y="1468"/>
                </a:lnTo>
                <a:lnTo>
                  <a:pt x="1727" y="1556"/>
                </a:lnTo>
                <a:lnTo>
                  <a:pt x="1664" y="1645"/>
                </a:lnTo>
                <a:lnTo>
                  <a:pt x="1605" y="1733"/>
                </a:lnTo>
                <a:lnTo>
                  <a:pt x="1546" y="1819"/>
                </a:lnTo>
                <a:lnTo>
                  <a:pt x="1490" y="1905"/>
                </a:lnTo>
                <a:lnTo>
                  <a:pt x="1437" y="1991"/>
                </a:lnTo>
                <a:lnTo>
                  <a:pt x="1385" y="2076"/>
                </a:lnTo>
                <a:lnTo>
                  <a:pt x="1336" y="2159"/>
                </a:lnTo>
                <a:lnTo>
                  <a:pt x="1289" y="2242"/>
                </a:lnTo>
                <a:lnTo>
                  <a:pt x="1243" y="2324"/>
                </a:lnTo>
                <a:lnTo>
                  <a:pt x="1200" y="2405"/>
                </a:lnTo>
                <a:lnTo>
                  <a:pt x="1160" y="2486"/>
                </a:lnTo>
                <a:lnTo>
                  <a:pt x="1120" y="2567"/>
                </a:lnTo>
                <a:lnTo>
                  <a:pt x="958" y="2676"/>
                </a:lnTo>
                <a:lnTo>
                  <a:pt x="958" y="2676"/>
                </a:lnTo>
                <a:lnTo>
                  <a:pt x="865" y="2741"/>
                </a:lnTo>
                <a:lnTo>
                  <a:pt x="788" y="2798"/>
                </a:lnTo>
                <a:lnTo>
                  <a:pt x="728" y="2845"/>
                </a:lnTo>
                <a:lnTo>
                  <a:pt x="704" y="2867"/>
                </a:lnTo>
                <a:lnTo>
                  <a:pt x="683" y="2884"/>
                </a:lnTo>
                <a:lnTo>
                  <a:pt x="683" y="2884"/>
                </a:lnTo>
                <a:lnTo>
                  <a:pt x="675" y="2856"/>
                </a:lnTo>
                <a:lnTo>
                  <a:pt x="666" y="2825"/>
                </a:lnTo>
                <a:lnTo>
                  <a:pt x="639" y="2748"/>
                </a:lnTo>
                <a:lnTo>
                  <a:pt x="603" y="2655"/>
                </a:lnTo>
                <a:lnTo>
                  <a:pt x="560" y="2546"/>
                </a:lnTo>
                <a:lnTo>
                  <a:pt x="498" y="2404"/>
                </a:lnTo>
                <a:lnTo>
                  <a:pt x="498" y="2404"/>
                </a:lnTo>
                <a:lnTo>
                  <a:pt x="465" y="2330"/>
                </a:lnTo>
                <a:lnTo>
                  <a:pt x="433" y="2261"/>
                </a:lnTo>
                <a:lnTo>
                  <a:pt x="401" y="2197"/>
                </a:lnTo>
                <a:lnTo>
                  <a:pt x="371" y="2137"/>
                </a:lnTo>
                <a:lnTo>
                  <a:pt x="340" y="2084"/>
                </a:lnTo>
                <a:lnTo>
                  <a:pt x="311" y="2034"/>
                </a:lnTo>
                <a:lnTo>
                  <a:pt x="281" y="1991"/>
                </a:lnTo>
                <a:lnTo>
                  <a:pt x="253" y="1950"/>
                </a:lnTo>
                <a:lnTo>
                  <a:pt x="253" y="1950"/>
                </a:lnTo>
                <a:lnTo>
                  <a:pt x="225" y="1915"/>
                </a:lnTo>
                <a:lnTo>
                  <a:pt x="195" y="1885"/>
                </a:lnTo>
                <a:lnTo>
                  <a:pt x="164" y="1855"/>
                </a:lnTo>
                <a:lnTo>
                  <a:pt x="133" y="1829"/>
                </a:lnTo>
                <a:lnTo>
                  <a:pt x="101" y="1807"/>
                </a:lnTo>
                <a:lnTo>
                  <a:pt x="69" y="1786"/>
                </a:lnTo>
                <a:lnTo>
                  <a:pt x="35" y="1770"/>
                </a:lnTo>
                <a:lnTo>
                  <a:pt x="0" y="1757"/>
                </a:lnTo>
                <a:lnTo>
                  <a:pt x="0" y="1757"/>
                </a:lnTo>
                <a:lnTo>
                  <a:pt x="30" y="1726"/>
                </a:lnTo>
                <a:lnTo>
                  <a:pt x="59" y="1698"/>
                </a:lnTo>
                <a:lnTo>
                  <a:pt x="87" y="1672"/>
                </a:lnTo>
                <a:lnTo>
                  <a:pt x="116" y="1646"/>
                </a:lnTo>
                <a:lnTo>
                  <a:pt x="144" y="1625"/>
                </a:lnTo>
                <a:lnTo>
                  <a:pt x="172" y="1605"/>
                </a:lnTo>
                <a:lnTo>
                  <a:pt x="199" y="1586"/>
                </a:lnTo>
                <a:lnTo>
                  <a:pt x="227" y="1568"/>
                </a:lnTo>
                <a:lnTo>
                  <a:pt x="254" y="1555"/>
                </a:lnTo>
                <a:lnTo>
                  <a:pt x="281" y="1542"/>
                </a:lnTo>
                <a:lnTo>
                  <a:pt x="307" y="1531"/>
                </a:lnTo>
                <a:lnTo>
                  <a:pt x="332" y="1523"/>
                </a:lnTo>
                <a:lnTo>
                  <a:pt x="359" y="1516"/>
                </a:lnTo>
                <a:lnTo>
                  <a:pt x="385" y="1511"/>
                </a:lnTo>
                <a:lnTo>
                  <a:pt x="409" y="1508"/>
                </a:lnTo>
                <a:lnTo>
                  <a:pt x="434" y="1507"/>
                </a:lnTo>
                <a:lnTo>
                  <a:pt x="434" y="1507"/>
                </a:lnTo>
                <a:lnTo>
                  <a:pt x="444" y="1507"/>
                </a:lnTo>
                <a:lnTo>
                  <a:pt x="455" y="1508"/>
                </a:lnTo>
                <a:lnTo>
                  <a:pt x="465" y="1511"/>
                </a:lnTo>
                <a:lnTo>
                  <a:pt x="476" y="1513"/>
                </a:lnTo>
                <a:lnTo>
                  <a:pt x="499" y="1523"/>
                </a:lnTo>
                <a:lnTo>
                  <a:pt x="521" y="1535"/>
                </a:lnTo>
                <a:lnTo>
                  <a:pt x="543" y="1551"/>
                </a:lnTo>
                <a:lnTo>
                  <a:pt x="566" y="1571"/>
                </a:lnTo>
                <a:lnTo>
                  <a:pt x="589" y="1594"/>
                </a:lnTo>
                <a:lnTo>
                  <a:pt x="612" y="1621"/>
                </a:lnTo>
                <a:lnTo>
                  <a:pt x="636" y="1652"/>
                </a:lnTo>
                <a:lnTo>
                  <a:pt x="659" y="1685"/>
                </a:lnTo>
                <a:lnTo>
                  <a:pt x="683" y="1723"/>
                </a:lnTo>
                <a:lnTo>
                  <a:pt x="708" y="1763"/>
                </a:lnTo>
                <a:lnTo>
                  <a:pt x="733" y="1809"/>
                </a:lnTo>
                <a:lnTo>
                  <a:pt x="757" y="1858"/>
                </a:lnTo>
                <a:lnTo>
                  <a:pt x="783" y="1909"/>
                </a:lnTo>
                <a:lnTo>
                  <a:pt x="808" y="1964"/>
                </a:lnTo>
                <a:lnTo>
                  <a:pt x="877" y="2117"/>
                </a:lnTo>
                <a:lnTo>
                  <a:pt x="877" y="2117"/>
                </a:lnTo>
                <a:lnTo>
                  <a:pt x="924" y="2039"/>
                </a:lnTo>
                <a:lnTo>
                  <a:pt x="973" y="1963"/>
                </a:lnTo>
                <a:lnTo>
                  <a:pt x="1024" y="1885"/>
                </a:lnTo>
                <a:lnTo>
                  <a:pt x="1075" y="1808"/>
                </a:lnTo>
                <a:lnTo>
                  <a:pt x="1129" y="1731"/>
                </a:lnTo>
                <a:lnTo>
                  <a:pt x="1184" y="1655"/>
                </a:lnTo>
                <a:lnTo>
                  <a:pt x="1242" y="1578"/>
                </a:lnTo>
                <a:lnTo>
                  <a:pt x="1299" y="1503"/>
                </a:lnTo>
                <a:lnTo>
                  <a:pt x="1360" y="1427"/>
                </a:lnTo>
                <a:lnTo>
                  <a:pt x="1422" y="1351"/>
                </a:lnTo>
                <a:lnTo>
                  <a:pt x="1485" y="1277"/>
                </a:lnTo>
                <a:lnTo>
                  <a:pt x="1551" y="1201"/>
                </a:lnTo>
                <a:lnTo>
                  <a:pt x="1618" y="1127"/>
                </a:lnTo>
                <a:lnTo>
                  <a:pt x="1685" y="1052"/>
                </a:lnTo>
                <a:lnTo>
                  <a:pt x="1757" y="978"/>
                </a:lnTo>
                <a:lnTo>
                  <a:pt x="1828" y="904"/>
                </a:lnTo>
                <a:lnTo>
                  <a:pt x="1828" y="904"/>
                </a:lnTo>
                <a:lnTo>
                  <a:pt x="1901" y="831"/>
                </a:lnTo>
                <a:lnTo>
                  <a:pt x="1973" y="761"/>
                </a:lnTo>
                <a:lnTo>
                  <a:pt x="2045" y="693"/>
                </a:lnTo>
                <a:lnTo>
                  <a:pt x="2117" y="627"/>
                </a:lnTo>
                <a:lnTo>
                  <a:pt x="2189" y="564"/>
                </a:lnTo>
                <a:lnTo>
                  <a:pt x="2260" y="502"/>
                </a:lnTo>
                <a:lnTo>
                  <a:pt x="2331" y="441"/>
                </a:lnTo>
                <a:lnTo>
                  <a:pt x="2402" y="383"/>
                </a:lnTo>
                <a:lnTo>
                  <a:pt x="2474" y="328"/>
                </a:lnTo>
                <a:lnTo>
                  <a:pt x="2544" y="274"/>
                </a:lnTo>
                <a:lnTo>
                  <a:pt x="2614" y="223"/>
                </a:lnTo>
                <a:lnTo>
                  <a:pt x="2685" y="175"/>
                </a:lnTo>
                <a:lnTo>
                  <a:pt x="2755" y="128"/>
                </a:lnTo>
                <a:lnTo>
                  <a:pt x="2825" y="83"/>
                </a:lnTo>
                <a:lnTo>
                  <a:pt x="2893" y="40"/>
                </a:lnTo>
                <a:lnTo>
                  <a:pt x="2963" y="0"/>
                </a:lnTo>
                <a:lnTo>
                  <a:pt x="2963" y="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defTabSz="914400"/>
            <a:endParaRPr lang="en-US" sz="1200">
              <a:solidFill>
                <a:srgbClr val="007770"/>
              </a:solidFill>
              <a:latin typeface="Arial" panose="020B0604020202020204" pitchFamily="34" charset="0"/>
              <a:cs typeface="Arial" panose="020B0604020202020204" pitchFamily="34" charset="0"/>
            </a:endParaRPr>
          </a:p>
        </p:txBody>
      </p:sp>
      <p:sp>
        <p:nvSpPr>
          <p:cNvPr id="53" name="Freeform 99">
            <a:extLst>
              <a:ext uri="{FF2B5EF4-FFF2-40B4-BE49-F238E27FC236}">
                <a16:creationId xmlns:a16="http://schemas.microsoft.com/office/drawing/2014/main" id="{2E46A0D9-CF15-4B71-9A21-18F43D8BCF6D}"/>
              </a:ext>
            </a:extLst>
          </p:cNvPr>
          <p:cNvSpPr>
            <a:spLocks/>
          </p:cNvSpPr>
          <p:nvPr>
            <p:custDataLst>
              <p:tags r:id="rId21"/>
            </p:custDataLst>
          </p:nvPr>
        </p:nvSpPr>
        <p:spPr bwMode="auto">
          <a:xfrm>
            <a:off x="10178578" y="2040052"/>
            <a:ext cx="564289" cy="407000"/>
          </a:xfrm>
          <a:custGeom>
            <a:avLst/>
            <a:gdLst>
              <a:gd name="T0" fmla="*/ 3040 w 3040"/>
              <a:gd name="T1" fmla="*/ 109 h 2884"/>
              <a:gd name="T2" fmla="*/ 2860 w 3040"/>
              <a:gd name="T3" fmla="*/ 256 h 2884"/>
              <a:gd name="T4" fmla="*/ 2673 w 3040"/>
              <a:gd name="T5" fmla="*/ 428 h 2884"/>
              <a:gd name="T6" fmla="*/ 2479 w 3040"/>
              <a:gd name="T7" fmla="*/ 627 h 2884"/>
              <a:gd name="T8" fmla="*/ 2277 w 3040"/>
              <a:gd name="T9" fmla="*/ 853 h 2884"/>
              <a:gd name="T10" fmla="*/ 2067 w 3040"/>
              <a:gd name="T11" fmla="*/ 1106 h 2884"/>
              <a:gd name="T12" fmla="*/ 1926 w 3040"/>
              <a:gd name="T13" fmla="*/ 1287 h 2884"/>
              <a:gd name="T14" fmla="*/ 1727 w 3040"/>
              <a:gd name="T15" fmla="*/ 1556 h 2884"/>
              <a:gd name="T16" fmla="*/ 1546 w 3040"/>
              <a:gd name="T17" fmla="*/ 1819 h 2884"/>
              <a:gd name="T18" fmla="*/ 1385 w 3040"/>
              <a:gd name="T19" fmla="*/ 2076 h 2884"/>
              <a:gd name="T20" fmla="*/ 1243 w 3040"/>
              <a:gd name="T21" fmla="*/ 2324 h 2884"/>
              <a:gd name="T22" fmla="*/ 1120 w 3040"/>
              <a:gd name="T23" fmla="*/ 2567 h 2884"/>
              <a:gd name="T24" fmla="*/ 865 w 3040"/>
              <a:gd name="T25" fmla="*/ 2741 h 2884"/>
              <a:gd name="T26" fmla="*/ 704 w 3040"/>
              <a:gd name="T27" fmla="*/ 2867 h 2884"/>
              <a:gd name="T28" fmla="*/ 675 w 3040"/>
              <a:gd name="T29" fmla="*/ 2856 h 2884"/>
              <a:gd name="T30" fmla="*/ 603 w 3040"/>
              <a:gd name="T31" fmla="*/ 2655 h 2884"/>
              <a:gd name="T32" fmla="*/ 498 w 3040"/>
              <a:gd name="T33" fmla="*/ 2404 h 2884"/>
              <a:gd name="T34" fmla="*/ 401 w 3040"/>
              <a:gd name="T35" fmla="*/ 2197 h 2884"/>
              <a:gd name="T36" fmla="*/ 311 w 3040"/>
              <a:gd name="T37" fmla="*/ 2034 h 2884"/>
              <a:gd name="T38" fmla="*/ 253 w 3040"/>
              <a:gd name="T39" fmla="*/ 1950 h 2884"/>
              <a:gd name="T40" fmla="*/ 164 w 3040"/>
              <a:gd name="T41" fmla="*/ 1855 h 2884"/>
              <a:gd name="T42" fmla="*/ 69 w 3040"/>
              <a:gd name="T43" fmla="*/ 1786 h 2884"/>
              <a:gd name="T44" fmla="*/ 0 w 3040"/>
              <a:gd name="T45" fmla="*/ 1757 h 2884"/>
              <a:gd name="T46" fmla="*/ 87 w 3040"/>
              <a:gd name="T47" fmla="*/ 1672 h 2884"/>
              <a:gd name="T48" fmla="*/ 172 w 3040"/>
              <a:gd name="T49" fmla="*/ 1605 h 2884"/>
              <a:gd name="T50" fmla="*/ 254 w 3040"/>
              <a:gd name="T51" fmla="*/ 1555 h 2884"/>
              <a:gd name="T52" fmla="*/ 332 w 3040"/>
              <a:gd name="T53" fmla="*/ 1523 h 2884"/>
              <a:gd name="T54" fmla="*/ 409 w 3040"/>
              <a:gd name="T55" fmla="*/ 1508 h 2884"/>
              <a:gd name="T56" fmla="*/ 444 w 3040"/>
              <a:gd name="T57" fmla="*/ 1507 h 2884"/>
              <a:gd name="T58" fmla="*/ 476 w 3040"/>
              <a:gd name="T59" fmla="*/ 1513 h 2884"/>
              <a:gd name="T60" fmla="*/ 543 w 3040"/>
              <a:gd name="T61" fmla="*/ 1551 h 2884"/>
              <a:gd name="T62" fmla="*/ 612 w 3040"/>
              <a:gd name="T63" fmla="*/ 1621 h 2884"/>
              <a:gd name="T64" fmla="*/ 683 w 3040"/>
              <a:gd name="T65" fmla="*/ 1723 h 2884"/>
              <a:gd name="T66" fmla="*/ 757 w 3040"/>
              <a:gd name="T67" fmla="*/ 1858 h 2884"/>
              <a:gd name="T68" fmla="*/ 877 w 3040"/>
              <a:gd name="T69" fmla="*/ 2117 h 2884"/>
              <a:gd name="T70" fmla="*/ 973 w 3040"/>
              <a:gd name="T71" fmla="*/ 1963 h 2884"/>
              <a:gd name="T72" fmla="*/ 1129 w 3040"/>
              <a:gd name="T73" fmla="*/ 1731 h 2884"/>
              <a:gd name="T74" fmla="*/ 1299 w 3040"/>
              <a:gd name="T75" fmla="*/ 1503 h 2884"/>
              <a:gd name="T76" fmla="*/ 1485 w 3040"/>
              <a:gd name="T77" fmla="*/ 1277 h 2884"/>
              <a:gd name="T78" fmla="*/ 1685 w 3040"/>
              <a:gd name="T79" fmla="*/ 1052 h 2884"/>
              <a:gd name="T80" fmla="*/ 1828 w 3040"/>
              <a:gd name="T81" fmla="*/ 904 h 2884"/>
              <a:gd name="T82" fmla="*/ 2045 w 3040"/>
              <a:gd name="T83" fmla="*/ 693 h 2884"/>
              <a:gd name="T84" fmla="*/ 2260 w 3040"/>
              <a:gd name="T85" fmla="*/ 502 h 2884"/>
              <a:gd name="T86" fmla="*/ 2474 w 3040"/>
              <a:gd name="T87" fmla="*/ 328 h 2884"/>
              <a:gd name="T88" fmla="*/ 2685 w 3040"/>
              <a:gd name="T89" fmla="*/ 175 h 2884"/>
              <a:gd name="T90" fmla="*/ 2893 w 3040"/>
              <a:gd name="T91" fmla="*/ 40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0" h="2884">
                <a:moveTo>
                  <a:pt x="2963" y="0"/>
                </a:moveTo>
                <a:lnTo>
                  <a:pt x="3040" y="109"/>
                </a:lnTo>
                <a:lnTo>
                  <a:pt x="3040" y="109"/>
                </a:lnTo>
                <a:lnTo>
                  <a:pt x="2981" y="155"/>
                </a:lnTo>
                <a:lnTo>
                  <a:pt x="2922" y="203"/>
                </a:lnTo>
                <a:lnTo>
                  <a:pt x="2860" y="256"/>
                </a:lnTo>
                <a:lnTo>
                  <a:pt x="2799" y="309"/>
                </a:lnTo>
                <a:lnTo>
                  <a:pt x="2736" y="367"/>
                </a:lnTo>
                <a:lnTo>
                  <a:pt x="2673" y="428"/>
                </a:lnTo>
                <a:lnTo>
                  <a:pt x="2610" y="491"/>
                </a:lnTo>
                <a:lnTo>
                  <a:pt x="2545" y="557"/>
                </a:lnTo>
                <a:lnTo>
                  <a:pt x="2479" y="627"/>
                </a:lnTo>
                <a:lnTo>
                  <a:pt x="2413" y="699"/>
                </a:lnTo>
                <a:lnTo>
                  <a:pt x="2346" y="775"/>
                </a:lnTo>
                <a:lnTo>
                  <a:pt x="2277" y="853"/>
                </a:lnTo>
                <a:lnTo>
                  <a:pt x="2209" y="934"/>
                </a:lnTo>
                <a:lnTo>
                  <a:pt x="2139" y="1018"/>
                </a:lnTo>
                <a:lnTo>
                  <a:pt x="2067" y="1106"/>
                </a:lnTo>
                <a:lnTo>
                  <a:pt x="1996" y="1196"/>
                </a:lnTo>
                <a:lnTo>
                  <a:pt x="1996" y="1196"/>
                </a:lnTo>
                <a:lnTo>
                  <a:pt x="1926" y="1287"/>
                </a:lnTo>
                <a:lnTo>
                  <a:pt x="1858" y="1377"/>
                </a:lnTo>
                <a:lnTo>
                  <a:pt x="1790" y="1468"/>
                </a:lnTo>
                <a:lnTo>
                  <a:pt x="1727" y="1556"/>
                </a:lnTo>
                <a:lnTo>
                  <a:pt x="1664" y="1645"/>
                </a:lnTo>
                <a:lnTo>
                  <a:pt x="1605" y="1733"/>
                </a:lnTo>
                <a:lnTo>
                  <a:pt x="1546" y="1819"/>
                </a:lnTo>
                <a:lnTo>
                  <a:pt x="1490" y="1905"/>
                </a:lnTo>
                <a:lnTo>
                  <a:pt x="1437" y="1991"/>
                </a:lnTo>
                <a:lnTo>
                  <a:pt x="1385" y="2076"/>
                </a:lnTo>
                <a:lnTo>
                  <a:pt x="1336" y="2159"/>
                </a:lnTo>
                <a:lnTo>
                  <a:pt x="1289" y="2242"/>
                </a:lnTo>
                <a:lnTo>
                  <a:pt x="1243" y="2324"/>
                </a:lnTo>
                <a:lnTo>
                  <a:pt x="1200" y="2405"/>
                </a:lnTo>
                <a:lnTo>
                  <a:pt x="1160" y="2486"/>
                </a:lnTo>
                <a:lnTo>
                  <a:pt x="1120" y="2567"/>
                </a:lnTo>
                <a:lnTo>
                  <a:pt x="958" y="2676"/>
                </a:lnTo>
                <a:lnTo>
                  <a:pt x="958" y="2676"/>
                </a:lnTo>
                <a:lnTo>
                  <a:pt x="865" y="2741"/>
                </a:lnTo>
                <a:lnTo>
                  <a:pt x="788" y="2798"/>
                </a:lnTo>
                <a:lnTo>
                  <a:pt x="728" y="2845"/>
                </a:lnTo>
                <a:lnTo>
                  <a:pt x="704" y="2867"/>
                </a:lnTo>
                <a:lnTo>
                  <a:pt x="683" y="2884"/>
                </a:lnTo>
                <a:lnTo>
                  <a:pt x="683" y="2884"/>
                </a:lnTo>
                <a:lnTo>
                  <a:pt x="675" y="2856"/>
                </a:lnTo>
                <a:lnTo>
                  <a:pt x="666" y="2825"/>
                </a:lnTo>
                <a:lnTo>
                  <a:pt x="639" y="2748"/>
                </a:lnTo>
                <a:lnTo>
                  <a:pt x="603" y="2655"/>
                </a:lnTo>
                <a:lnTo>
                  <a:pt x="560" y="2546"/>
                </a:lnTo>
                <a:lnTo>
                  <a:pt x="498" y="2404"/>
                </a:lnTo>
                <a:lnTo>
                  <a:pt x="498" y="2404"/>
                </a:lnTo>
                <a:lnTo>
                  <a:pt x="465" y="2330"/>
                </a:lnTo>
                <a:lnTo>
                  <a:pt x="433" y="2261"/>
                </a:lnTo>
                <a:lnTo>
                  <a:pt x="401" y="2197"/>
                </a:lnTo>
                <a:lnTo>
                  <a:pt x="371" y="2137"/>
                </a:lnTo>
                <a:lnTo>
                  <a:pt x="340" y="2084"/>
                </a:lnTo>
                <a:lnTo>
                  <a:pt x="311" y="2034"/>
                </a:lnTo>
                <a:lnTo>
                  <a:pt x="281" y="1991"/>
                </a:lnTo>
                <a:lnTo>
                  <a:pt x="253" y="1950"/>
                </a:lnTo>
                <a:lnTo>
                  <a:pt x="253" y="1950"/>
                </a:lnTo>
                <a:lnTo>
                  <a:pt x="225" y="1915"/>
                </a:lnTo>
                <a:lnTo>
                  <a:pt x="195" y="1885"/>
                </a:lnTo>
                <a:lnTo>
                  <a:pt x="164" y="1855"/>
                </a:lnTo>
                <a:lnTo>
                  <a:pt x="133" y="1829"/>
                </a:lnTo>
                <a:lnTo>
                  <a:pt x="101" y="1807"/>
                </a:lnTo>
                <a:lnTo>
                  <a:pt x="69" y="1786"/>
                </a:lnTo>
                <a:lnTo>
                  <a:pt x="35" y="1770"/>
                </a:lnTo>
                <a:lnTo>
                  <a:pt x="0" y="1757"/>
                </a:lnTo>
                <a:lnTo>
                  <a:pt x="0" y="1757"/>
                </a:lnTo>
                <a:lnTo>
                  <a:pt x="30" y="1726"/>
                </a:lnTo>
                <a:lnTo>
                  <a:pt x="59" y="1698"/>
                </a:lnTo>
                <a:lnTo>
                  <a:pt x="87" y="1672"/>
                </a:lnTo>
                <a:lnTo>
                  <a:pt x="116" y="1646"/>
                </a:lnTo>
                <a:lnTo>
                  <a:pt x="144" y="1625"/>
                </a:lnTo>
                <a:lnTo>
                  <a:pt x="172" y="1605"/>
                </a:lnTo>
                <a:lnTo>
                  <a:pt x="199" y="1586"/>
                </a:lnTo>
                <a:lnTo>
                  <a:pt x="227" y="1568"/>
                </a:lnTo>
                <a:lnTo>
                  <a:pt x="254" y="1555"/>
                </a:lnTo>
                <a:lnTo>
                  <a:pt x="281" y="1542"/>
                </a:lnTo>
                <a:lnTo>
                  <a:pt x="307" y="1531"/>
                </a:lnTo>
                <a:lnTo>
                  <a:pt x="332" y="1523"/>
                </a:lnTo>
                <a:lnTo>
                  <a:pt x="359" y="1516"/>
                </a:lnTo>
                <a:lnTo>
                  <a:pt x="385" y="1511"/>
                </a:lnTo>
                <a:lnTo>
                  <a:pt x="409" y="1508"/>
                </a:lnTo>
                <a:lnTo>
                  <a:pt x="434" y="1507"/>
                </a:lnTo>
                <a:lnTo>
                  <a:pt x="434" y="1507"/>
                </a:lnTo>
                <a:lnTo>
                  <a:pt x="444" y="1507"/>
                </a:lnTo>
                <a:lnTo>
                  <a:pt x="455" y="1508"/>
                </a:lnTo>
                <a:lnTo>
                  <a:pt x="465" y="1511"/>
                </a:lnTo>
                <a:lnTo>
                  <a:pt x="476" y="1513"/>
                </a:lnTo>
                <a:lnTo>
                  <a:pt x="499" y="1523"/>
                </a:lnTo>
                <a:lnTo>
                  <a:pt x="521" y="1535"/>
                </a:lnTo>
                <a:lnTo>
                  <a:pt x="543" y="1551"/>
                </a:lnTo>
                <a:lnTo>
                  <a:pt x="566" y="1571"/>
                </a:lnTo>
                <a:lnTo>
                  <a:pt x="589" y="1594"/>
                </a:lnTo>
                <a:lnTo>
                  <a:pt x="612" y="1621"/>
                </a:lnTo>
                <a:lnTo>
                  <a:pt x="636" y="1652"/>
                </a:lnTo>
                <a:lnTo>
                  <a:pt x="659" y="1685"/>
                </a:lnTo>
                <a:lnTo>
                  <a:pt x="683" y="1723"/>
                </a:lnTo>
                <a:lnTo>
                  <a:pt x="708" y="1763"/>
                </a:lnTo>
                <a:lnTo>
                  <a:pt x="733" y="1809"/>
                </a:lnTo>
                <a:lnTo>
                  <a:pt x="757" y="1858"/>
                </a:lnTo>
                <a:lnTo>
                  <a:pt x="783" y="1909"/>
                </a:lnTo>
                <a:lnTo>
                  <a:pt x="808" y="1964"/>
                </a:lnTo>
                <a:lnTo>
                  <a:pt x="877" y="2117"/>
                </a:lnTo>
                <a:lnTo>
                  <a:pt x="877" y="2117"/>
                </a:lnTo>
                <a:lnTo>
                  <a:pt x="924" y="2039"/>
                </a:lnTo>
                <a:lnTo>
                  <a:pt x="973" y="1963"/>
                </a:lnTo>
                <a:lnTo>
                  <a:pt x="1024" y="1885"/>
                </a:lnTo>
                <a:lnTo>
                  <a:pt x="1075" y="1808"/>
                </a:lnTo>
                <a:lnTo>
                  <a:pt x="1129" y="1731"/>
                </a:lnTo>
                <a:lnTo>
                  <a:pt x="1184" y="1655"/>
                </a:lnTo>
                <a:lnTo>
                  <a:pt x="1242" y="1578"/>
                </a:lnTo>
                <a:lnTo>
                  <a:pt x="1299" y="1503"/>
                </a:lnTo>
                <a:lnTo>
                  <a:pt x="1360" y="1427"/>
                </a:lnTo>
                <a:lnTo>
                  <a:pt x="1422" y="1351"/>
                </a:lnTo>
                <a:lnTo>
                  <a:pt x="1485" y="1277"/>
                </a:lnTo>
                <a:lnTo>
                  <a:pt x="1551" y="1201"/>
                </a:lnTo>
                <a:lnTo>
                  <a:pt x="1618" y="1127"/>
                </a:lnTo>
                <a:lnTo>
                  <a:pt x="1685" y="1052"/>
                </a:lnTo>
                <a:lnTo>
                  <a:pt x="1757" y="978"/>
                </a:lnTo>
                <a:lnTo>
                  <a:pt x="1828" y="904"/>
                </a:lnTo>
                <a:lnTo>
                  <a:pt x="1828" y="904"/>
                </a:lnTo>
                <a:lnTo>
                  <a:pt x="1901" y="831"/>
                </a:lnTo>
                <a:lnTo>
                  <a:pt x="1973" y="761"/>
                </a:lnTo>
                <a:lnTo>
                  <a:pt x="2045" y="693"/>
                </a:lnTo>
                <a:lnTo>
                  <a:pt x="2117" y="627"/>
                </a:lnTo>
                <a:lnTo>
                  <a:pt x="2189" y="564"/>
                </a:lnTo>
                <a:lnTo>
                  <a:pt x="2260" y="502"/>
                </a:lnTo>
                <a:lnTo>
                  <a:pt x="2331" y="441"/>
                </a:lnTo>
                <a:lnTo>
                  <a:pt x="2402" y="383"/>
                </a:lnTo>
                <a:lnTo>
                  <a:pt x="2474" y="328"/>
                </a:lnTo>
                <a:lnTo>
                  <a:pt x="2544" y="274"/>
                </a:lnTo>
                <a:lnTo>
                  <a:pt x="2614" y="223"/>
                </a:lnTo>
                <a:lnTo>
                  <a:pt x="2685" y="175"/>
                </a:lnTo>
                <a:lnTo>
                  <a:pt x="2755" y="128"/>
                </a:lnTo>
                <a:lnTo>
                  <a:pt x="2825" y="83"/>
                </a:lnTo>
                <a:lnTo>
                  <a:pt x="2893" y="40"/>
                </a:lnTo>
                <a:lnTo>
                  <a:pt x="2963" y="0"/>
                </a:lnTo>
                <a:lnTo>
                  <a:pt x="2963" y="0"/>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pPr defTabSz="914400"/>
            <a:endParaRPr lang="en-US" sz="1200">
              <a:solidFill>
                <a:srgbClr val="00777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187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E57583E7-D7FB-403C-8CF0-BFD9DBF0427C}"/>
              </a:ext>
            </a:extLst>
          </p:cNvPr>
          <p:cNvSpPr>
            <a:spLocks noGrp="1"/>
          </p:cNvSpPr>
          <p:nvPr>
            <p:ph type="body" sz="quarter" idx="13"/>
          </p:nvPr>
        </p:nvSpPr>
        <p:spPr/>
        <p:txBody>
          <a:bodyPr anchor="b"/>
          <a:lstStyle/>
          <a:p>
            <a:pPr marL="0" indent="0">
              <a:buNone/>
            </a:pPr>
            <a:r>
              <a:rPr lang="en-US" dirty="0"/>
              <a:t>PROJECT PIPELINE</a:t>
            </a:r>
          </a:p>
        </p:txBody>
      </p:sp>
    </p:spTree>
    <p:extLst>
      <p:ext uri="{BB962C8B-B14F-4D97-AF65-F5344CB8AC3E}">
        <p14:creationId xmlns:p14="http://schemas.microsoft.com/office/powerpoint/2010/main" val="2809399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5630D-3610-4B98-8760-A25E0318B221}"/>
              </a:ext>
            </a:extLst>
          </p:cNvPr>
          <p:cNvSpPr>
            <a:spLocks noGrp="1"/>
          </p:cNvSpPr>
          <p:nvPr>
            <p:ph type="title"/>
          </p:nvPr>
        </p:nvSpPr>
        <p:spPr/>
        <p:txBody>
          <a:bodyPr/>
          <a:lstStyle/>
          <a:p>
            <a:r>
              <a:rPr lang="en-US" dirty="0"/>
              <a:t>Project pipeline</a:t>
            </a:r>
          </a:p>
        </p:txBody>
      </p:sp>
      <p:sp>
        <p:nvSpPr>
          <p:cNvPr id="3" name="Date Placeholder 2">
            <a:extLst>
              <a:ext uri="{FF2B5EF4-FFF2-40B4-BE49-F238E27FC236}">
                <a16:creationId xmlns:a16="http://schemas.microsoft.com/office/drawing/2014/main" id="{319EEF1A-04E1-429D-BBAF-EB64BC9BC702}"/>
              </a:ext>
            </a:extLst>
          </p:cNvPr>
          <p:cNvSpPr>
            <a:spLocks noGrp="1"/>
          </p:cNvSpPr>
          <p:nvPr>
            <p:ph type="dt" sz="half" idx="10"/>
          </p:nvPr>
        </p:nvSpPr>
        <p:spPr/>
        <p:txBody>
          <a:bodyPr/>
          <a:lstStyle/>
          <a:p>
            <a:pPr marL="0" marR="0" lvl="0" indent="0" algn="l" defTabSz="457198" rtl="0" eaLnBrk="1" fontAlgn="auto" latinLnBrk="0" hangingPunct="1">
              <a:lnSpc>
                <a:spcPct val="100000"/>
              </a:lnSpc>
              <a:spcBef>
                <a:spcPts val="0"/>
              </a:spcBef>
              <a:spcAft>
                <a:spcPts val="0"/>
              </a:spcAft>
              <a:buClrTx/>
              <a:buSzTx/>
              <a:buFontTx/>
              <a:buNone/>
              <a:tabLst/>
              <a:defRPr/>
            </a:pPr>
            <a:fld id="{B0E00822-C767-432D-A16D-201409B32568}" type="datetime7">
              <a:rPr kumimoji="0" lang="en-US" sz="1176" b="0" i="0" u="none" strike="noStrike" kern="1200" cap="none" spc="0" normalizeH="0" baseline="0" noProof="0">
                <a:ln>
                  <a:noFill/>
                </a:ln>
                <a:solidFill>
                  <a:prstClr val="black">
                    <a:tint val="75000"/>
                  </a:prstClr>
                </a:solidFill>
                <a:effectLst/>
                <a:uLnTx/>
                <a:uFillTx/>
                <a:latin typeface="Univers Light"/>
                <a:ea typeface="+mn-ea"/>
                <a:cs typeface="+mn-cs"/>
              </a:rPr>
              <a:pPr marL="0" marR="0" lvl="0" indent="0" algn="l" defTabSz="457198" rtl="0" eaLnBrk="1" fontAlgn="auto" latinLnBrk="0" hangingPunct="1">
                <a:lnSpc>
                  <a:spcPct val="100000"/>
                </a:lnSpc>
                <a:spcBef>
                  <a:spcPts val="0"/>
                </a:spcBef>
                <a:spcAft>
                  <a:spcPts val="0"/>
                </a:spcAft>
                <a:buClrTx/>
                <a:buSzTx/>
                <a:buFontTx/>
                <a:buNone/>
                <a:tabLst/>
                <a:defRPr/>
              </a:pPr>
              <a:t>Jan-19</a:t>
            </a:fld>
            <a:endParaRPr kumimoji="0" lang="en-US" sz="1176" b="0" i="0" u="none" strike="noStrike" kern="1200" cap="none" spc="0" normalizeH="0" baseline="0" noProof="0" dirty="0">
              <a:ln>
                <a:noFill/>
              </a:ln>
              <a:solidFill>
                <a:prstClr val="black">
                  <a:tint val="75000"/>
                </a:prstClr>
              </a:solidFill>
              <a:effectLst/>
              <a:uLnTx/>
              <a:uFillTx/>
              <a:latin typeface="Univers Light"/>
              <a:ea typeface="+mn-ea"/>
              <a:cs typeface="+mn-cs"/>
            </a:endParaRPr>
          </a:p>
        </p:txBody>
      </p:sp>
      <p:sp>
        <p:nvSpPr>
          <p:cNvPr id="4" name="Footer Placeholder 3">
            <a:extLst>
              <a:ext uri="{FF2B5EF4-FFF2-40B4-BE49-F238E27FC236}">
                <a16:creationId xmlns:a16="http://schemas.microsoft.com/office/drawing/2014/main" id="{306F11FD-E65E-4BF2-861A-25046F47F63E}"/>
              </a:ext>
            </a:extLst>
          </p:cNvPr>
          <p:cNvSpPr>
            <a:spLocks noGrp="1"/>
          </p:cNvSpPr>
          <p:nvPr>
            <p:ph type="ftr" sz="quarter" idx="11"/>
          </p:nvPr>
        </p:nvSpPr>
        <p:spPr/>
        <p:txBody>
          <a:bodyPr/>
          <a:lstStyle/>
          <a:p>
            <a:pPr marL="0" marR="0" lvl="0" indent="0" algn="ctr" defTabSz="457198" rtl="0" eaLnBrk="1" fontAlgn="auto" latinLnBrk="0" hangingPunct="1">
              <a:lnSpc>
                <a:spcPct val="100000"/>
              </a:lnSpc>
              <a:spcBef>
                <a:spcPts val="0"/>
              </a:spcBef>
              <a:spcAft>
                <a:spcPts val="0"/>
              </a:spcAft>
              <a:buClrTx/>
              <a:buSzTx/>
              <a:buFontTx/>
              <a:buNone/>
              <a:tabLst/>
              <a:defRPr/>
            </a:pPr>
            <a:r>
              <a:rPr kumimoji="0" lang="en-US" sz="1176" b="0" i="0" u="none" strike="noStrike" kern="1200" cap="none" spc="0" normalizeH="0" baseline="0" noProof="0">
                <a:ln>
                  <a:noFill/>
                </a:ln>
                <a:solidFill>
                  <a:prstClr val="black">
                    <a:tint val="75000"/>
                  </a:prstClr>
                </a:solidFill>
                <a:effectLst/>
                <a:uLnTx/>
                <a:uFillTx/>
                <a:latin typeface="Univers Light"/>
                <a:ea typeface="+mn-ea"/>
                <a:cs typeface="+mn-cs"/>
              </a:rPr>
              <a:t>CONFIDENTIAL</a:t>
            </a:r>
          </a:p>
        </p:txBody>
      </p:sp>
      <p:sp>
        <p:nvSpPr>
          <p:cNvPr id="5" name="Slide Number Placeholder 4">
            <a:extLst>
              <a:ext uri="{FF2B5EF4-FFF2-40B4-BE49-F238E27FC236}">
                <a16:creationId xmlns:a16="http://schemas.microsoft.com/office/drawing/2014/main" id="{B585A890-5592-4C76-8110-84605C4B172C}"/>
              </a:ext>
            </a:extLst>
          </p:cNvPr>
          <p:cNvSpPr>
            <a:spLocks noGrp="1"/>
          </p:cNvSpPr>
          <p:nvPr>
            <p:ph type="sldNum" sz="quarter" idx="12"/>
          </p:nvPr>
        </p:nvSpPr>
        <p:spPr/>
        <p:txBody>
          <a:bodyPr/>
          <a:lstStyle/>
          <a:p>
            <a:pPr marL="0" marR="0" lvl="0" indent="0" algn="r" defTabSz="457198"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176" b="0" i="0" u="none" strike="noStrike" kern="1200" cap="none" spc="0" normalizeH="0" baseline="0" noProof="0">
                <a:ln>
                  <a:noFill/>
                </a:ln>
                <a:solidFill>
                  <a:prstClr val="black">
                    <a:tint val="75000"/>
                  </a:prstClr>
                </a:solidFill>
                <a:effectLst/>
                <a:uLnTx/>
                <a:uFillTx/>
                <a:latin typeface="Univers Light"/>
                <a:ea typeface="+mn-ea"/>
                <a:cs typeface="+mn-cs"/>
              </a:rPr>
              <a:pPr marL="0" marR="0" lvl="0" indent="0" algn="r" defTabSz="457198" rtl="0" eaLnBrk="1" fontAlgn="auto" latinLnBrk="0" hangingPunct="1">
                <a:lnSpc>
                  <a:spcPct val="100000"/>
                </a:lnSpc>
                <a:spcBef>
                  <a:spcPts val="0"/>
                </a:spcBef>
                <a:spcAft>
                  <a:spcPts val="0"/>
                </a:spcAft>
                <a:buClrTx/>
                <a:buSzTx/>
                <a:buFontTx/>
                <a:buNone/>
                <a:tabLst/>
                <a:defRPr/>
              </a:pPr>
              <a:t>9</a:t>
            </a:fld>
            <a:endParaRPr kumimoji="0" lang="en-US" sz="1176" b="0" i="0" u="none" strike="noStrike" kern="1200" cap="none" spc="0" normalizeH="0" baseline="0" noProof="0" dirty="0">
              <a:ln>
                <a:noFill/>
              </a:ln>
              <a:solidFill>
                <a:prstClr val="black">
                  <a:tint val="75000"/>
                </a:prstClr>
              </a:solidFill>
              <a:effectLst/>
              <a:uLnTx/>
              <a:uFillTx/>
              <a:latin typeface="Univers Light"/>
              <a:ea typeface="+mn-ea"/>
              <a:cs typeface="+mn-cs"/>
            </a:endParaRPr>
          </a:p>
        </p:txBody>
      </p:sp>
      <p:sp>
        <p:nvSpPr>
          <p:cNvPr id="6" name="Content Placeholder 5">
            <a:extLst>
              <a:ext uri="{FF2B5EF4-FFF2-40B4-BE49-F238E27FC236}">
                <a16:creationId xmlns:a16="http://schemas.microsoft.com/office/drawing/2014/main" id="{FA105E0E-54CC-48C7-9F36-01F6C7427712}"/>
              </a:ext>
            </a:extLst>
          </p:cNvPr>
          <p:cNvSpPr>
            <a:spLocks noGrp="1"/>
          </p:cNvSpPr>
          <p:nvPr>
            <p:ph sz="quarter" idx="13"/>
          </p:nvPr>
        </p:nvSpPr>
        <p:spPr/>
        <p:txBody>
          <a:bodyPr/>
          <a:lstStyle/>
          <a:p>
            <a:r>
              <a:rPr lang="en-US" dirty="0"/>
              <a:t>AFFORDABLE HOUSING PROGRAM</a:t>
            </a:r>
          </a:p>
        </p:txBody>
      </p:sp>
      <p:grpSp>
        <p:nvGrpSpPr>
          <p:cNvPr id="44" name="Group 43">
            <a:extLst>
              <a:ext uri="{FF2B5EF4-FFF2-40B4-BE49-F238E27FC236}">
                <a16:creationId xmlns:a16="http://schemas.microsoft.com/office/drawing/2014/main" id="{C33C87DF-94F6-4AEB-B1E2-7AB141AE7000}"/>
              </a:ext>
            </a:extLst>
          </p:cNvPr>
          <p:cNvGrpSpPr/>
          <p:nvPr/>
        </p:nvGrpSpPr>
        <p:grpSpPr>
          <a:xfrm>
            <a:off x="342697" y="1140010"/>
            <a:ext cx="11263718" cy="4826373"/>
            <a:chOff x="349663" y="1035990"/>
            <a:chExt cx="11492674" cy="4924477"/>
          </a:xfrm>
        </p:grpSpPr>
        <p:sp>
          <p:nvSpPr>
            <p:cNvPr id="8" name="Rectangle 16">
              <a:extLst>
                <a:ext uri="{FF2B5EF4-FFF2-40B4-BE49-F238E27FC236}">
                  <a16:creationId xmlns:a16="http://schemas.microsoft.com/office/drawing/2014/main" id="{BF693FA3-F860-4682-91BE-BB3D99639AAB}"/>
                </a:ext>
              </a:extLst>
            </p:cNvPr>
            <p:cNvSpPr>
              <a:spLocks noChangeArrowheads="1"/>
            </p:cNvSpPr>
            <p:nvPr/>
          </p:nvSpPr>
          <p:spPr bwMode="gray">
            <a:xfrm>
              <a:off x="584333" y="1070795"/>
              <a:ext cx="1182262"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lang="en-US" sz="1000" kern="0" dirty="0">
                  <a:solidFill>
                    <a:srgbClr val="032043"/>
                  </a:solidFill>
                  <a:latin typeface="Arial" panose="020B0604020202020204" pitchFamily="34" charset="0"/>
                  <a:cs typeface="Arial" panose="020B0604020202020204" pitchFamily="34" charset="0"/>
                </a:rPr>
                <a:t>YEAR 1</a:t>
              </a:r>
              <a:endPar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endParaRPr>
            </a:p>
          </p:txBody>
        </p:sp>
        <p:sp>
          <p:nvSpPr>
            <p:cNvPr id="9" name="Line 17">
              <a:extLst>
                <a:ext uri="{FF2B5EF4-FFF2-40B4-BE49-F238E27FC236}">
                  <a16:creationId xmlns:a16="http://schemas.microsoft.com/office/drawing/2014/main" id="{50EB3A8B-8644-491C-84C2-50089D499689}"/>
                </a:ext>
              </a:extLst>
            </p:cNvPr>
            <p:cNvSpPr>
              <a:spLocks noChangeShapeType="1"/>
            </p:cNvSpPr>
            <p:nvPr/>
          </p:nvSpPr>
          <p:spPr bwMode="gray">
            <a:xfrm>
              <a:off x="405603" y="1226908"/>
              <a:ext cx="11217777" cy="0"/>
            </a:xfrm>
            <a:prstGeom prst="line">
              <a:avLst/>
            </a:prstGeom>
            <a:noFill/>
            <a:ln w="9525">
              <a:solidFill>
                <a:srgbClr val="4E984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chemeClr val="accent2">
                        <a:gamma/>
                        <a:shade val="60000"/>
                        <a:invGamma/>
                      </a:schemeClr>
                    </a:outerShdw>
                  </a:effectLst>
                </a14:hiddenEffects>
              </a:ext>
            </a:extLst>
          </p:spPr>
          <p:txBody>
            <a:bodyPr wrap="none" lIns="85536" tIns="42769" rIns="85536" bIns="42769"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C87938"/>
                </a:solidFill>
                <a:effectLst/>
                <a:uLnTx/>
                <a:uFillTx/>
                <a:latin typeface="Arial" panose="020B0604020202020204" pitchFamily="34" charset="0"/>
                <a:ea typeface="+mn-ea"/>
                <a:cs typeface="Arial" panose="020B0604020202020204" pitchFamily="34" charset="0"/>
              </a:endParaRPr>
            </a:p>
          </p:txBody>
        </p:sp>
        <p:grpSp>
          <p:nvGrpSpPr>
            <p:cNvPr id="10" name="Group 9">
              <a:extLst>
                <a:ext uri="{FF2B5EF4-FFF2-40B4-BE49-F238E27FC236}">
                  <a16:creationId xmlns:a16="http://schemas.microsoft.com/office/drawing/2014/main" id="{4858D6EA-10FE-451D-87A5-4390E561B934}"/>
                </a:ext>
              </a:extLst>
            </p:cNvPr>
            <p:cNvGrpSpPr/>
            <p:nvPr/>
          </p:nvGrpSpPr>
          <p:grpSpPr>
            <a:xfrm>
              <a:off x="349663" y="1362976"/>
              <a:ext cx="11492674" cy="4462172"/>
              <a:chOff x="196850" y="955675"/>
              <a:chExt cx="8772688" cy="2708275"/>
            </a:xfrm>
          </p:grpSpPr>
          <p:sp>
            <p:nvSpPr>
              <p:cNvPr id="26" name="Freeform 18">
                <a:extLst>
                  <a:ext uri="{FF2B5EF4-FFF2-40B4-BE49-F238E27FC236}">
                    <a16:creationId xmlns:a16="http://schemas.microsoft.com/office/drawing/2014/main" id="{1A025156-FDCC-430A-975C-FBDEF4B52C61}"/>
                  </a:ext>
                </a:extLst>
              </p:cNvPr>
              <p:cNvSpPr>
                <a:spLocks/>
              </p:cNvSpPr>
              <p:nvPr/>
            </p:nvSpPr>
            <p:spPr bwMode="gray">
              <a:xfrm flipH="1">
                <a:off x="265112" y="955675"/>
                <a:ext cx="8518111" cy="2703513"/>
              </a:xfrm>
              <a:custGeom>
                <a:avLst/>
                <a:gdLst>
                  <a:gd name="T0" fmla="*/ 0 w 3284"/>
                  <a:gd name="T1" fmla="*/ 0 h 1253"/>
                  <a:gd name="T2" fmla="*/ 645 w 3284"/>
                  <a:gd name="T3" fmla="*/ 135 h 1253"/>
                  <a:gd name="T4" fmla="*/ 1304 w 3284"/>
                  <a:gd name="T5" fmla="*/ 263 h 1253"/>
                  <a:gd name="T6" fmla="*/ 1640 w 3284"/>
                  <a:gd name="T7" fmla="*/ 318 h 1253"/>
                  <a:gd name="T8" fmla="*/ 1968 w 3284"/>
                  <a:gd name="T9" fmla="*/ 348 h 1253"/>
                  <a:gd name="T10" fmla="*/ 2618 w 3284"/>
                  <a:gd name="T11" fmla="*/ 386 h 1253"/>
                  <a:gd name="T12" fmla="*/ 3284 w 3284"/>
                  <a:gd name="T13" fmla="*/ 411 h 1253"/>
                  <a:gd name="T14" fmla="*/ 3276 w 3284"/>
                  <a:gd name="T15" fmla="*/ 843 h 1253"/>
                  <a:gd name="T16" fmla="*/ 2616 w 3284"/>
                  <a:gd name="T17" fmla="*/ 869 h 1253"/>
                  <a:gd name="T18" fmla="*/ 1955 w 3284"/>
                  <a:gd name="T19" fmla="*/ 906 h 1253"/>
                  <a:gd name="T20" fmla="*/ 1587 w 3284"/>
                  <a:gd name="T21" fmla="*/ 944 h 1253"/>
                  <a:gd name="T22" fmla="*/ 1307 w 3284"/>
                  <a:gd name="T23" fmla="*/ 992 h 1253"/>
                  <a:gd name="T24" fmla="*/ 656 w 3284"/>
                  <a:gd name="T25" fmla="*/ 1113 h 1253"/>
                  <a:gd name="T26" fmla="*/ 0 w 3284"/>
                  <a:gd name="T27" fmla="*/ 1253 h 1253"/>
                  <a:gd name="T28" fmla="*/ 0 w 3284"/>
                  <a:gd name="T2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84" h="1253">
                    <a:moveTo>
                      <a:pt x="0" y="0"/>
                    </a:moveTo>
                    <a:lnTo>
                      <a:pt x="645" y="135"/>
                    </a:lnTo>
                    <a:lnTo>
                      <a:pt x="1304" y="263"/>
                    </a:lnTo>
                    <a:lnTo>
                      <a:pt x="1640" y="318"/>
                    </a:lnTo>
                    <a:lnTo>
                      <a:pt x="1968" y="348"/>
                    </a:lnTo>
                    <a:lnTo>
                      <a:pt x="2618" y="386"/>
                    </a:lnTo>
                    <a:lnTo>
                      <a:pt x="3284" y="411"/>
                    </a:lnTo>
                    <a:lnTo>
                      <a:pt x="3276" y="843"/>
                    </a:lnTo>
                    <a:lnTo>
                      <a:pt x="2616" y="869"/>
                    </a:lnTo>
                    <a:lnTo>
                      <a:pt x="1955" y="906"/>
                    </a:lnTo>
                    <a:lnTo>
                      <a:pt x="1587" y="944"/>
                    </a:lnTo>
                    <a:lnTo>
                      <a:pt x="1307" y="992"/>
                    </a:lnTo>
                    <a:lnTo>
                      <a:pt x="656" y="1113"/>
                    </a:lnTo>
                    <a:lnTo>
                      <a:pt x="0" y="1253"/>
                    </a:lnTo>
                    <a:lnTo>
                      <a:pt x="0" y="0"/>
                    </a:lnTo>
                    <a:close/>
                  </a:path>
                </a:pathLst>
              </a:custGeom>
              <a:gradFill rotWithShape="1">
                <a:gsLst>
                  <a:gs pos="0">
                    <a:srgbClr val="C0BCB8"/>
                  </a:gs>
                  <a:gs pos="50000">
                    <a:srgbClr val="FFFFFF"/>
                  </a:gs>
                  <a:gs pos="100000">
                    <a:srgbClr val="C0BCB8"/>
                  </a:gs>
                </a:gsLst>
                <a:lin ang="5400000" scaled="1"/>
              </a:gradFill>
              <a:ln>
                <a:noFill/>
              </a:ln>
              <a:effectLst/>
              <a:extLst>
                <a:ext uri="{91240B29-F687-4F45-9708-019B960494DF}">
                  <a14:hiddenLine xmlns:a14="http://schemas.microsoft.com/office/drawing/2010/main" w="9525" cap="flat" cmpd="sng">
                    <a:solidFill>
                      <a:srgbClr val="FFFFFF"/>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7" name="Freeform 19">
                <a:extLst>
                  <a:ext uri="{FF2B5EF4-FFF2-40B4-BE49-F238E27FC236}">
                    <a16:creationId xmlns:a16="http://schemas.microsoft.com/office/drawing/2014/main" id="{E4CE5D46-DF68-4CFA-9EF1-591941C4399A}"/>
                  </a:ext>
                </a:extLst>
              </p:cNvPr>
              <p:cNvSpPr>
                <a:spLocks/>
              </p:cNvSpPr>
              <p:nvPr/>
            </p:nvSpPr>
            <p:spPr bwMode="gray">
              <a:xfrm flipH="1">
                <a:off x="265112" y="1136650"/>
                <a:ext cx="8518111" cy="2341563"/>
              </a:xfrm>
              <a:custGeom>
                <a:avLst/>
                <a:gdLst>
                  <a:gd name="T0" fmla="*/ 0 w 3284"/>
                  <a:gd name="T1" fmla="*/ 0 h 1253"/>
                  <a:gd name="T2" fmla="*/ 645 w 3284"/>
                  <a:gd name="T3" fmla="*/ 135 h 1253"/>
                  <a:gd name="T4" fmla="*/ 1304 w 3284"/>
                  <a:gd name="T5" fmla="*/ 263 h 1253"/>
                  <a:gd name="T6" fmla="*/ 1640 w 3284"/>
                  <a:gd name="T7" fmla="*/ 318 h 1253"/>
                  <a:gd name="T8" fmla="*/ 1968 w 3284"/>
                  <a:gd name="T9" fmla="*/ 348 h 1253"/>
                  <a:gd name="T10" fmla="*/ 2618 w 3284"/>
                  <a:gd name="T11" fmla="*/ 386 h 1253"/>
                  <a:gd name="T12" fmla="*/ 3284 w 3284"/>
                  <a:gd name="T13" fmla="*/ 411 h 1253"/>
                  <a:gd name="T14" fmla="*/ 3276 w 3284"/>
                  <a:gd name="T15" fmla="*/ 843 h 1253"/>
                  <a:gd name="T16" fmla="*/ 2616 w 3284"/>
                  <a:gd name="T17" fmla="*/ 869 h 1253"/>
                  <a:gd name="T18" fmla="*/ 1955 w 3284"/>
                  <a:gd name="T19" fmla="*/ 906 h 1253"/>
                  <a:gd name="T20" fmla="*/ 1587 w 3284"/>
                  <a:gd name="T21" fmla="*/ 944 h 1253"/>
                  <a:gd name="T22" fmla="*/ 1307 w 3284"/>
                  <a:gd name="T23" fmla="*/ 992 h 1253"/>
                  <a:gd name="T24" fmla="*/ 656 w 3284"/>
                  <a:gd name="T25" fmla="*/ 1113 h 1253"/>
                  <a:gd name="T26" fmla="*/ 0 w 3284"/>
                  <a:gd name="T27" fmla="*/ 1253 h 1253"/>
                  <a:gd name="T28" fmla="*/ 0 w 3284"/>
                  <a:gd name="T2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84" h="1253">
                    <a:moveTo>
                      <a:pt x="0" y="0"/>
                    </a:moveTo>
                    <a:lnTo>
                      <a:pt x="645" y="135"/>
                    </a:lnTo>
                    <a:lnTo>
                      <a:pt x="1304" y="263"/>
                    </a:lnTo>
                    <a:lnTo>
                      <a:pt x="1640" y="318"/>
                    </a:lnTo>
                    <a:lnTo>
                      <a:pt x="1968" y="348"/>
                    </a:lnTo>
                    <a:lnTo>
                      <a:pt x="2618" y="386"/>
                    </a:lnTo>
                    <a:lnTo>
                      <a:pt x="3284" y="411"/>
                    </a:lnTo>
                    <a:lnTo>
                      <a:pt x="3276" y="843"/>
                    </a:lnTo>
                    <a:lnTo>
                      <a:pt x="2616" y="869"/>
                    </a:lnTo>
                    <a:lnTo>
                      <a:pt x="1955" y="906"/>
                    </a:lnTo>
                    <a:lnTo>
                      <a:pt x="1587" y="944"/>
                    </a:lnTo>
                    <a:lnTo>
                      <a:pt x="1307" y="992"/>
                    </a:lnTo>
                    <a:lnTo>
                      <a:pt x="656" y="1113"/>
                    </a:lnTo>
                    <a:lnTo>
                      <a:pt x="0" y="1253"/>
                    </a:lnTo>
                    <a:lnTo>
                      <a:pt x="0" y="0"/>
                    </a:lnTo>
                    <a:close/>
                  </a:path>
                </a:pathLst>
              </a:custGeom>
              <a:gradFill rotWithShape="1">
                <a:gsLst>
                  <a:gs pos="0">
                    <a:srgbClr val="C0BCB8"/>
                  </a:gs>
                  <a:gs pos="50000">
                    <a:srgbClr val="FFFFFF"/>
                  </a:gs>
                  <a:gs pos="100000">
                    <a:srgbClr val="C0BCB8"/>
                  </a:gs>
                </a:gsLst>
                <a:lin ang="5400000" scaled="1"/>
              </a:gradFill>
              <a:ln>
                <a:noFill/>
              </a:ln>
              <a:effectLst/>
              <a:extLst>
                <a:ext uri="{91240B29-F687-4F45-9708-019B960494DF}">
                  <a14:hiddenLine xmlns:a14="http://schemas.microsoft.com/office/drawing/2010/main" w="9525" cap="flat" cmpd="sng">
                    <a:solidFill>
                      <a:srgbClr val="FFFFFF"/>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8" name="Freeform 20">
                <a:extLst>
                  <a:ext uri="{FF2B5EF4-FFF2-40B4-BE49-F238E27FC236}">
                    <a16:creationId xmlns:a16="http://schemas.microsoft.com/office/drawing/2014/main" id="{0B0340E6-0452-416A-969E-1148C6CFF55A}"/>
                  </a:ext>
                </a:extLst>
              </p:cNvPr>
              <p:cNvSpPr>
                <a:spLocks/>
              </p:cNvSpPr>
              <p:nvPr/>
            </p:nvSpPr>
            <p:spPr bwMode="gray">
              <a:xfrm flipH="1">
                <a:off x="260350" y="955675"/>
                <a:ext cx="8483958" cy="893763"/>
              </a:xfrm>
              <a:custGeom>
                <a:avLst/>
                <a:gdLst>
                  <a:gd name="T0" fmla="*/ 0 w 3613"/>
                  <a:gd name="T1" fmla="*/ 0 h 260"/>
                  <a:gd name="T2" fmla="*/ 1808 w 3613"/>
                  <a:gd name="T3" fmla="*/ 198 h 260"/>
                  <a:gd name="T4" fmla="*/ 3613 w 3613"/>
                  <a:gd name="T5" fmla="*/ 260 h 260"/>
                </a:gdLst>
                <a:ahLst/>
                <a:cxnLst>
                  <a:cxn ang="0">
                    <a:pos x="T0" y="T1"/>
                  </a:cxn>
                  <a:cxn ang="0">
                    <a:pos x="T2" y="T3"/>
                  </a:cxn>
                  <a:cxn ang="0">
                    <a:pos x="T4" y="T5"/>
                  </a:cxn>
                </a:cxnLst>
                <a:rect l="0" t="0" r="r" b="b"/>
                <a:pathLst>
                  <a:path w="3613" h="260">
                    <a:moveTo>
                      <a:pt x="0" y="0"/>
                    </a:moveTo>
                    <a:cubicBezTo>
                      <a:pt x="301" y="33"/>
                      <a:pt x="1206" y="155"/>
                      <a:pt x="1808" y="198"/>
                    </a:cubicBezTo>
                    <a:cubicBezTo>
                      <a:pt x="2410" y="241"/>
                      <a:pt x="3237" y="247"/>
                      <a:pt x="3613" y="260"/>
                    </a:cubicBezTo>
                  </a:path>
                </a:pathLst>
              </a:custGeom>
              <a:noFill/>
              <a:ln w="9525">
                <a:solidFill>
                  <a:srgbClr val="D6D3D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9" name="Oval 21">
                <a:extLst>
                  <a:ext uri="{FF2B5EF4-FFF2-40B4-BE49-F238E27FC236}">
                    <a16:creationId xmlns:a16="http://schemas.microsoft.com/office/drawing/2014/main" id="{112E953E-7471-47D0-B52B-AD9BB70B25DD}"/>
                  </a:ext>
                </a:extLst>
              </p:cNvPr>
              <p:cNvSpPr>
                <a:spLocks noChangeArrowheads="1"/>
              </p:cNvSpPr>
              <p:nvPr/>
            </p:nvSpPr>
            <p:spPr bwMode="gray">
              <a:xfrm flipH="1">
                <a:off x="196850" y="1851025"/>
                <a:ext cx="106363" cy="917575"/>
              </a:xfrm>
              <a:prstGeom prst="ellipse">
                <a:avLst/>
              </a:prstGeom>
              <a:gradFill rotWithShape="1">
                <a:gsLst>
                  <a:gs pos="0">
                    <a:srgbClr val="FFFFFF"/>
                  </a:gs>
                  <a:gs pos="100000">
                    <a:srgbClr val="C0BCB8"/>
                  </a:gs>
                </a:gsLst>
                <a:lin ang="0" scaled="1"/>
              </a:gradFill>
              <a:ln w="9525" algn="ctr">
                <a:solidFill>
                  <a:srgbClr val="C0BCB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9705" tIns="49853" rIns="99705" bIns="49853"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0" name="Oval 22">
                <a:extLst>
                  <a:ext uri="{FF2B5EF4-FFF2-40B4-BE49-F238E27FC236}">
                    <a16:creationId xmlns:a16="http://schemas.microsoft.com/office/drawing/2014/main" id="{FBE9F582-138A-4DD1-A5BA-CBAD73EFD592}"/>
                  </a:ext>
                </a:extLst>
              </p:cNvPr>
              <p:cNvSpPr>
                <a:spLocks noChangeArrowheads="1"/>
              </p:cNvSpPr>
              <p:nvPr/>
            </p:nvSpPr>
            <p:spPr bwMode="gray">
              <a:xfrm flipH="1">
                <a:off x="8583775" y="955675"/>
                <a:ext cx="385763" cy="2708275"/>
              </a:xfrm>
              <a:prstGeom prst="ellipse">
                <a:avLst/>
              </a:prstGeom>
              <a:gradFill rotWithShape="1">
                <a:gsLst>
                  <a:gs pos="0">
                    <a:srgbClr val="FFFFFF"/>
                  </a:gs>
                  <a:gs pos="100000">
                    <a:srgbClr val="D6D3D0"/>
                  </a:gs>
                </a:gsLst>
                <a:lin ang="0" scaled="1"/>
              </a:gradFill>
              <a:ln w="9525" algn="ctr">
                <a:solidFill>
                  <a:srgbClr val="C0BCB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1" name="Oval 23">
                <a:extLst>
                  <a:ext uri="{FF2B5EF4-FFF2-40B4-BE49-F238E27FC236}">
                    <a16:creationId xmlns:a16="http://schemas.microsoft.com/office/drawing/2014/main" id="{C97EED14-7F19-488B-B437-2D0C99EDD2D3}"/>
                  </a:ext>
                </a:extLst>
              </p:cNvPr>
              <p:cNvSpPr>
                <a:spLocks noChangeArrowheads="1"/>
              </p:cNvSpPr>
              <p:nvPr/>
            </p:nvSpPr>
            <p:spPr bwMode="gray">
              <a:xfrm flipH="1">
                <a:off x="1927972" y="1858042"/>
                <a:ext cx="122804" cy="932783"/>
              </a:xfrm>
              <a:prstGeom prst="ellipse">
                <a:avLst/>
              </a:prstGeom>
              <a:gradFill rotWithShape="1">
                <a:gsLst>
                  <a:gs pos="0">
                    <a:srgbClr val="FFFFFF"/>
                  </a:gs>
                  <a:gs pos="100000">
                    <a:srgbClr val="C0BCB8"/>
                  </a:gs>
                </a:gsLst>
                <a:lin ang="0" scaled="1"/>
              </a:gradFill>
              <a:ln w="9525" algn="ctr">
                <a:solidFill>
                  <a:srgbClr val="C0BCB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9705" tIns="49853" rIns="99705" bIns="49853"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2" name="Oval 24">
                <a:extLst>
                  <a:ext uri="{FF2B5EF4-FFF2-40B4-BE49-F238E27FC236}">
                    <a16:creationId xmlns:a16="http://schemas.microsoft.com/office/drawing/2014/main" id="{4A8194BE-B4BC-41C0-A477-F19B633C4236}"/>
                  </a:ext>
                </a:extLst>
              </p:cNvPr>
              <p:cNvSpPr>
                <a:spLocks noChangeArrowheads="1"/>
              </p:cNvSpPr>
              <p:nvPr/>
            </p:nvSpPr>
            <p:spPr bwMode="gray">
              <a:xfrm flipH="1">
                <a:off x="3599368" y="1781141"/>
                <a:ext cx="173776" cy="1038627"/>
              </a:xfrm>
              <a:prstGeom prst="ellipse">
                <a:avLst/>
              </a:prstGeom>
              <a:gradFill rotWithShape="1">
                <a:gsLst>
                  <a:gs pos="0">
                    <a:srgbClr val="FFFFFF"/>
                  </a:gs>
                  <a:gs pos="100000">
                    <a:srgbClr val="C0BCB8"/>
                  </a:gs>
                </a:gsLst>
                <a:lin ang="0" scaled="1"/>
              </a:gradFill>
              <a:ln w="9525" algn="ctr">
                <a:solidFill>
                  <a:srgbClr val="C0BCB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9705" tIns="49853" rIns="99705" bIns="49853"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3" name="Oval 25">
                <a:extLst>
                  <a:ext uri="{FF2B5EF4-FFF2-40B4-BE49-F238E27FC236}">
                    <a16:creationId xmlns:a16="http://schemas.microsoft.com/office/drawing/2014/main" id="{3E5548E4-129C-4994-B36C-17AB919C1008}"/>
                  </a:ext>
                </a:extLst>
              </p:cNvPr>
              <p:cNvSpPr>
                <a:spLocks noChangeArrowheads="1"/>
              </p:cNvSpPr>
              <p:nvPr/>
            </p:nvSpPr>
            <p:spPr bwMode="gray">
              <a:xfrm flipH="1">
                <a:off x="5381713" y="1605801"/>
                <a:ext cx="228600" cy="1389750"/>
              </a:xfrm>
              <a:prstGeom prst="ellipse">
                <a:avLst/>
              </a:prstGeom>
              <a:gradFill rotWithShape="1">
                <a:gsLst>
                  <a:gs pos="0">
                    <a:srgbClr val="FFFFFF"/>
                  </a:gs>
                  <a:gs pos="100000">
                    <a:srgbClr val="C0BCB8"/>
                  </a:gs>
                </a:gsLst>
                <a:lin ang="0" scaled="1"/>
              </a:gradFill>
              <a:ln w="9525" algn="ctr">
                <a:solidFill>
                  <a:srgbClr val="C0BCB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9705" tIns="49853" rIns="99705" bIns="49853"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4" name="Oval 25">
                <a:extLst>
                  <a:ext uri="{FF2B5EF4-FFF2-40B4-BE49-F238E27FC236}">
                    <a16:creationId xmlns:a16="http://schemas.microsoft.com/office/drawing/2014/main" id="{99F9FD45-9FF1-4699-8B56-9860672DDA0E}"/>
                  </a:ext>
                </a:extLst>
              </p:cNvPr>
              <p:cNvSpPr>
                <a:spLocks noChangeArrowheads="1"/>
              </p:cNvSpPr>
              <p:nvPr/>
            </p:nvSpPr>
            <p:spPr bwMode="gray">
              <a:xfrm flipH="1">
                <a:off x="6918327" y="1405589"/>
                <a:ext cx="228600" cy="1796513"/>
              </a:xfrm>
              <a:prstGeom prst="ellipse">
                <a:avLst/>
              </a:prstGeom>
              <a:gradFill rotWithShape="1">
                <a:gsLst>
                  <a:gs pos="0">
                    <a:srgbClr val="FFFFFF"/>
                  </a:gs>
                  <a:gs pos="100000">
                    <a:srgbClr val="C0BCB8"/>
                  </a:gs>
                </a:gsLst>
                <a:lin ang="0" scaled="1"/>
              </a:gradFill>
              <a:ln w="9525" algn="ctr">
                <a:solidFill>
                  <a:srgbClr val="C0BCB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9705" tIns="49853" rIns="99705" bIns="49853" anchor="ctr"/>
              <a:lstStyle/>
              <a:p>
                <a:pPr marL="0" marR="0" lvl="0" indent="0" algn="l" defTabSz="914396" rtl="0" eaLnBrk="0" fontAlgn="auto" latinLnBrk="0" hangingPunct="0">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grpSp>
        <p:sp>
          <p:nvSpPr>
            <p:cNvPr id="11" name="Rectangle 16">
              <a:extLst>
                <a:ext uri="{FF2B5EF4-FFF2-40B4-BE49-F238E27FC236}">
                  <a16:creationId xmlns:a16="http://schemas.microsoft.com/office/drawing/2014/main" id="{D1917B38-C12D-45FC-A4D7-A03BD46D0CCC}"/>
                </a:ext>
              </a:extLst>
            </p:cNvPr>
            <p:cNvSpPr>
              <a:spLocks noChangeArrowheads="1"/>
            </p:cNvSpPr>
            <p:nvPr/>
          </p:nvSpPr>
          <p:spPr bwMode="gray">
            <a:xfrm>
              <a:off x="3040231" y="1035990"/>
              <a:ext cx="1182262"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YEAR 2</a:t>
              </a:r>
            </a:p>
          </p:txBody>
        </p:sp>
        <p:sp>
          <p:nvSpPr>
            <p:cNvPr id="12" name="Rectangle 16">
              <a:extLst>
                <a:ext uri="{FF2B5EF4-FFF2-40B4-BE49-F238E27FC236}">
                  <a16:creationId xmlns:a16="http://schemas.microsoft.com/office/drawing/2014/main" id="{FCB0D912-F60E-4741-A9AD-D1413D7C7B16}"/>
                </a:ext>
              </a:extLst>
            </p:cNvPr>
            <p:cNvSpPr>
              <a:spLocks noChangeArrowheads="1"/>
            </p:cNvSpPr>
            <p:nvPr/>
          </p:nvSpPr>
          <p:spPr bwMode="gray">
            <a:xfrm>
              <a:off x="5196264" y="1052501"/>
              <a:ext cx="1182260"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YEAR 3</a:t>
              </a:r>
            </a:p>
          </p:txBody>
        </p:sp>
        <p:sp>
          <p:nvSpPr>
            <p:cNvPr id="13" name="Rectangle 16">
              <a:extLst>
                <a:ext uri="{FF2B5EF4-FFF2-40B4-BE49-F238E27FC236}">
                  <a16:creationId xmlns:a16="http://schemas.microsoft.com/office/drawing/2014/main" id="{37454E08-1136-431C-A652-1F600A793FCC}"/>
                </a:ext>
              </a:extLst>
            </p:cNvPr>
            <p:cNvSpPr>
              <a:spLocks noChangeArrowheads="1"/>
            </p:cNvSpPr>
            <p:nvPr/>
          </p:nvSpPr>
          <p:spPr bwMode="gray">
            <a:xfrm>
              <a:off x="7563207" y="1044237"/>
              <a:ext cx="1182260"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YEAR 4</a:t>
              </a:r>
            </a:p>
          </p:txBody>
        </p:sp>
        <p:sp>
          <p:nvSpPr>
            <p:cNvPr id="14" name="Rectangle 16">
              <a:extLst>
                <a:ext uri="{FF2B5EF4-FFF2-40B4-BE49-F238E27FC236}">
                  <a16:creationId xmlns:a16="http://schemas.microsoft.com/office/drawing/2014/main" id="{E553A9BC-1370-44AC-BA85-4C0D04501B22}"/>
                </a:ext>
              </a:extLst>
            </p:cNvPr>
            <p:cNvSpPr>
              <a:spLocks noChangeArrowheads="1"/>
            </p:cNvSpPr>
            <p:nvPr/>
          </p:nvSpPr>
          <p:spPr bwMode="gray">
            <a:xfrm>
              <a:off x="9564798" y="1068989"/>
              <a:ext cx="1182258"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YEAR 5</a:t>
              </a:r>
            </a:p>
          </p:txBody>
        </p:sp>
        <p:sp>
          <p:nvSpPr>
            <p:cNvPr id="15" name="Rectangle 24">
              <a:extLst>
                <a:ext uri="{FF2B5EF4-FFF2-40B4-BE49-F238E27FC236}">
                  <a16:creationId xmlns:a16="http://schemas.microsoft.com/office/drawing/2014/main" id="{AFE330A8-E32F-4C71-B10A-642745F3CAFB}"/>
                </a:ext>
              </a:extLst>
            </p:cNvPr>
            <p:cNvSpPr>
              <a:spLocks noChangeArrowheads="1"/>
            </p:cNvSpPr>
            <p:nvPr/>
          </p:nvSpPr>
          <p:spPr bwMode="gray">
            <a:xfrm>
              <a:off x="569139" y="2855002"/>
              <a:ext cx="2128822" cy="157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93675" marR="0" lvl="1" indent="-192087" algn="l" defTabSz="895347" rtl="0" eaLnBrk="0" fontAlgn="auto" latinLnBrk="0" hangingPunct="0">
                <a:lnSpc>
                  <a:spcPct val="100000"/>
                </a:lnSpc>
                <a:spcBef>
                  <a:spcPts val="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Park road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1,640</a:t>
              </a: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a:t>
              </a:r>
            </a:p>
            <a:p>
              <a:pPr marL="193675" marR="0" lvl="1" indent="-192087" algn="l" defTabSz="895347" rtl="0" eaLnBrk="0" fontAlgn="auto" latinLnBrk="0" hangingPunct="0">
                <a:lnSpc>
                  <a:spcPct val="100000"/>
                </a:lnSpc>
                <a:spcBef>
                  <a:spcPts val="0"/>
                </a:spcBef>
                <a:spcAft>
                  <a:spcPts val="0"/>
                </a:spcAft>
                <a:buClr>
                  <a:srgbClr val="2B7D44"/>
                </a:buClr>
                <a:buSzPct val="125000"/>
                <a:buFont typeface="Arial" charset="0"/>
                <a:buChar char="▪"/>
                <a:tabLst/>
                <a:defRPr/>
              </a:pPr>
              <a:r>
                <a:rPr kumimoji="0" lang="en-US" sz="1000" b="0" i="0" u="none" strike="noStrike" kern="0" cap="none" spc="0" normalizeH="0" baseline="0" noProof="0" dirty="0" err="1">
                  <a:ln>
                    <a:noFill/>
                  </a:ln>
                  <a:solidFill>
                    <a:srgbClr val="032043"/>
                  </a:solidFill>
                  <a:effectLst/>
                  <a:uLnTx/>
                  <a:uFillTx/>
                  <a:latin typeface="Arial" panose="020B0604020202020204" pitchFamily="34" charset="0"/>
                  <a:ea typeface="+mn-ea"/>
                  <a:cs typeface="Arial" panose="020B0604020202020204" pitchFamily="34" charset="0"/>
                </a:rPr>
                <a:t>Shauri</a:t>
              </a: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 Moyo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(5,300)</a:t>
              </a:r>
              <a:endPar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endParaRPr>
            </a:p>
            <a:p>
              <a:pPr marL="193675" marR="0" lvl="1" indent="-192087" algn="l" defTabSz="895347" rtl="0" eaLnBrk="0" fontAlgn="auto" latinLnBrk="0" hangingPunct="0">
                <a:lnSpc>
                  <a:spcPct val="100000"/>
                </a:lnSpc>
                <a:spcBef>
                  <a:spcPts val="0"/>
                </a:spcBef>
                <a:spcAft>
                  <a:spcPts val="0"/>
                </a:spcAft>
                <a:buClr>
                  <a:srgbClr val="2B7D44"/>
                </a:buClr>
                <a:buSzPct val="125000"/>
                <a:buFont typeface="Arial" charset="0"/>
                <a:buChar char="▪"/>
                <a:tabLst/>
                <a:defRPr/>
              </a:pPr>
              <a:r>
                <a:rPr kumimoji="0" lang="en-US" sz="1000" b="0" i="0" u="none" strike="noStrike" kern="0" cap="none" spc="0" normalizeH="0" baseline="0" noProof="0" dirty="0" err="1">
                  <a:ln>
                    <a:noFill/>
                  </a:ln>
                  <a:solidFill>
                    <a:srgbClr val="032043"/>
                  </a:solidFill>
                  <a:effectLst/>
                  <a:uLnTx/>
                  <a:uFillTx/>
                  <a:latin typeface="Arial" panose="020B0604020202020204" pitchFamily="34" charset="0"/>
                  <a:ea typeface="+mn-ea"/>
                  <a:cs typeface="Arial" panose="020B0604020202020204" pitchFamily="34" charset="0"/>
                </a:rPr>
                <a:t>Starehe</a:t>
              </a: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(3,500)</a:t>
              </a:r>
            </a:p>
            <a:p>
              <a:pPr marL="193675" marR="0" lvl="1" indent="-192087" algn="l" defTabSz="895347" rtl="0" eaLnBrk="0" fontAlgn="auto" latinLnBrk="0" hangingPunct="0">
                <a:lnSpc>
                  <a:spcPct val="100000"/>
                </a:lnSpc>
                <a:spcBef>
                  <a:spcPts val="0"/>
                </a:spcBef>
                <a:spcAft>
                  <a:spcPts val="0"/>
                </a:spcAft>
                <a:buClr>
                  <a:srgbClr val="2B7D44"/>
                </a:buClr>
                <a:buSzPct val="125000"/>
                <a:buFont typeface="Arial" charset="0"/>
                <a:buChar char="▪"/>
                <a:tabLst/>
                <a:defRPr/>
              </a:pPr>
              <a:r>
                <a:rPr kumimoji="0" lang="en-US" sz="1000" b="0" i="0" u="none" strike="noStrike" kern="0" cap="none" spc="0" normalizeH="0" baseline="0" noProof="0" dirty="0" err="1">
                  <a:ln>
                    <a:noFill/>
                  </a:ln>
                  <a:solidFill>
                    <a:srgbClr val="032043"/>
                  </a:solidFill>
                  <a:effectLst/>
                  <a:uLnTx/>
                  <a:uFillTx/>
                  <a:latin typeface="Arial" panose="020B0604020202020204" pitchFamily="34" charset="0"/>
                  <a:ea typeface="+mn-ea"/>
                  <a:cs typeface="Arial" panose="020B0604020202020204" pitchFamily="34" charset="0"/>
                </a:rPr>
                <a:t>Mavoko</a:t>
              </a: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(5,500)</a:t>
              </a:r>
              <a:endPar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endParaRPr>
            </a:p>
            <a:p>
              <a:pPr marL="193675" marR="0" lvl="1" indent="-192087" algn="l" defTabSz="895347" rtl="0" eaLnBrk="0" fontAlgn="auto" latinLnBrk="0" hangingPunct="0">
                <a:lnSpc>
                  <a:spcPct val="100000"/>
                </a:lnSpc>
                <a:spcBef>
                  <a:spcPts val="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Social housing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(15,000)</a:t>
              </a:r>
            </a:p>
            <a:p>
              <a:pPr lvl="1" indent="-192087" defTabSz="895347" eaLnBrk="0" hangingPunct="0">
                <a:buClr>
                  <a:srgbClr val="2B7D44"/>
                </a:buClr>
                <a:defRPr/>
              </a:pPr>
              <a:r>
                <a:rPr lang="en-GB" sz="1000" kern="0" dirty="0">
                  <a:solidFill>
                    <a:srgbClr val="032043"/>
                  </a:solidFill>
                  <a:latin typeface="Arial" panose="020B0604020202020204" pitchFamily="34" charset="0"/>
                  <a:cs typeface="Arial" panose="020B0604020202020204" pitchFamily="34" charset="0"/>
                </a:rPr>
                <a:t>LAPSSETT </a:t>
              </a:r>
              <a:r>
                <a:rPr lang="en-GB" sz="1000" kern="0" dirty="0" err="1">
                  <a:solidFill>
                    <a:srgbClr val="032043"/>
                  </a:solidFill>
                  <a:latin typeface="Arial" panose="020B0604020202020204" pitchFamily="34" charset="0"/>
                  <a:cs typeface="Arial" panose="020B0604020202020204" pitchFamily="34" charset="0"/>
                </a:rPr>
                <a:t>Lamu</a:t>
              </a:r>
              <a:r>
                <a:rPr lang="en-GB" sz="1000" kern="0" dirty="0">
                  <a:solidFill>
                    <a:srgbClr val="032043"/>
                  </a:solidFill>
                  <a:latin typeface="Arial" panose="020B0604020202020204" pitchFamily="34" charset="0"/>
                  <a:cs typeface="Arial" panose="020B0604020202020204" pitchFamily="34" charset="0"/>
                </a:rPr>
                <a:t> </a:t>
              </a:r>
              <a:r>
                <a:rPr lang="en-GB" sz="1000" kern="0" dirty="0">
                  <a:solidFill>
                    <a:srgbClr val="2B7D44"/>
                  </a:solidFill>
                  <a:latin typeface="Arial" panose="020B0604020202020204" pitchFamily="34" charset="0"/>
                  <a:cs typeface="Arial" panose="020B0604020202020204" pitchFamily="34" charset="0"/>
                </a:rPr>
                <a:t>(20,000)</a:t>
              </a:r>
              <a:endParaRPr lang="en-US" sz="1000" kern="0" dirty="0">
                <a:solidFill>
                  <a:srgbClr val="2B7D44"/>
                </a:solidFill>
                <a:latin typeface="Arial" panose="020B0604020202020204" pitchFamily="34" charset="0"/>
                <a:cs typeface="Arial" panose="020B0604020202020204" pitchFamily="34" charset="0"/>
              </a:endParaRPr>
            </a:p>
            <a:p>
              <a:pPr marL="193675" marR="0" lvl="1" indent="-192087" algn="l" defTabSz="895347" rtl="0" eaLnBrk="0" fontAlgn="auto" latinLnBrk="0" hangingPunct="0">
                <a:lnSpc>
                  <a:spcPct val="100000"/>
                </a:lnSpc>
                <a:spcBef>
                  <a:spcPts val="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Counties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(48,000)</a:t>
              </a:r>
            </a:p>
            <a:p>
              <a:pPr marL="193675" marR="0" lvl="1" indent="-192087" algn="l" defTabSz="895347" rtl="0" eaLnBrk="0" fontAlgn="auto" latinLnBrk="0" hangingPunct="0">
                <a:lnSpc>
                  <a:spcPct val="100000"/>
                </a:lnSpc>
                <a:spcBef>
                  <a:spcPts val="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Nairobi and Mombasa County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(78,700)</a:t>
              </a:r>
            </a:p>
            <a:p>
              <a:pPr marL="193675" marR="0" lvl="1" indent="-192087" algn="l" defTabSz="895347" rtl="0" eaLnBrk="0" fontAlgn="auto" latinLnBrk="0" hangingPunct="0">
                <a:lnSpc>
                  <a:spcPct val="100000"/>
                </a:lnSpc>
                <a:spcBef>
                  <a:spcPts val="0"/>
                </a:spcBef>
                <a:spcAft>
                  <a:spcPts val="0"/>
                </a:spcAft>
                <a:buClr>
                  <a:srgbClr val="2B7D44"/>
                </a:buClr>
                <a:buSzPct val="125000"/>
                <a:buFont typeface="Arial" charset="0"/>
                <a:buChar char="▪"/>
                <a:tabLst/>
                <a:defRPr/>
              </a:pPr>
              <a:r>
                <a:rPr lang="en-GB" sz="1000" kern="0" dirty="0">
                  <a:solidFill>
                    <a:srgbClr val="032043"/>
                  </a:solidFill>
                  <a:latin typeface="Arial" panose="020B0604020202020204" pitchFamily="34" charset="0"/>
                  <a:cs typeface="Arial" panose="020B0604020202020204" pitchFamily="34" charset="0"/>
                </a:rPr>
                <a:t>Legacy Project </a:t>
              </a:r>
              <a:r>
                <a:rPr lang="en-GB" sz="1000" kern="0" dirty="0">
                  <a:latin typeface="Arial" panose="020B0604020202020204" pitchFamily="34" charset="0"/>
                  <a:cs typeface="Arial" panose="020B0604020202020204" pitchFamily="34" charset="0"/>
                </a:rPr>
                <a:t>(</a:t>
              </a:r>
              <a:r>
                <a:rPr lang="en-GB" sz="1000" kern="0" dirty="0">
                  <a:solidFill>
                    <a:schemeClr val="tx2"/>
                  </a:solidFill>
                  <a:latin typeface="Arial" panose="020B0604020202020204" pitchFamily="34" charset="0"/>
                  <a:cs typeface="Arial" panose="020B0604020202020204" pitchFamily="34" charset="0"/>
                </a:rPr>
                <a:t>TBD</a:t>
              </a:r>
              <a:r>
                <a:rPr lang="en-GB" sz="1000" kern="0" dirty="0">
                  <a:latin typeface="Arial" panose="020B0604020202020204" pitchFamily="34" charset="0"/>
                  <a:cs typeface="Arial" panose="020B0604020202020204" pitchFamily="34" charset="0"/>
                </a:rPr>
                <a:t>)</a:t>
              </a:r>
              <a:endParaRPr kumimoji="0" lang="en-US" sz="1000" b="0" i="0" u="none" strike="noStrike" kern="0" cap="none" spc="0" normalizeH="0" baseline="0" noProof="0" dirty="0">
                <a:ln>
                  <a:noFill/>
                </a:ln>
                <a:effectLst/>
                <a:uLnTx/>
                <a:uFillTx/>
                <a:latin typeface="Arial" panose="020B0604020202020204" pitchFamily="34" charset="0"/>
                <a:cs typeface="Arial" panose="020B0604020202020204" pitchFamily="34" charset="0"/>
              </a:endParaRPr>
            </a:p>
          </p:txBody>
        </p:sp>
        <p:sp>
          <p:nvSpPr>
            <p:cNvPr id="16" name="Rectangle 24">
              <a:extLst>
                <a:ext uri="{FF2B5EF4-FFF2-40B4-BE49-F238E27FC236}">
                  <a16:creationId xmlns:a16="http://schemas.microsoft.com/office/drawing/2014/main" id="{1EF14C7D-070A-4C0F-BC63-7C7E947AABBF}"/>
                </a:ext>
              </a:extLst>
            </p:cNvPr>
            <p:cNvSpPr>
              <a:spLocks noChangeArrowheads="1"/>
            </p:cNvSpPr>
            <p:nvPr/>
          </p:nvSpPr>
          <p:spPr bwMode="gray">
            <a:xfrm>
              <a:off x="2828751" y="3050705"/>
              <a:ext cx="1953061" cy="1255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Counties 2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(45,000)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Nairobi Regeneration</a:t>
              </a:r>
              <a:r>
                <a:rPr kumimoji="0" lang="en-US" sz="1000" b="0" i="0" u="none" strike="noStrike" kern="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Police 1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(10,000) </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NSSF Land Mavoko P1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Cooperatives 1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Private developers 1</a:t>
              </a:r>
              <a:r>
                <a:rPr kumimoji="0" lang="en-US" sz="1000" b="0" i="0" u="none" strike="noStrike" kern="0" cap="none" spc="0" normalizeH="0" baseline="0" noProof="0" dirty="0">
                  <a:ln>
                    <a:noFill/>
                  </a:ln>
                  <a:solidFill>
                    <a:srgbClr val="C87938"/>
                  </a:solidFill>
                  <a:effectLst/>
                  <a:uLnTx/>
                  <a:uFillTx/>
                  <a:latin typeface="Arial" panose="020B0604020202020204" pitchFamily="34" charset="0"/>
                  <a:ea typeface="+mn-ea"/>
                  <a:cs typeface="Arial" panose="020B0604020202020204" pitchFamily="34" charset="0"/>
                </a:rPr>
                <a:t>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(40,000)</a:t>
              </a:r>
            </a:p>
          </p:txBody>
        </p:sp>
        <p:sp>
          <p:nvSpPr>
            <p:cNvPr id="17" name="Rectangle 24">
              <a:extLst>
                <a:ext uri="{FF2B5EF4-FFF2-40B4-BE49-F238E27FC236}">
                  <a16:creationId xmlns:a16="http://schemas.microsoft.com/office/drawing/2014/main" id="{F1B637E9-27A7-4107-8E49-87FEE89406EF}"/>
                </a:ext>
              </a:extLst>
            </p:cNvPr>
            <p:cNvSpPr>
              <a:spLocks noChangeArrowheads="1"/>
            </p:cNvSpPr>
            <p:nvPr/>
          </p:nvSpPr>
          <p:spPr bwMode="gray">
            <a:xfrm>
              <a:off x="5196264" y="2944139"/>
              <a:ext cx="1989858" cy="160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44546A">
                      <a:lumMod val="50000"/>
                    </a:srgbClr>
                  </a:solidFill>
                  <a:effectLst/>
                  <a:uLnTx/>
                  <a:uFillTx/>
                  <a:latin typeface="Arial" panose="020B0604020202020204" pitchFamily="34" charset="0"/>
                  <a:ea typeface="+mn-ea"/>
                  <a:cs typeface="Arial" panose="020B0604020202020204" pitchFamily="34" charset="0"/>
                </a:rPr>
                <a:t>Counties 3</a:t>
              </a:r>
              <a:r>
                <a:rPr kumimoji="0" lang="en-US" sz="1000" b="0" i="0" u="none" strike="noStrike" kern="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(45,000)</a:t>
              </a: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 </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Redevelopment of Nairobi Old Estates 1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Police  2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(10,000) </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NSSF Land Mavoko P2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Cooperatives 2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(10,000)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Private Developers 2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  </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endPar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0CD8BED5-8293-4E80-B779-B5355357C09C}"/>
                </a:ext>
              </a:extLst>
            </p:cNvPr>
            <p:cNvSpPr>
              <a:spLocks noChangeArrowheads="1"/>
            </p:cNvSpPr>
            <p:nvPr/>
          </p:nvSpPr>
          <p:spPr bwMode="gray">
            <a:xfrm>
              <a:off x="7563207" y="2638886"/>
              <a:ext cx="1652826" cy="172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44546A">
                      <a:lumMod val="50000"/>
                    </a:srgbClr>
                  </a:solidFill>
                  <a:effectLst/>
                  <a:uLnTx/>
                  <a:uFillTx/>
                  <a:latin typeface="Arial" panose="020B0604020202020204" pitchFamily="34" charset="0"/>
                  <a:ea typeface="+mn-ea"/>
                  <a:cs typeface="Arial" panose="020B0604020202020204" pitchFamily="34" charset="0"/>
                </a:rPr>
                <a:t>Counties 4</a:t>
              </a:r>
              <a:r>
                <a:rPr kumimoji="0" lang="en-US" sz="1000" b="0" i="0" u="none" strike="noStrike" kern="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(45,000)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Redevelopment of Nairobi Old Estates 2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a:t>
              </a:r>
              <a:endPar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endParaRP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Police 3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(10,000)  </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NSSF Land Mavoko P3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(10,000)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Cooperatives 3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(10,000)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Private Developers 3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a:t>
              </a:r>
            </a:p>
          </p:txBody>
        </p:sp>
        <p:sp>
          <p:nvSpPr>
            <p:cNvPr id="19" name="Rectangle 24">
              <a:extLst>
                <a:ext uri="{FF2B5EF4-FFF2-40B4-BE49-F238E27FC236}">
                  <a16:creationId xmlns:a16="http://schemas.microsoft.com/office/drawing/2014/main" id="{AE9D4672-6146-4ED2-B76A-357864535F7E}"/>
                </a:ext>
              </a:extLst>
            </p:cNvPr>
            <p:cNvSpPr>
              <a:spLocks noChangeArrowheads="1"/>
            </p:cNvSpPr>
            <p:nvPr/>
          </p:nvSpPr>
          <p:spPr bwMode="gray">
            <a:xfrm>
              <a:off x="9564798" y="2471935"/>
              <a:ext cx="1814923" cy="1412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44546A">
                      <a:lumMod val="50000"/>
                    </a:srgbClr>
                  </a:solidFill>
                  <a:effectLst/>
                  <a:uLnTx/>
                  <a:uFillTx/>
                  <a:latin typeface="Arial" panose="020B0604020202020204" pitchFamily="34" charset="0"/>
                  <a:ea typeface="+mn-ea"/>
                  <a:cs typeface="Arial" panose="020B0604020202020204" pitchFamily="34" charset="0"/>
                </a:rPr>
                <a:t>Counties 5</a:t>
              </a:r>
              <a:r>
                <a:rPr kumimoji="0" lang="en-US" sz="1000" b="0" i="0" u="none" strike="noStrike" kern="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(45,000)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Redevelopment of Nairobi Old Estates 3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a:t>
              </a:r>
              <a:endPar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endParaRP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Police 4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(10,000) </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Cooperatives 4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(10,000)</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Private Developers 4 </a:t>
              </a:r>
              <a:r>
                <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rPr>
                <a:t>(20,000) </a:t>
              </a:r>
            </a:p>
            <a:p>
              <a:pPr marL="193675" marR="0" lvl="1" indent="-192087" algn="l" defTabSz="895347" rtl="0" eaLnBrk="0" fontAlgn="auto" latinLnBrk="0" hangingPunct="0">
                <a:lnSpc>
                  <a:spcPct val="100000"/>
                </a:lnSpc>
                <a:spcBef>
                  <a:spcPct val="20000"/>
                </a:spcBef>
                <a:spcAft>
                  <a:spcPts val="0"/>
                </a:spcAft>
                <a:buClr>
                  <a:srgbClr val="2B7D44"/>
                </a:buClr>
                <a:buSzPct val="125000"/>
                <a:buFont typeface="Arial" charset="0"/>
                <a:buChar char="▪"/>
                <a:tabLst/>
                <a:defRPr/>
              </a:pPr>
              <a:endParaRPr kumimoji="0" lang="en-US" sz="1000" b="0" i="0" u="none" strike="noStrike" kern="0" cap="none" spc="0" normalizeH="0" baseline="0" noProof="0" dirty="0">
                <a:ln>
                  <a:noFill/>
                </a:ln>
                <a:solidFill>
                  <a:srgbClr val="2B7D44"/>
                </a:solidFill>
                <a:effectLst/>
                <a:uLnTx/>
                <a:uFillTx/>
                <a:latin typeface="Arial" panose="020B0604020202020204" pitchFamily="34" charset="0"/>
                <a:ea typeface="+mn-ea"/>
                <a:cs typeface="Arial" panose="020B0604020202020204" pitchFamily="34" charset="0"/>
              </a:endParaRPr>
            </a:p>
          </p:txBody>
        </p:sp>
        <p:sp>
          <p:nvSpPr>
            <p:cNvPr id="20" name="Speech Bubble: Rectangle 51">
              <a:extLst>
                <a:ext uri="{FF2B5EF4-FFF2-40B4-BE49-F238E27FC236}">
                  <a16:creationId xmlns:a16="http://schemas.microsoft.com/office/drawing/2014/main" id="{B1FA86E2-56B9-4C39-A4C4-1EB27D05E2B3}"/>
                </a:ext>
              </a:extLst>
            </p:cNvPr>
            <p:cNvSpPr/>
            <p:nvPr/>
          </p:nvSpPr>
          <p:spPr>
            <a:xfrm>
              <a:off x="349663" y="1426064"/>
              <a:ext cx="3167452" cy="837421"/>
            </a:xfrm>
            <a:prstGeom prst="wedgeRectCallout">
              <a:avLst>
                <a:gd name="adj1" fmla="val -11491"/>
                <a:gd name="adj2" fmla="val 124073"/>
              </a:avLst>
            </a:prstGeom>
            <a:solidFill>
              <a:schemeClr val="accent1">
                <a:lumMod val="50000"/>
              </a:schemeClr>
            </a:solidFill>
            <a:ln w="9525" cap="flat" cmpd="sng" algn="ctr">
              <a:noFill/>
              <a:prstDash val="solid"/>
              <a:miter lim="800000"/>
            </a:ln>
            <a:effectLst/>
          </p:spPr>
          <p:txBody>
            <a:bodyPr lIns="85536" tIns="42769" rIns="85536" bIns="42769" rtlCol="0" anchor="ctr"/>
            <a:lstStyle/>
            <a:p>
              <a:pPr marL="0" marR="0" lvl="0" indent="0" algn="l" defTabSz="914396" rtl="0" eaLnBrk="0" fontAlgn="auto" latinLnBrk="0" hangingPunct="0">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Master planner to support with identification of locations for the funnel projects and development of implementation schedule </a:t>
              </a:r>
            </a:p>
          </p:txBody>
        </p:sp>
        <p:sp>
          <p:nvSpPr>
            <p:cNvPr id="21" name="Rectangle 24">
              <a:extLst>
                <a:ext uri="{FF2B5EF4-FFF2-40B4-BE49-F238E27FC236}">
                  <a16:creationId xmlns:a16="http://schemas.microsoft.com/office/drawing/2014/main" id="{5D8EADB3-4D54-4FCD-A464-57DC4EA2C2ED}"/>
                </a:ext>
              </a:extLst>
            </p:cNvPr>
            <p:cNvSpPr>
              <a:spLocks noChangeArrowheads="1"/>
            </p:cNvSpPr>
            <p:nvPr/>
          </p:nvSpPr>
          <p:spPr bwMode="gray">
            <a:xfrm>
              <a:off x="591401" y="2586324"/>
              <a:ext cx="1923073"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515" marR="0" lvl="1" indent="0" algn="l" defTabSz="895347" rtl="0" eaLnBrk="0" fontAlgn="auto" latinLnBrk="0" hangingPunct="0">
                <a:lnSpc>
                  <a:spcPct val="100000"/>
                </a:lnSpc>
                <a:spcBef>
                  <a:spcPct val="20000"/>
                </a:spcBef>
                <a:spcAft>
                  <a:spcPts val="0"/>
                </a:spcAft>
                <a:buClr>
                  <a:srgbClr val="E2C784"/>
                </a:buClr>
                <a:buSzPct val="125000"/>
                <a:buFont typeface="Arial" charset="0"/>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Lot 1</a:t>
              </a:r>
            </a:p>
          </p:txBody>
        </p:sp>
        <p:sp>
          <p:nvSpPr>
            <p:cNvPr id="22" name="Rectangle 24">
              <a:extLst>
                <a:ext uri="{FF2B5EF4-FFF2-40B4-BE49-F238E27FC236}">
                  <a16:creationId xmlns:a16="http://schemas.microsoft.com/office/drawing/2014/main" id="{D6B2CCCB-3FBC-4C31-BDDB-27270409A01A}"/>
                </a:ext>
              </a:extLst>
            </p:cNvPr>
            <p:cNvSpPr>
              <a:spLocks noChangeArrowheads="1"/>
            </p:cNvSpPr>
            <p:nvPr/>
          </p:nvSpPr>
          <p:spPr bwMode="gray">
            <a:xfrm>
              <a:off x="3040231" y="2478625"/>
              <a:ext cx="1923073"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515" marR="0" lvl="1" indent="0" algn="l" defTabSz="895347" rtl="0" eaLnBrk="0" fontAlgn="auto" latinLnBrk="0" hangingPunct="0">
                <a:lnSpc>
                  <a:spcPct val="100000"/>
                </a:lnSpc>
                <a:spcBef>
                  <a:spcPct val="20000"/>
                </a:spcBef>
                <a:spcAft>
                  <a:spcPts val="0"/>
                </a:spcAft>
                <a:buClr>
                  <a:srgbClr val="E2C784"/>
                </a:buClr>
                <a:buSzPct val="125000"/>
                <a:buFont typeface="Arial" charset="0"/>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Lot 2</a:t>
              </a:r>
            </a:p>
          </p:txBody>
        </p:sp>
        <p:sp>
          <p:nvSpPr>
            <p:cNvPr id="23" name="Rectangle 24">
              <a:extLst>
                <a:ext uri="{FF2B5EF4-FFF2-40B4-BE49-F238E27FC236}">
                  <a16:creationId xmlns:a16="http://schemas.microsoft.com/office/drawing/2014/main" id="{7424EC81-5C33-4B24-AF37-DFD88B328166}"/>
                </a:ext>
              </a:extLst>
            </p:cNvPr>
            <p:cNvSpPr>
              <a:spLocks noChangeArrowheads="1"/>
            </p:cNvSpPr>
            <p:nvPr/>
          </p:nvSpPr>
          <p:spPr bwMode="gray">
            <a:xfrm>
              <a:off x="5196264" y="2263485"/>
              <a:ext cx="1923073"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515" marR="0" lvl="1" indent="0" algn="l" defTabSz="895347" rtl="0" eaLnBrk="0" fontAlgn="auto" latinLnBrk="0" hangingPunct="0">
                <a:lnSpc>
                  <a:spcPct val="100000"/>
                </a:lnSpc>
                <a:spcBef>
                  <a:spcPct val="20000"/>
                </a:spcBef>
                <a:spcAft>
                  <a:spcPts val="0"/>
                </a:spcAft>
                <a:buClr>
                  <a:srgbClr val="E2C784"/>
                </a:buClr>
                <a:buSzPct val="125000"/>
                <a:buFont typeface="Arial" charset="0"/>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Lot 3</a:t>
              </a:r>
            </a:p>
          </p:txBody>
        </p:sp>
        <p:sp>
          <p:nvSpPr>
            <p:cNvPr id="24" name="Rectangle 24">
              <a:extLst>
                <a:ext uri="{FF2B5EF4-FFF2-40B4-BE49-F238E27FC236}">
                  <a16:creationId xmlns:a16="http://schemas.microsoft.com/office/drawing/2014/main" id="{F42D7D04-FBD3-4E81-9404-FBF5D98E69D3}"/>
                </a:ext>
              </a:extLst>
            </p:cNvPr>
            <p:cNvSpPr>
              <a:spLocks noChangeArrowheads="1"/>
            </p:cNvSpPr>
            <p:nvPr/>
          </p:nvSpPr>
          <p:spPr bwMode="gray">
            <a:xfrm>
              <a:off x="7563207" y="1839391"/>
              <a:ext cx="1923073"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515" marR="0" lvl="1" indent="0" algn="l" defTabSz="895347" rtl="0" eaLnBrk="0" fontAlgn="auto" latinLnBrk="0" hangingPunct="0">
                <a:lnSpc>
                  <a:spcPct val="100000"/>
                </a:lnSpc>
                <a:spcBef>
                  <a:spcPct val="20000"/>
                </a:spcBef>
                <a:spcAft>
                  <a:spcPts val="0"/>
                </a:spcAft>
                <a:buClr>
                  <a:srgbClr val="E2C784"/>
                </a:buClr>
                <a:buSzPct val="125000"/>
                <a:buFont typeface="Arial" charset="0"/>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Lot 4</a:t>
              </a:r>
            </a:p>
          </p:txBody>
        </p:sp>
        <p:sp>
          <p:nvSpPr>
            <p:cNvPr id="25" name="Rectangle 24">
              <a:extLst>
                <a:ext uri="{FF2B5EF4-FFF2-40B4-BE49-F238E27FC236}">
                  <a16:creationId xmlns:a16="http://schemas.microsoft.com/office/drawing/2014/main" id="{E6557362-1592-403A-A494-27F04F8D618A}"/>
                </a:ext>
              </a:extLst>
            </p:cNvPr>
            <p:cNvSpPr>
              <a:spLocks noChangeArrowheads="1"/>
            </p:cNvSpPr>
            <p:nvPr/>
          </p:nvSpPr>
          <p:spPr bwMode="gray">
            <a:xfrm>
              <a:off x="9564798" y="1519818"/>
              <a:ext cx="1923073"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buClr>
                  <a:schemeClr val="tx2"/>
                </a:buClr>
                <a:defRPr sz="1600">
                  <a:solidFill>
                    <a:schemeClr val="tx1"/>
                  </a:solidFill>
                  <a:latin typeface="Arial" charset="0"/>
                </a:defRPr>
              </a:lvl1pPr>
              <a:lvl2pPr marL="193675" indent="-192088" defTabSz="895350">
                <a:buClr>
                  <a:schemeClr val="tx2"/>
                </a:buClr>
                <a:buSzPct val="125000"/>
                <a:buFont typeface="Arial" charset="0"/>
                <a:buChar char="▪"/>
                <a:defRPr sz="1600">
                  <a:solidFill>
                    <a:schemeClr val="tx1"/>
                  </a:solidFill>
                  <a:latin typeface="Arial" charset="0"/>
                </a:defRPr>
              </a:lvl2pPr>
              <a:lvl3pPr marL="457200" indent="-261938" defTabSz="895350">
                <a:buClr>
                  <a:schemeClr val="tx2"/>
                </a:buClr>
                <a:buSzPct val="120000"/>
                <a:buFont typeface="Arial" charset="0"/>
                <a:buChar char="–"/>
                <a:defRPr sz="1600">
                  <a:solidFill>
                    <a:schemeClr val="tx1"/>
                  </a:solidFill>
                  <a:latin typeface="Arial" charset="0"/>
                </a:defRPr>
              </a:lvl3pPr>
              <a:lvl4pPr marL="614363" indent="-155575" defTabSz="895350">
                <a:buClr>
                  <a:schemeClr val="tx2"/>
                </a:buClr>
                <a:buSzPct val="120000"/>
                <a:buFont typeface="Arial" charset="0"/>
                <a:buChar char="▫"/>
                <a:defRPr sz="1600">
                  <a:solidFill>
                    <a:schemeClr val="tx1"/>
                  </a:solidFill>
                  <a:latin typeface="Arial" charset="0"/>
                </a:defRPr>
              </a:lvl4pPr>
              <a:lvl5pPr marL="746125" indent="-130175" defTabSz="895350">
                <a:buClr>
                  <a:schemeClr val="tx2"/>
                </a:buClr>
                <a:buSzPct val="89000"/>
                <a:buFont typeface="Arial" charset="0"/>
                <a:buChar char="-"/>
                <a:defRPr sz="1600">
                  <a:solidFill>
                    <a:schemeClr val="tx1"/>
                  </a:solidFill>
                  <a:latin typeface="Arial" charset="0"/>
                </a:defRPr>
              </a:lvl5pPr>
              <a:lvl6pPr marL="12033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6pPr>
              <a:lvl7pPr marL="16605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7pPr>
              <a:lvl8pPr marL="21177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8pPr>
              <a:lvl9pPr marL="2574925" indent="-130175" defTabSz="895350" fontAlgn="base">
                <a:spcBef>
                  <a:spcPct val="0"/>
                </a:spcBef>
                <a:spcAft>
                  <a:spcPct val="0"/>
                </a:spcAft>
                <a:buClr>
                  <a:schemeClr val="tx2"/>
                </a:buClr>
                <a:buSzPct val="89000"/>
                <a:buFont typeface="Arial" charset="0"/>
                <a:buChar char="-"/>
                <a:defRPr sz="1600">
                  <a:solidFill>
                    <a:schemeClr val="tx1"/>
                  </a:solidFill>
                  <a:latin typeface="Arial" charset="0"/>
                </a:defRPr>
              </a:lvl9pPr>
            </a:lstStyle>
            <a:p>
              <a:pPr marL="1515" marR="0" lvl="1" indent="0" algn="l" defTabSz="895347" rtl="0" eaLnBrk="0" fontAlgn="auto" latinLnBrk="0" hangingPunct="0">
                <a:lnSpc>
                  <a:spcPct val="100000"/>
                </a:lnSpc>
                <a:spcBef>
                  <a:spcPct val="20000"/>
                </a:spcBef>
                <a:spcAft>
                  <a:spcPts val="0"/>
                </a:spcAft>
                <a:buClr>
                  <a:srgbClr val="E2C784"/>
                </a:buClr>
                <a:buSzPct val="125000"/>
                <a:buFont typeface="Arial" charset="0"/>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Lot 5</a:t>
              </a:r>
            </a:p>
          </p:txBody>
        </p:sp>
        <p:sp>
          <p:nvSpPr>
            <p:cNvPr id="39" name="Rectangle 16">
              <a:extLst>
                <a:ext uri="{FF2B5EF4-FFF2-40B4-BE49-F238E27FC236}">
                  <a16:creationId xmlns:a16="http://schemas.microsoft.com/office/drawing/2014/main" id="{37A418A7-FC59-473E-A98A-6CBA24EAE7F5}"/>
                </a:ext>
              </a:extLst>
            </p:cNvPr>
            <p:cNvSpPr>
              <a:spLocks noChangeArrowheads="1"/>
            </p:cNvSpPr>
            <p:nvPr/>
          </p:nvSpPr>
          <p:spPr bwMode="gray">
            <a:xfrm>
              <a:off x="591401" y="5803451"/>
              <a:ext cx="1182262"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FY 1 Total: 177,640</a:t>
              </a:r>
            </a:p>
          </p:txBody>
        </p:sp>
        <p:sp>
          <p:nvSpPr>
            <p:cNvPr id="40" name="Rectangle 16">
              <a:extLst>
                <a:ext uri="{FF2B5EF4-FFF2-40B4-BE49-F238E27FC236}">
                  <a16:creationId xmlns:a16="http://schemas.microsoft.com/office/drawing/2014/main" id="{98D196EB-C689-4AFC-88CE-047BF9A35553}"/>
                </a:ext>
              </a:extLst>
            </p:cNvPr>
            <p:cNvSpPr>
              <a:spLocks noChangeArrowheads="1"/>
            </p:cNvSpPr>
            <p:nvPr/>
          </p:nvSpPr>
          <p:spPr bwMode="gray">
            <a:xfrm>
              <a:off x="3017766" y="5803451"/>
              <a:ext cx="1182262"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FY 2 Total: 155,000</a:t>
              </a:r>
            </a:p>
          </p:txBody>
        </p:sp>
        <p:sp>
          <p:nvSpPr>
            <p:cNvPr id="41" name="Rectangle 16">
              <a:extLst>
                <a:ext uri="{FF2B5EF4-FFF2-40B4-BE49-F238E27FC236}">
                  <a16:creationId xmlns:a16="http://schemas.microsoft.com/office/drawing/2014/main" id="{38644222-6D24-47C1-AFA7-461B3B68E0B5}"/>
                </a:ext>
              </a:extLst>
            </p:cNvPr>
            <p:cNvSpPr>
              <a:spLocks noChangeArrowheads="1"/>
            </p:cNvSpPr>
            <p:nvPr/>
          </p:nvSpPr>
          <p:spPr bwMode="gray">
            <a:xfrm>
              <a:off x="5398931" y="5803451"/>
              <a:ext cx="1182262"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FY 3 Total: 125,000</a:t>
              </a:r>
            </a:p>
          </p:txBody>
        </p:sp>
        <p:sp>
          <p:nvSpPr>
            <p:cNvPr id="42" name="Rectangle 16">
              <a:extLst>
                <a:ext uri="{FF2B5EF4-FFF2-40B4-BE49-F238E27FC236}">
                  <a16:creationId xmlns:a16="http://schemas.microsoft.com/office/drawing/2014/main" id="{4F7D821C-6769-47CC-BFC6-D7C5D2A4D473}"/>
                </a:ext>
              </a:extLst>
            </p:cNvPr>
            <p:cNvSpPr>
              <a:spLocks noChangeArrowheads="1"/>
            </p:cNvSpPr>
            <p:nvPr/>
          </p:nvSpPr>
          <p:spPr bwMode="gray">
            <a:xfrm>
              <a:off x="7563207" y="5803451"/>
              <a:ext cx="1182262"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FY 4 Total: 115,000</a:t>
              </a:r>
            </a:p>
          </p:txBody>
        </p:sp>
        <p:sp>
          <p:nvSpPr>
            <p:cNvPr id="43" name="Rectangle 16">
              <a:extLst>
                <a:ext uri="{FF2B5EF4-FFF2-40B4-BE49-F238E27FC236}">
                  <a16:creationId xmlns:a16="http://schemas.microsoft.com/office/drawing/2014/main" id="{FA09F98E-B910-4177-8597-A4E867D4EDE7}"/>
                </a:ext>
              </a:extLst>
            </p:cNvPr>
            <p:cNvSpPr>
              <a:spLocks noChangeArrowheads="1"/>
            </p:cNvSpPr>
            <p:nvPr/>
          </p:nvSpPr>
          <p:spPr bwMode="gray">
            <a:xfrm>
              <a:off x="9727483" y="5803451"/>
              <a:ext cx="1182262" cy="157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algn="l" defTabSz="895350">
                <a:buClr>
                  <a:schemeClr val="tx2"/>
                </a:buClr>
                <a:defRPr sz="1600">
                  <a:solidFill>
                    <a:schemeClr val="tx1"/>
                  </a:solidFill>
                  <a:latin typeface="Arial" charset="0"/>
                  <a:cs typeface="Arial" charset="0"/>
                </a:defRPr>
              </a:lvl1pPr>
              <a:lvl2pPr marL="193675" indent="-192088" algn="l" defTabSz="895350">
                <a:buClr>
                  <a:schemeClr val="accent2"/>
                </a:buClr>
                <a:buSzPct val="125000"/>
                <a:buFont typeface="Arial" charset="0"/>
                <a:buChar char="▪"/>
                <a:defRPr sz="1600">
                  <a:solidFill>
                    <a:schemeClr val="tx1"/>
                  </a:solidFill>
                  <a:latin typeface="Arial" charset="0"/>
                  <a:cs typeface="Arial" charset="0"/>
                </a:defRPr>
              </a:lvl2pPr>
              <a:lvl3pPr marL="457200" indent="-261938" algn="l" defTabSz="895350">
                <a:buClr>
                  <a:schemeClr val="accent2"/>
                </a:buClr>
                <a:buSzPct val="120000"/>
                <a:buFont typeface="Arial" charset="0"/>
                <a:buChar char="–"/>
                <a:defRPr sz="1600">
                  <a:solidFill>
                    <a:schemeClr val="tx1"/>
                  </a:solidFill>
                  <a:latin typeface="Arial" charset="0"/>
                  <a:cs typeface="Arial" charset="0"/>
                </a:defRPr>
              </a:lvl3pPr>
              <a:lvl4pPr marL="614363" indent="-155575" algn="l" defTabSz="895350">
                <a:buClr>
                  <a:schemeClr val="accent2"/>
                </a:buClr>
                <a:buSzPct val="120000"/>
                <a:buFont typeface="Arial" charset="0"/>
                <a:buChar char="▫"/>
                <a:defRPr sz="1600">
                  <a:solidFill>
                    <a:schemeClr val="tx1"/>
                  </a:solidFill>
                  <a:latin typeface="Arial" charset="0"/>
                  <a:cs typeface="Arial" charset="0"/>
                </a:defRPr>
              </a:lvl4pPr>
              <a:lvl5pPr marL="746125" indent="-130175" algn="l" defTabSz="895350">
                <a:buClr>
                  <a:schemeClr val="accent2"/>
                </a:buClr>
                <a:buSzPct val="89000"/>
                <a:buFont typeface="Arial" charset="0"/>
                <a:buChar char="-"/>
                <a:defRPr sz="1600">
                  <a:solidFill>
                    <a:schemeClr val="tx1"/>
                  </a:solidFill>
                  <a:latin typeface="Arial" charset="0"/>
                  <a:cs typeface="Arial" charset="0"/>
                </a:defRPr>
              </a:lvl5pPr>
              <a:lvl6pPr marL="12033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6pPr>
              <a:lvl7pPr marL="16605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7pPr>
              <a:lvl8pPr marL="21177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8pPr>
              <a:lvl9pPr marL="2574925" indent="-130175" defTabSz="895350" fontAlgn="base">
                <a:spcBef>
                  <a:spcPct val="0"/>
                </a:spcBef>
                <a:spcAft>
                  <a:spcPct val="0"/>
                </a:spcAft>
                <a:buClr>
                  <a:schemeClr val="accent2"/>
                </a:buClr>
                <a:buSzPct val="89000"/>
                <a:buFont typeface="Arial" charset="0"/>
                <a:buChar char="-"/>
                <a:defRPr sz="1600">
                  <a:solidFill>
                    <a:schemeClr val="tx1"/>
                  </a:solidFill>
                  <a:latin typeface="Arial" charset="0"/>
                  <a:cs typeface="Arial" charset="0"/>
                </a:defRPr>
              </a:lvl9pPr>
            </a:lstStyle>
            <a:p>
              <a:pPr marL="0" marR="0" lvl="0" indent="0" algn="l" defTabSz="895347" rtl="0" eaLnBrk="0" fontAlgn="auto" latinLnBrk="0" hangingPunct="0">
                <a:lnSpc>
                  <a:spcPct val="100000"/>
                </a:lnSpc>
                <a:spcBef>
                  <a:spcPts val="0"/>
                </a:spcBef>
                <a:spcAft>
                  <a:spcPts val="0"/>
                </a:spcAft>
                <a:buClr>
                  <a:srgbClr val="002960"/>
                </a:buClr>
                <a:buSzTx/>
                <a:buFontTx/>
                <a:buNone/>
                <a:tabLst/>
                <a:defRPr/>
              </a:pPr>
              <a:r>
                <a:rPr kumimoji="0" lang="en-US" sz="1000" b="0" i="0" u="none" strike="noStrike" kern="0" cap="none" spc="0" normalizeH="0" baseline="0" noProof="0" dirty="0">
                  <a:ln>
                    <a:noFill/>
                  </a:ln>
                  <a:solidFill>
                    <a:srgbClr val="032043"/>
                  </a:solidFill>
                  <a:effectLst/>
                  <a:uLnTx/>
                  <a:uFillTx/>
                  <a:latin typeface="Arial" panose="020B0604020202020204" pitchFamily="34" charset="0"/>
                  <a:ea typeface="+mn-ea"/>
                  <a:cs typeface="Arial" panose="020B0604020202020204" pitchFamily="34" charset="0"/>
                </a:rPr>
                <a:t>FY 5 Total: 105,000</a:t>
              </a:r>
            </a:p>
          </p:txBody>
        </p:sp>
      </p:grpSp>
    </p:spTree>
    <p:extLst>
      <p:ext uri="{BB962C8B-B14F-4D97-AF65-F5344CB8AC3E}">
        <p14:creationId xmlns:p14="http://schemas.microsoft.com/office/powerpoint/2010/main" val="34146085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4162&quot;&gt;&lt;version val=&quot;26862&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yearfmt&gt;&lt;begin val=&quot;0&quot;/&gt;&lt;end val=&quot;4&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3&quot;&gt;&lt;elem m_fUsage=&quot;4.44873790000000024492E+00&quot;&gt;&lt;m_msothmcolidx val=&quot;0&quot;/&gt;&lt;m_rgb r=&quot;23&quot; g=&quot;74&quot; b=&quot;39&quot;/&gt;&lt;m_nBrightness tagver0=&quot;26206&quot; tagname0=&quot;m_nBrightnessUNRECOGNIZED&quot; val=&quot;0&quot;/&gt;&lt;/elem&gt;&lt;elem m_fUsage=&quot;6.56100000000000127542E-01&quot;&gt;&lt;m_msothmcolidx val=&quot;0&quot;/&gt;&lt;m_rgb r=&quot;3D&quot; g=&quot;98&quot; b=&quot;5C&quot;/&gt;&lt;m_nBrightness tagver0=&quot;26206&quot; tagname0=&quot;m_nBrightnessUNRECOGNIZED&quot; val=&quot;0&quot;/&gt;&lt;/elem&gt;&lt;elem m_fUsage=&quot;5.90490000000000181402E-01&quot;&gt;&lt;m_msothmcolidx val=&quot;0&quot;/&gt;&lt;m_rgb r=&quot;28&quot; g=&quot;86&quot; b=&quot;42&quot;/&gt;&lt;m_nBrightness tagver0=&quot;26206&quot; tagname0=&quot;m_nBrightnessUNRECOGNIZED&quot; val=&quot;0&quot;/&gt;&lt;/elem&gt;&lt;/m_vecMRU&gt;&lt;/m_mruColor&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RAAxszjMS1eN1VsCCPCYN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iZ0ieJSKRj2RfEPZu2E.t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SM6_1P8fRYmYPas_BNyTm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4oPNyQ6OSlSokbSP0QeVR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ElVn8WDDSRKrHZ9dkAFtN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dOyasvElRfSWWkckri_uH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inSLHGPIQHuxyOouGXF4F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JaHY5qDPRsqDpD4dmb8Fy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eEPdf7xGQrivQ79ogVzC0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Nky5uNc0DUCGXfnbDHKgo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Nky5uNc0DUCGXfnbDHKgo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Yvec1U76_k67eEC0pJBZw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nyz642CNw0WTH4NzbgVLi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DGlHvXsFpU.ErWTyfuizQ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EB1TjDmVpEKu7IxyAMiJY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egEOYWqDAUiJqis1pEJ1q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UCvDKf9yaEyjH6c3.O1Nf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0ZMuH_oPjkeP8NpytnljI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pqM9Yqmt30eisx9aX1k9o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XuD5PhVTmEi5ydOPLTHa1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Uwhlk3hQLuJZ16AqPzRl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XuD5PhVTmEi5ydOPLTHa1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XuD5PhVTmEi5ydOPLTHa1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XuD5PhVTmEi5ydOPLTHa1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XuD5PhVTmEi5ydOPLTHa1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EB1TjDmVpEKu7IxyAMiJY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0ZMuH_oPjkeP8NpytnljI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wW1bde1rqkOrYkvEutVTF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wW1bde1rqkOrYkvEutVTF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wW1bde1rqkOrYkvEutVTF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wW1bde1rqkOrYkvEutVTFw"/>
</p:tagLst>
</file>

<file path=ppt/tags/tag4.xml><?xml version="1.0" encoding="utf-8"?>
<p:tagLst xmlns:a="http://schemas.openxmlformats.org/drawingml/2006/main" xmlns:r="http://schemas.openxmlformats.org/officeDocument/2006/relationships" xmlns:p="http://schemas.openxmlformats.org/presentationml/2006/main">
  <p:tag name="NAME" val="Rectangle"/>
</p:tagLst>
</file>

<file path=ppt/tags/tag5.xml><?xml version="1.0" encoding="utf-8"?>
<p:tagLst xmlns:a="http://schemas.openxmlformats.org/drawingml/2006/main" xmlns:r="http://schemas.openxmlformats.org/officeDocument/2006/relationships" xmlns:p="http://schemas.openxmlformats.org/presentationml/2006/main">
  <p:tag name="NAME" val="Rectangle"/>
</p:tagLst>
</file>

<file path=ppt/tags/tag6.xml><?xml version="1.0" encoding="utf-8"?>
<p:tagLst xmlns:a="http://schemas.openxmlformats.org/drawingml/2006/main" xmlns:r="http://schemas.openxmlformats.org/officeDocument/2006/relationships" xmlns:p="http://schemas.openxmlformats.org/presentationml/2006/main">
  <p:tag name="NAME" val="Rectangle"/>
</p:tagLst>
</file>

<file path=ppt/tags/tag7.xml><?xml version="1.0" encoding="utf-8"?>
<p:tagLst xmlns:a="http://schemas.openxmlformats.org/drawingml/2006/main" xmlns:r="http://schemas.openxmlformats.org/officeDocument/2006/relationships" xmlns:p="http://schemas.openxmlformats.org/presentationml/2006/main">
  <p:tag name="NAME" val="Rectangl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iq7bKVk5RFCvtDaCAm89c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9_OEHQWjSSmFZz9k4Ct34g"/>
</p:tagLst>
</file>

<file path=ppt/theme/theme1.xml><?xml version="1.0" encoding="utf-8"?>
<a:theme xmlns:a="http://schemas.openxmlformats.org/drawingml/2006/main" name="Template_CF_UKD020_V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HUD">
      <a:majorFont>
        <a:latin typeface="Verdana Pro Light"/>
        <a:ea typeface=""/>
        <a:cs typeface=""/>
      </a:majorFont>
      <a:minorFont>
        <a:latin typeface="Univer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21425</TotalTime>
  <Words>2032</Words>
  <Application>Microsoft Office PowerPoint</Application>
  <PresentationFormat>Custom</PresentationFormat>
  <Paragraphs>364</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Template_CF_UKD020_V1</vt:lpstr>
      <vt:lpstr>500,000 Affordable Homes Program</vt:lpstr>
      <vt:lpstr>Big 4 Agenda</vt:lpstr>
      <vt:lpstr>Why is housing a part of the Big 4 Agenda?</vt:lpstr>
      <vt:lpstr>Affordable housing and economic development</vt:lpstr>
      <vt:lpstr>The current housing deficit is 1.9M and growing</vt:lpstr>
      <vt:lpstr>The affordable housing program incorporates supply, demand, and enabling environment interventions</vt:lpstr>
      <vt:lpstr>The affordable housing program currently targets three income segments</vt:lpstr>
      <vt:lpstr>PowerPoint Presentation</vt:lpstr>
      <vt:lpstr>Project pipeline</vt:lpstr>
      <vt:lpstr>Project pipeline – Lot 1 projects</vt:lpstr>
      <vt:lpstr>Rural housing</vt:lpstr>
      <vt:lpstr>Slum upgrading and social housing</vt:lpstr>
      <vt:lpstr>PowerPoint Presentation</vt:lpstr>
      <vt:lpstr>Key design principles</vt:lpstr>
      <vt:lpstr>Typical land breakdown</vt:lpstr>
      <vt:lpstr>PowerPoint Presentation</vt:lpstr>
      <vt:lpstr>The Housing Fund is the suitable mechanism for providing funding support for both developers and home owners</vt:lpstr>
      <vt:lpstr>The financing framework for affordable housing supports both the supply and demand side</vt:lpstr>
      <vt:lpstr>Mandate and primary functions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IPDU</dc:creator>
  <dc:description/>
  <cp:lastModifiedBy>Charles Mwaura</cp:lastModifiedBy>
  <cp:revision>1110</cp:revision>
  <cp:lastPrinted>2015-10-15T15:41:18Z</cp:lastPrinted>
  <dcterms:created xsi:type="dcterms:W3CDTF">2016-08-23T18:57:25Z</dcterms:created>
  <dcterms:modified xsi:type="dcterms:W3CDTF">2019-01-30T07:38:52Z</dcterms:modified>
</cp:coreProperties>
</file>